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5" r:id="rId2"/>
  </p:sldMasterIdLst>
  <p:notesMasterIdLst>
    <p:notesMasterId r:id="rId16"/>
  </p:notesMasterIdLst>
  <p:sldIdLst>
    <p:sldId id="349" r:id="rId3"/>
    <p:sldId id="567" r:id="rId4"/>
    <p:sldId id="568" r:id="rId5"/>
    <p:sldId id="569" r:id="rId6"/>
    <p:sldId id="572" r:id="rId7"/>
    <p:sldId id="570" r:id="rId8"/>
    <p:sldId id="571" r:id="rId9"/>
    <p:sldId id="573" r:id="rId10"/>
    <p:sldId id="574" r:id="rId11"/>
    <p:sldId id="575" r:id="rId12"/>
    <p:sldId id="576" r:id="rId13"/>
    <p:sldId id="578" r:id="rId14"/>
    <p:sldId id="57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4660"/>
  </p:normalViewPr>
  <p:slideViewPr>
    <p:cSldViewPr snapToGrid="0">
      <p:cViewPr varScale="1">
        <p:scale>
          <a:sx n="114" d="100"/>
          <a:sy n="114" d="100"/>
        </p:scale>
        <p:origin x="684" y="138"/>
      </p:cViewPr>
      <p:guideLst/>
    </p:cSldViewPr>
  </p:slideViewPr>
  <p:notesTextViewPr>
    <p:cViewPr>
      <p:scale>
        <a:sx n="3" d="2"/>
        <a:sy n="3" d="2"/>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DAF2D-D49F-4DF8-9A8E-03565D5CC274}"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BF90F-EBFA-4E97-932F-204CEEDC6E1B}" type="slidenum">
              <a:rPr lang="en-GB" smtClean="0"/>
              <a:t>‹#›</a:t>
            </a:fld>
            <a:endParaRPr lang="en-GB"/>
          </a:p>
        </p:txBody>
      </p:sp>
    </p:spTree>
    <p:extLst>
      <p:ext uri="{BB962C8B-B14F-4D97-AF65-F5344CB8AC3E}">
        <p14:creationId xmlns:p14="http://schemas.microsoft.com/office/powerpoint/2010/main" val="201726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0BF90F-EBFA-4E97-932F-204CEEDC6E1B}" type="slidenum">
              <a:rPr lang="en-GB" smtClean="0"/>
              <a:t>1</a:t>
            </a:fld>
            <a:endParaRPr lang="en-GB"/>
          </a:p>
        </p:txBody>
      </p:sp>
    </p:spTree>
    <p:extLst>
      <p:ext uri="{BB962C8B-B14F-4D97-AF65-F5344CB8AC3E}">
        <p14:creationId xmlns:p14="http://schemas.microsoft.com/office/powerpoint/2010/main" val="186867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2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78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72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4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29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05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12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61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82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14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24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C943C-872B-447B-A327-01B1C53298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00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4AC7-92E1-F04B-A42E-5E0CA4EE0B36}"/>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5E92108C-6EE8-4B44-91DF-37CA0D651989}"/>
              </a:ext>
            </a:extLst>
          </p:cNvPr>
          <p:cNvSpPr>
            <a:spLocks noGrp="1"/>
          </p:cNvSpPr>
          <p:nvPr>
            <p:ph sz="half" idx="11"/>
          </p:nvPr>
        </p:nvSpPr>
        <p:spPr>
          <a:xfrm>
            <a:off x="480000" y="2016001"/>
            <a:ext cx="5472000" cy="366119"/>
          </a:xfrm>
          <a:prstGeom prst="rect">
            <a:avLst/>
          </a:prstGeom>
        </p:spPr>
        <p:txBody>
          <a:bodyPr lIns="0"/>
          <a:lstStyle>
            <a:lvl1pPr marL="0" indent="0">
              <a:buFontTx/>
              <a:buNone/>
              <a:defRPr sz="1600" b="1">
                <a:solidFill>
                  <a:schemeClr val="bg1"/>
                </a:solidFill>
              </a:defRPr>
            </a:lvl1pPr>
            <a:lvl2pPr marL="2116" indent="0">
              <a:buFontTx/>
              <a:buNone/>
              <a:defRPr sz="1600"/>
            </a:lvl2pPr>
            <a:lvl3pPr marL="480472" indent="0">
              <a:buFontTx/>
              <a:buNone/>
              <a:defRPr sz="1600"/>
            </a:lvl3pPr>
            <a:lvl4pPr marL="829713" indent="0">
              <a:buFontTx/>
              <a:buNone/>
              <a:defRPr sz="1600"/>
            </a:lvl4pPr>
            <a:lvl5pPr marL="1176837" indent="0">
              <a:buFontTx/>
              <a:buNone/>
              <a:defRPr sz="1600"/>
            </a:lvl5pPr>
            <a:lvl6pPr>
              <a:defRPr sz="2400"/>
            </a:lvl6pPr>
            <a:lvl7pPr>
              <a:defRPr sz="2400"/>
            </a:lvl7pPr>
            <a:lvl8pPr>
              <a:defRPr sz="2400"/>
            </a:lvl8pPr>
            <a:lvl9pPr>
              <a:defRPr sz="2400"/>
            </a:lvl9pPr>
          </a:lstStyle>
          <a:p>
            <a:pPr lvl="0"/>
            <a:r>
              <a:rPr lang="en-US" dirty="0"/>
              <a:t>Click to edit Master text styles</a:t>
            </a:r>
          </a:p>
        </p:txBody>
      </p:sp>
    </p:spTree>
    <p:extLst>
      <p:ext uri="{BB962C8B-B14F-4D97-AF65-F5344CB8AC3E}">
        <p14:creationId xmlns:p14="http://schemas.microsoft.com/office/powerpoint/2010/main" val="229407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729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WHITE">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C2EF2B1-531A-254E-8F69-CCCFAF4A9F54}"/>
              </a:ext>
            </a:extLst>
          </p:cNvPr>
          <p:cNvSpPr>
            <a:spLocks noGrp="1"/>
          </p:cNvSpPr>
          <p:nvPr>
            <p:ph sz="half" idx="11"/>
          </p:nvPr>
        </p:nvSpPr>
        <p:spPr>
          <a:xfrm>
            <a:off x="480000" y="2016000"/>
            <a:ext cx="11232000" cy="3863800"/>
          </a:xfrm>
          <a:prstGeom prst="rect">
            <a:avLst/>
          </a:prstGeom>
        </p:spPr>
        <p:txBody>
          <a:bodyPr lIns="0"/>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0">
            <a:extLst>
              <a:ext uri="{FF2B5EF4-FFF2-40B4-BE49-F238E27FC236}">
                <a16:creationId xmlns:a16="http://schemas.microsoft.com/office/drawing/2014/main" id="{55988AF3-9501-3940-8D30-29901410ADDA}"/>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50745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WHIT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04ED5A1-F891-6640-ACE9-339DF643849D}"/>
              </a:ext>
            </a:extLst>
          </p:cNvPr>
          <p:cNvSpPr>
            <a:spLocks noGrp="1"/>
          </p:cNvSpPr>
          <p:nvPr>
            <p:ph sz="half" idx="11"/>
          </p:nvPr>
        </p:nvSpPr>
        <p:spPr>
          <a:xfrm>
            <a:off x="480000" y="2016000"/>
            <a:ext cx="5472000" cy="4150600"/>
          </a:xfrm>
          <a:prstGeom prst="rect">
            <a:avLst/>
          </a:prstGeom>
        </p:spPr>
        <p:txBody>
          <a:bodyPr lIns="0"/>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15709D0-5016-ED45-A191-3570AE5FD154}"/>
              </a:ext>
            </a:extLst>
          </p:cNvPr>
          <p:cNvSpPr>
            <a:spLocks noGrp="1"/>
          </p:cNvSpPr>
          <p:nvPr>
            <p:ph sz="half" idx="12"/>
          </p:nvPr>
        </p:nvSpPr>
        <p:spPr>
          <a:xfrm>
            <a:off x="6240000" y="2016000"/>
            <a:ext cx="5472000" cy="4150600"/>
          </a:xfrm>
          <a:prstGeom prst="rect">
            <a:avLst/>
          </a:prstGeom>
        </p:spPr>
        <p:txBody>
          <a:bodyPr lIns="0"/>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10">
            <a:extLst>
              <a:ext uri="{FF2B5EF4-FFF2-40B4-BE49-F238E27FC236}">
                <a16:creationId xmlns:a16="http://schemas.microsoft.com/office/drawing/2014/main" id="{EC997BD9-15FA-7A47-A5C4-E29C6421570C}"/>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057042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dirty="0"/>
              <a:t>Click to edit Master title style</a:t>
            </a:r>
            <a:endParaRPr lang="en-GB" altLang="en-US" dirty="0"/>
          </a:p>
        </p:txBody>
      </p:sp>
      <p:cxnSp>
        <p:nvCxnSpPr>
          <p:cNvPr id="22" name="Straight Connector 21">
            <a:extLst>
              <a:ext uri="{FF2B5EF4-FFF2-40B4-BE49-F238E27FC236}">
                <a16:creationId xmlns:a16="http://schemas.microsoft.com/office/drawing/2014/main" id="{A6CDE202-C458-6246-B5DB-EA1FAEA8BDCA}"/>
              </a:ext>
            </a:extLst>
          </p:cNvPr>
          <p:cNvCxnSpPr>
            <a:cxnSpLocks/>
          </p:cNvCxnSpPr>
          <p:nvPr userDrawn="1"/>
        </p:nvCxnSpPr>
        <p:spPr bwMode="auto">
          <a:xfrm>
            <a:off x="480000" y="1968000"/>
            <a:ext cx="1123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4037359"/>
      </p:ext>
    </p:extLst>
  </p:cSld>
  <p:clrMap bg1="lt1" tx1="dk1" bg2="lt2" tx2="dk2" accent1="accent1" accent2="accent2" accent3="accent3" accent4="accent4" accent5="accent5" accent6="accent6" hlink="hlink" folHlink="folHlink"/>
  <p:sldLayoutIdLst>
    <p:sldLayoutId id="2147483662" r:id="rId1"/>
    <p:sldLayoutId id="2147483671" r:id="rId2"/>
  </p:sldLayoutIdLst>
  <p:hf sldNum="0" hdr="0" dt="0"/>
  <p:txStyles>
    <p:titleStyle>
      <a:lvl1pPr algn="l" rtl="0" eaLnBrk="1" fontAlgn="base" hangingPunct="1">
        <a:spcBef>
          <a:spcPct val="0"/>
        </a:spcBef>
        <a:spcAft>
          <a:spcPct val="0"/>
        </a:spcAft>
        <a:defRPr sz="2667" b="1">
          <a:solidFill>
            <a:schemeClr val="bg1"/>
          </a:solidFill>
          <a:latin typeface="+mj-lt"/>
          <a:ea typeface="+mj-ea"/>
          <a:cs typeface="+mj-cs"/>
        </a:defRPr>
      </a:lvl1pPr>
      <a:lvl2pPr algn="l" rtl="0" eaLnBrk="1" fontAlgn="base" hangingPunct="1">
        <a:spcBef>
          <a:spcPct val="0"/>
        </a:spcBef>
        <a:spcAft>
          <a:spcPct val="0"/>
        </a:spcAft>
        <a:defRPr sz="4800">
          <a:solidFill>
            <a:schemeClr val="tx1"/>
          </a:solidFill>
          <a:latin typeface="Arial" charset="0"/>
        </a:defRPr>
      </a:lvl2pPr>
      <a:lvl3pPr algn="l" rtl="0" eaLnBrk="1" fontAlgn="base" hangingPunct="1">
        <a:spcBef>
          <a:spcPct val="0"/>
        </a:spcBef>
        <a:spcAft>
          <a:spcPct val="0"/>
        </a:spcAft>
        <a:defRPr sz="4800">
          <a:solidFill>
            <a:schemeClr val="tx1"/>
          </a:solidFill>
          <a:latin typeface="Arial" charset="0"/>
        </a:defRPr>
      </a:lvl3pPr>
      <a:lvl4pPr algn="l" rtl="0" eaLnBrk="1" fontAlgn="base" hangingPunct="1">
        <a:spcBef>
          <a:spcPct val="0"/>
        </a:spcBef>
        <a:spcAft>
          <a:spcPct val="0"/>
        </a:spcAft>
        <a:defRPr sz="4800">
          <a:solidFill>
            <a:schemeClr val="tx1"/>
          </a:solidFill>
          <a:latin typeface="Arial" charset="0"/>
        </a:defRPr>
      </a:lvl4pPr>
      <a:lvl5pPr algn="l" rtl="0" eaLnBrk="1" fontAlgn="base" hangingPunct="1">
        <a:spcBef>
          <a:spcPct val="0"/>
        </a:spcBef>
        <a:spcAft>
          <a:spcPct val="0"/>
        </a:spcAft>
        <a:defRPr sz="4800">
          <a:solidFill>
            <a:schemeClr val="tx1"/>
          </a:solidFill>
          <a:latin typeface="Arial" charset="0"/>
        </a:defRPr>
      </a:lvl5pPr>
      <a:lvl6pPr marL="609585" algn="l" rtl="0" eaLnBrk="1" fontAlgn="base" hangingPunct="1">
        <a:spcBef>
          <a:spcPct val="0"/>
        </a:spcBef>
        <a:spcAft>
          <a:spcPct val="0"/>
        </a:spcAft>
        <a:defRPr sz="4800">
          <a:solidFill>
            <a:schemeClr val="tx1"/>
          </a:solidFill>
          <a:latin typeface="Arial" charset="0"/>
        </a:defRPr>
      </a:lvl6pPr>
      <a:lvl7pPr marL="1219170" algn="l" rtl="0" eaLnBrk="1" fontAlgn="base" hangingPunct="1">
        <a:spcBef>
          <a:spcPct val="0"/>
        </a:spcBef>
        <a:spcAft>
          <a:spcPct val="0"/>
        </a:spcAft>
        <a:defRPr sz="4800">
          <a:solidFill>
            <a:schemeClr val="tx1"/>
          </a:solidFill>
          <a:latin typeface="Arial" charset="0"/>
        </a:defRPr>
      </a:lvl7pPr>
      <a:lvl8pPr marL="1828754" algn="l" rtl="0" eaLnBrk="1" fontAlgn="base" hangingPunct="1">
        <a:spcBef>
          <a:spcPct val="0"/>
        </a:spcBef>
        <a:spcAft>
          <a:spcPct val="0"/>
        </a:spcAft>
        <a:defRPr sz="4800">
          <a:solidFill>
            <a:schemeClr val="tx1"/>
          </a:solidFill>
          <a:latin typeface="Arial" charset="0"/>
        </a:defRPr>
      </a:lvl8pPr>
      <a:lvl9pPr marL="2438339" algn="l" rtl="0" eaLnBrk="1" fontAlgn="base" hangingPunct="1">
        <a:spcBef>
          <a:spcPct val="0"/>
        </a:spcBef>
        <a:spcAft>
          <a:spcPct val="0"/>
        </a:spcAft>
        <a:defRPr sz="4800">
          <a:solidFill>
            <a:schemeClr val="tx1"/>
          </a:solidFill>
          <a:latin typeface="Arial" charset="0"/>
        </a:defRPr>
      </a:lvl9pPr>
    </p:titleStyle>
    <p:bodyStyle>
      <a:lvl1pPr marL="457189" indent="-457189" algn="l" rtl="0" eaLnBrk="1" fontAlgn="base" hangingPunct="1">
        <a:spcBef>
          <a:spcPct val="20000"/>
        </a:spcBef>
        <a:spcAft>
          <a:spcPct val="0"/>
        </a:spcAft>
        <a:buClr>
          <a:schemeClr val="tx1"/>
        </a:buClr>
        <a:buChar char="•"/>
        <a:defRPr sz="1600">
          <a:solidFill>
            <a:srgbClr val="000000"/>
          </a:solidFill>
          <a:latin typeface="+mn-lt"/>
          <a:ea typeface="+mn-ea"/>
          <a:cs typeface="+mn-cs"/>
        </a:defRPr>
      </a:lvl1pPr>
      <a:lvl2pPr marL="478355" indent="-476239" algn="l" rtl="0" eaLnBrk="1" fontAlgn="base" hangingPunct="1">
        <a:spcBef>
          <a:spcPct val="20000"/>
        </a:spcBef>
        <a:spcAft>
          <a:spcPct val="0"/>
        </a:spcAft>
        <a:buClr>
          <a:schemeClr val="tx2"/>
        </a:buClr>
        <a:buAutoNum type="arabicPeriod"/>
        <a:defRPr sz="1600">
          <a:solidFill>
            <a:srgbClr val="000000"/>
          </a:solidFill>
          <a:latin typeface="+mn-lt"/>
        </a:defRPr>
      </a:lvl2pPr>
      <a:lvl3pPr marL="827597" indent="-347125" algn="l" rtl="0" eaLnBrk="1" fontAlgn="base" hangingPunct="1">
        <a:spcBef>
          <a:spcPct val="20000"/>
        </a:spcBef>
        <a:spcAft>
          <a:spcPct val="0"/>
        </a:spcAft>
        <a:buClr>
          <a:schemeClr val="tx2"/>
        </a:buClr>
        <a:buFont typeface="Arial" charset="0"/>
        <a:buChar char="–"/>
        <a:defRPr sz="1600">
          <a:solidFill>
            <a:srgbClr val="000000"/>
          </a:solidFill>
          <a:latin typeface="+mn-lt"/>
        </a:defRPr>
      </a:lvl3pPr>
      <a:lvl4pPr marL="1174721" indent="-345009" algn="l" rtl="0" eaLnBrk="1" fontAlgn="base" hangingPunct="1">
        <a:spcBef>
          <a:spcPct val="20000"/>
        </a:spcBef>
        <a:spcAft>
          <a:spcPct val="0"/>
        </a:spcAft>
        <a:buClr>
          <a:schemeClr val="tx2"/>
        </a:buClr>
        <a:buFont typeface="Arial" charset="0"/>
        <a:buChar char="–"/>
        <a:defRPr sz="1600">
          <a:solidFill>
            <a:srgbClr val="000000"/>
          </a:solidFill>
          <a:latin typeface="+mn-lt"/>
        </a:defRPr>
      </a:lvl4pPr>
      <a:lvl5pPr marL="1494329" indent="-317492" algn="l" rtl="0" eaLnBrk="1" fontAlgn="base" hangingPunct="1">
        <a:spcBef>
          <a:spcPct val="20000"/>
        </a:spcBef>
        <a:spcAft>
          <a:spcPct val="0"/>
        </a:spcAft>
        <a:buClr>
          <a:schemeClr val="tx2"/>
        </a:buClr>
        <a:buFont typeface="Arial" charset="0"/>
        <a:buChar char="–"/>
        <a:defRPr sz="1600">
          <a:solidFill>
            <a:srgbClr val="000000"/>
          </a:solidFill>
          <a:latin typeface="+mn-lt"/>
        </a:defRPr>
      </a:lvl5pPr>
      <a:lvl6pPr marL="2103914" indent="-317492" algn="l" rtl="0" eaLnBrk="1" fontAlgn="base" hangingPunct="1">
        <a:spcBef>
          <a:spcPct val="20000"/>
        </a:spcBef>
        <a:spcAft>
          <a:spcPct val="0"/>
        </a:spcAft>
        <a:buFont typeface="Arial" charset="0"/>
        <a:buChar char="–"/>
        <a:defRPr sz="2133">
          <a:solidFill>
            <a:schemeClr val="tx1"/>
          </a:solidFill>
          <a:latin typeface="+mn-lt"/>
        </a:defRPr>
      </a:lvl6pPr>
      <a:lvl7pPr marL="2713499" indent="-317492" algn="l" rtl="0" eaLnBrk="1" fontAlgn="base" hangingPunct="1">
        <a:spcBef>
          <a:spcPct val="20000"/>
        </a:spcBef>
        <a:spcAft>
          <a:spcPct val="0"/>
        </a:spcAft>
        <a:buFont typeface="Arial" charset="0"/>
        <a:buChar char="–"/>
        <a:defRPr sz="2133">
          <a:solidFill>
            <a:schemeClr val="tx1"/>
          </a:solidFill>
          <a:latin typeface="+mn-lt"/>
        </a:defRPr>
      </a:lvl7pPr>
      <a:lvl8pPr marL="3323084" indent="-317492" algn="l" rtl="0" eaLnBrk="1" fontAlgn="base" hangingPunct="1">
        <a:spcBef>
          <a:spcPct val="20000"/>
        </a:spcBef>
        <a:spcAft>
          <a:spcPct val="0"/>
        </a:spcAft>
        <a:buFont typeface="Arial" charset="0"/>
        <a:buChar char="–"/>
        <a:defRPr sz="2133">
          <a:solidFill>
            <a:schemeClr val="tx1"/>
          </a:solidFill>
          <a:latin typeface="+mn-lt"/>
        </a:defRPr>
      </a:lvl8pPr>
      <a:lvl9pPr marL="3932668" indent="-317492" algn="l" rtl="0" eaLnBrk="1" fontAlgn="base" hangingPunct="1">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A6CDE202-C458-6246-B5DB-EA1FAEA8BDCA}"/>
              </a:ext>
            </a:extLst>
          </p:cNvPr>
          <p:cNvCxnSpPr>
            <a:cxnSpLocks/>
          </p:cNvCxnSpPr>
          <p:nvPr userDrawn="1"/>
        </p:nvCxnSpPr>
        <p:spPr bwMode="auto">
          <a:xfrm>
            <a:off x="480000" y="1968000"/>
            <a:ext cx="11232000" cy="0"/>
          </a:xfrm>
          <a:prstGeom prst="line">
            <a:avLst/>
          </a:prstGeom>
          <a:noFill/>
          <a:ln w="9525" cap="flat" cmpd="sng" algn="ctr">
            <a:solidFill>
              <a:srgbClr val="005CB9"/>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Text Box 15">
            <a:extLst>
              <a:ext uri="{FF2B5EF4-FFF2-40B4-BE49-F238E27FC236}">
                <a16:creationId xmlns:a16="http://schemas.microsoft.com/office/drawing/2014/main" id="{13458241-1C24-EA47-A81E-DE1CCD3E382F}"/>
              </a:ext>
            </a:extLst>
          </p:cNvPr>
          <p:cNvSpPr txBox="1">
            <a:spLocks noChangeArrowheads="1"/>
          </p:cNvSpPr>
          <p:nvPr userDrawn="1"/>
        </p:nvSpPr>
        <p:spPr bwMode="auto">
          <a:xfrm>
            <a:off x="203200" y="6375400"/>
            <a:ext cx="2540000" cy="347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1200" smtClean="0">
                <a:solidFill>
                  <a:srgbClr val="005CB9"/>
                </a:solidFill>
              </a:rPr>
              <a:pPr eaLnBrk="1" hangingPunct="1">
                <a:spcBef>
                  <a:spcPct val="50000"/>
                </a:spcBef>
              </a:pPr>
              <a:t>‹#›</a:t>
            </a:fld>
            <a:r>
              <a:rPr lang="en-GB" altLang="en-US" sz="1200" dirty="0">
                <a:solidFill>
                  <a:srgbClr val="005CB9"/>
                </a:solidFill>
              </a:rPr>
              <a:t> Presentation </a:t>
            </a:r>
            <a:r>
              <a:rPr lang="en-GB" altLang="en-US" sz="1200" dirty="0">
                <a:solidFill>
                  <a:srgbClr val="FFFFFF"/>
                </a:solidFill>
              </a:rPr>
              <a:t>Title </a:t>
            </a:r>
          </a:p>
        </p:txBody>
      </p:sp>
      <p:sp>
        <p:nvSpPr>
          <p:cNvPr id="8" name="Rectangle 10">
            <a:extLst>
              <a:ext uri="{FF2B5EF4-FFF2-40B4-BE49-F238E27FC236}">
                <a16:creationId xmlns:a16="http://schemas.microsoft.com/office/drawing/2014/main" id="{C0E8B650-E0E8-5646-A45C-39D575933F72}"/>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dirty="0"/>
              <a:t>Click to edit Master title style</a:t>
            </a:r>
            <a:endParaRPr lang="en-GB" altLang="en-US" dirty="0"/>
          </a:p>
        </p:txBody>
      </p:sp>
      <p:sp>
        <p:nvSpPr>
          <p:cNvPr id="4" name="TextBox 3">
            <a:extLst>
              <a:ext uri="{FF2B5EF4-FFF2-40B4-BE49-F238E27FC236}">
                <a16:creationId xmlns:a16="http://schemas.microsoft.com/office/drawing/2014/main" id="{4716345E-820D-1CEC-0BFD-D16999491640}"/>
              </a:ext>
            </a:extLst>
          </p:cNvPr>
          <p:cNvSpPr txBox="1"/>
          <p:nvPr userDrawn="1">
            <p:extLst>
              <p:ext uri="{1162E1C5-73C7-4A58-AE30-91384D911F3F}">
                <p184:classification xmlns:p184="http://schemas.microsoft.com/office/powerpoint/2018/4/main" xmlns="" val="ftr"/>
              </p:ext>
            </p:extLst>
          </p:nvPr>
        </p:nvSpPr>
        <p:spPr>
          <a:xfrm>
            <a:off x="190500" y="6515100"/>
            <a:ext cx="2921000" cy="152400"/>
          </a:xfrm>
          <a:prstGeom prst="rect">
            <a:avLst/>
          </a:prstGeom>
        </p:spPr>
        <p:txBody>
          <a:bodyPr horzOverflow="overflow" lIns="0" tIns="0" rIns="0" bIns="0">
            <a:spAutoFit/>
          </a:bodyPr>
          <a:lstStyle/>
          <a:p>
            <a:pPr algn="l"/>
            <a:r>
              <a:rPr lang="en-GB" sz="1000">
                <a:solidFill>
                  <a:srgbClr val="FF8C00"/>
                </a:solidFill>
                <a:latin typeface="Calibri" panose="020F0502020204030204" pitchFamily="34" charset="0"/>
                <a:cs typeface="Calibri" panose="020F0502020204030204" pitchFamily="34" charset="0"/>
              </a:rPr>
              <a:t>Please treat this information as private and confidential.</a:t>
            </a:r>
          </a:p>
        </p:txBody>
      </p:sp>
    </p:spTree>
    <p:extLst>
      <p:ext uri="{BB962C8B-B14F-4D97-AF65-F5344CB8AC3E}">
        <p14:creationId xmlns:p14="http://schemas.microsoft.com/office/powerpoint/2010/main" val="743607632"/>
      </p:ext>
    </p:extLst>
  </p:cSld>
  <p:clrMap bg1="lt1" tx1="dk1" bg2="lt2" tx2="dk2" accent1="accent1" accent2="accent2" accent3="accent3" accent4="accent4" accent5="accent5" accent6="accent6" hlink="hlink" folHlink="folHlink"/>
  <p:sldLayoutIdLst>
    <p:sldLayoutId id="2147483686" r:id="rId1"/>
    <p:sldLayoutId id="2147483687" r:id="rId2"/>
  </p:sldLayoutIdLst>
  <p:hf sldNum="0" hdr="0" dt="0"/>
  <p:txStyles>
    <p:titleStyle>
      <a:lvl1pPr algn="l" rtl="0" eaLnBrk="1" fontAlgn="base" hangingPunct="1">
        <a:spcBef>
          <a:spcPct val="0"/>
        </a:spcBef>
        <a:spcAft>
          <a:spcPct val="0"/>
        </a:spcAft>
        <a:defRPr sz="2667" b="1">
          <a:solidFill>
            <a:srgbClr val="005CB9"/>
          </a:solidFill>
          <a:latin typeface="+mj-lt"/>
          <a:ea typeface="+mj-ea"/>
          <a:cs typeface="+mj-cs"/>
        </a:defRPr>
      </a:lvl1pPr>
      <a:lvl2pPr algn="l" rtl="0" eaLnBrk="1" fontAlgn="base" hangingPunct="1">
        <a:spcBef>
          <a:spcPct val="0"/>
        </a:spcBef>
        <a:spcAft>
          <a:spcPct val="0"/>
        </a:spcAft>
        <a:defRPr sz="4800">
          <a:solidFill>
            <a:schemeClr val="tx1"/>
          </a:solidFill>
          <a:latin typeface="Arial" charset="0"/>
        </a:defRPr>
      </a:lvl2pPr>
      <a:lvl3pPr algn="l" rtl="0" eaLnBrk="1" fontAlgn="base" hangingPunct="1">
        <a:spcBef>
          <a:spcPct val="0"/>
        </a:spcBef>
        <a:spcAft>
          <a:spcPct val="0"/>
        </a:spcAft>
        <a:defRPr sz="4800">
          <a:solidFill>
            <a:schemeClr val="tx1"/>
          </a:solidFill>
          <a:latin typeface="Arial" charset="0"/>
        </a:defRPr>
      </a:lvl3pPr>
      <a:lvl4pPr algn="l" rtl="0" eaLnBrk="1" fontAlgn="base" hangingPunct="1">
        <a:spcBef>
          <a:spcPct val="0"/>
        </a:spcBef>
        <a:spcAft>
          <a:spcPct val="0"/>
        </a:spcAft>
        <a:defRPr sz="4800">
          <a:solidFill>
            <a:schemeClr val="tx1"/>
          </a:solidFill>
          <a:latin typeface="Arial" charset="0"/>
        </a:defRPr>
      </a:lvl4pPr>
      <a:lvl5pPr algn="l" rtl="0" eaLnBrk="1" fontAlgn="base" hangingPunct="1">
        <a:spcBef>
          <a:spcPct val="0"/>
        </a:spcBef>
        <a:spcAft>
          <a:spcPct val="0"/>
        </a:spcAft>
        <a:defRPr sz="4800">
          <a:solidFill>
            <a:schemeClr val="tx1"/>
          </a:solidFill>
          <a:latin typeface="Arial" charset="0"/>
        </a:defRPr>
      </a:lvl5pPr>
      <a:lvl6pPr marL="609585" algn="l" rtl="0" eaLnBrk="1" fontAlgn="base" hangingPunct="1">
        <a:spcBef>
          <a:spcPct val="0"/>
        </a:spcBef>
        <a:spcAft>
          <a:spcPct val="0"/>
        </a:spcAft>
        <a:defRPr sz="4800">
          <a:solidFill>
            <a:schemeClr val="tx1"/>
          </a:solidFill>
          <a:latin typeface="Arial" charset="0"/>
        </a:defRPr>
      </a:lvl6pPr>
      <a:lvl7pPr marL="1219170" algn="l" rtl="0" eaLnBrk="1" fontAlgn="base" hangingPunct="1">
        <a:spcBef>
          <a:spcPct val="0"/>
        </a:spcBef>
        <a:spcAft>
          <a:spcPct val="0"/>
        </a:spcAft>
        <a:defRPr sz="4800">
          <a:solidFill>
            <a:schemeClr val="tx1"/>
          </a:solidFill>
          <a:latin typeface="Arial" charset="0"/>
        </a:defRPr>
      </a:lvl7pPr>
      <a:lvl8pPr marL="1828754" algn="l" rtl="0" eaLnBrk="1" fontAlgn="base" hangingPunct="1">
        <a:spcBef>
          <a:spcPct val="0"/>
        </a:spcBef>
        <a:spcAft>
          <a:spcPct val="0"/>
        </a:spcAft>
        <a:defRPr sz="4800">
          <a:solidFill>
            <a:schemeClr val="tx1"/>
          </a:solidFill>
          <a:latin typeface="Arial" charset="0"/>
        </a:defRPr>
      </a:lvl8pPr>
      <a:lvl9pPr marL="2438339" algn="l" rtl="0" eaLnBrk="1" fontAlgn="base" hangingPunct="1">
        <a:spcBef>
          <a:spcPct val="0"/>
        </a:spcBef>
        <a:spcAft>
          <a:spcPct val="0"/>
        </a:spcAft>
        <a:defRPr sz="4800">
          <a:solidFill>
            <a:schemeClr val="tx1"/>
          </a:solidFill>
          <a:latin typeface="Arial" charset="0"/>
        </a:defRPr>
      </a:lvl9pPr>
    </p:titleStyle>
    <p:bodyStyle>
      <a:lvl1pPr marL="457189" indent="-457189" algn="l" rtl="0" eaLnBrk="1" fontAlgn="base" hangingPunct="1">
        <a:spcBef>
          <a:spcPct val="20000"/>
        </a:spcBef>
        <a:spcAft>
          <a:spcPct val="0"/>
        </a:spcAft>
        <a:buClr>
          <a:schemeClr val="tx1"/>
        </a:buClr>
        <a:buChar char="•"/>
        <a:defRPr sz="1600">
          <a:solidFill>
            <a:srgbClr val="000000"/>
          </a:solidFill>
          <a:latin typeface="+mn-lt"/>
          <a:ea typeface="+mn-ea"/>
          <a:cs typeface="+mn-cs"/>
        </a:defRPr>
      </a:lvl1pPr>
      <a:lvl2pPr marL="478355" indent="-476239" algn="l" rtl="0" eaLnBrk="1" fontAlgn="base" hangingPunct="1">
        <a:spcBef>
          <a:spcPct val="20000"/>
        </a:spcBef>
        <a:spcAft>
          <a:spcPct val="0"/>
        </a:spcAft>
        <a:buClr>
          <a:schemeClr val="tx2"/>
        </a:buClr>
        <a:buAutoNum type="arabicPeriod"/>
        <a:defRPr sz="1600">
          <a:solidFill>
            <a:srgbClr val="000000"/>
          </a:solidFill>
          <a:latin typeface="+mn-lt"/>
        </a:defRPr>
      </a:lvl2pPr>
      <a:lvl3pPr marL="827597" indent="-347125" algn="l" rtl="0" eaLnBrk="1" fontAlgn="base" hangingPunct="1">
        <a:spcBef>
          <a:spcPct val="20000"/>
        </a:spcBef>
        <a:spcAft>
          <a:spcPct val="0"/>
        </a:spcAft>
        <a:buClr>
          <a:schemeClr val="tx2"/>
        </a:buClr>
        <a:buFont typeface="Arial" charset="0"/>
        <a:buChar char="–"/>
        <a:defRPr sz="1600">
          <a:solidFill>
            <a:srgbClr val="000000"/>
          </a:solidFill>
          <a:latin typeface="+mn-lt"/>
        </a:defRPr>
      </a:lvl3pPr>
      <a:lvl4pPr marL="1174721" indent="-345009" algn="l" rtl="0" eaLnBrk="1" fontAlgn="base" hangingPunct="1">
        <a:spcBef>
          <a:spcPct val="20000"/>
        </a:spcBef>
        <a:spcAft>
          <a:spcPct val="0"/>
        </a:spcAft>
        <a:buClr>
          <a:schemeClr val="tx2"/>
        </a:buClr>
        <a:buFont typeface="Arial" charset="0"/>
        <a:buChar char="–"/>
        <a:defRPr sz="1600">
          <a:solidFill>
            <a:srgbClr val="000000"/>
          </a:solidFill>
          <a:latin typeface="+mn-lt"/>
        </a:defRPr>
      </a:lvl4pPr>
      <a:lvl5pPr marL="1494329" indent="-317492" algn="l" rtl="0" eaLnBrk="1" fontAlgn="base" hangingPunct="1">
        <a:spcBef>
          <a:spcPct val="20000"/>
        </a:spcBef>
        <a:spcAft>
          <a:spcPct val="0"/>
        </a:spcAft>
        <a:buClr>
          <a:schemeClr val="tx2"/>
        </a:buClr>
        <a:buFont typeface="Arial" charset="0"/>
        <a:buChar char="–"/>
        <a:defRPr sz="1600">
          <a:solidFill>
            <a:srgbClr val="000000"/>
          </a:solidFill>
          <a:latin typeface="+mn-lt"/>
        </a:defRPr>
      </a:lvl5pPr>
      <a:lvl6pPr marL="2103914" indent="-317492" algn="l" rtl="0" eaLnBrk="1" fontAlgn="base" hangingPunct="1">
        <a:spcBef>
          <a:spcPct val="20000"/>
        </a:spcBef>
        <a:spcAft>
          <a:spcPct val="0"/>
        </a:spcAft>
        <a:buFont typeface="Arial" charset="0"/>
        <a:buChar char="–"/>
        <a:defRPr sz="2133">
          <a:solidFill>
            <a:schemeClr val="tx1"/>
          </a:solidFill>
          <a:latin typeface="+mn-lt"/>
        </a:defRPr>
      </a:lvl6pPr>
      <a:lvl7pPr marL="2713499" indent="-317492" algn="l" rtl="0" eaLnBrk="1" fontAlgn="base" hangingPunct="1">
        <a:spcBef>
          <a:spcPct val="20000"/>
        </a:spcBef>
        <a:spcAft>
          <a:spcPct val="0"/>
        </a:spcAft>
        <a:buFont typeface="Arial" charset="0"/>
        <a:buChar char="–"/>
        <a:defRPr sz="2133">
          <a:solidFill>
            <a:schemeClr val="tx1"/>
          </a:solidFill>
          <a:latin typeface="+mn-lt"/>
        </a:defRPr>
      </a:lvl7pPr>
      <a:lvl8pPr marL="3323084" indent="-317492" algn="l" rtl="0" eaLnBrk="1" fontAlgn="base" hangingPunct="1">
        <a:spcBef>
          <a:spcPct val="20000"/>
        </a:spcBef>
        <a:spcAft>
          <a:spcPct val="0"/>
        </a:spcAft>
        <a:buFont typeface="Arial" charset="0"/>
        <a:buChar char="–"/>
        <a:defRPr sz="2133">
          <a:solidFill>
            <a:schemeClr val="tx1"/>
          </a:solidFill>
          <a:latin typeface="+mn-lt"/>
        </a:defRPr>
      </a:lvl8pPr>
      <a:lvl9pPr marL="3932668" indent="-317492" algn="l" rtl="0" eaLnBrk="1" fontAlgn="base" hangingPunct="1">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mailto:info@crowncommercial.gov.uk" TargetMode="External"/><Relationship Id="rId3" Type="http://schemas.openxmlformats.org/officeDocument/2006/relationships/image" Target="../media/image5.png"/><Relationship Id="rId7" Type="http://schemas.openxmlformats.org/officeDocument/2006/relationships/hyperlink" Target="mailto:enquiries@noecpc.nhs.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lppworkforcesupport@lpp.nhs.uk" TargetMode="External"/><Relationship Id="rId5" Type="http://schemas.openxmlformats.org/officeDocument/2006/relationships/image" Target="../media/image10.png"/><Relationship Id="rId10" Type="http://schemas.openxmlformats.org/officeDocument/2006/relationships/hyperlink" Target="mailto:workforce@eoecph.nhs.uk" TargetMode="External"/><Relationship Id="rId4" Type="http://schemas.openxmlformats.org/officeDocument/2006/relationships/image" Target="../media/image4.png"/><Relationship Id="rId9" Type="http://schemas.openxmlformats.org/officeDocument/2006/relationships/hyperlink" Target="mailto:NHSCS.agency@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6879F4-2D86-4C8B-89DB-516217086793}"/>
              </a:ext>
            </a:extLst>
          </p:cNvPr>
          <p:cNvSpPr>
            <a:spLocks noGrp="1"/>
          </p:cNvSpPr>
          <p:nvPr>
            <p:ph type="ftr" sz="quarter" idx="11"/>
          </p:nvPr>
        </p:nvSpPr>
        <p:spPr/>
        <p:txBody>
          <a:bodyPr/>
          <a:lstStyle/>
          <a:p>
            <a:endParaRPr lang="en-US"/>
          </a:p>
        </p:txBody>
      </p:sp>
      <p:sp>
        <p:nvSpPr>
          <p:cNvPr id="3" name="Freeform 7">
            <a:extLst>
              <a:ext uri="{FF2B5EF4-FFF2-40B4-BE49-F238E27FC236}">
                <a16:creationId xmlns:a16="http://schemas.microsoft.com/office/drawing/2014/main" id="{BAC17EBA-23E7-41B5-BE75-167D7F376592}"/>
              </a:ext>
            </a:extLst>
          </p:cNvPr>
          <p:cNvSpPr/>
          <p:nvPr/>
        </p:nvSpPr>
        <p:spPr>
          <a:xfrm>
            <a:off x="478172" y="2030136"/>
            <a:ext cx="4102216" cy="4169329"/>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25000" r="-25000"/>
            </a:stretch>
          </a:blipFill>
        </p:spPr>
        <p:txBody>
          <a:bodyPr/>
          <a:lstStyle/>
          <a:p>
            <a:endParaRPr lang="en-GB" sz="1200"/>
          </a:p>
        </p:txBody>
      </p:sp>
      <p:sp>
        <p:nvSpPr>
          <p:cNvPr id="4" name="TextBox 8">
            <a:extLst>
              <a:ext uri="{FF2B5EF4-FFF2-40B4-BE49-F238E27FC236}">
                <a16:creationId xmlns:a16="http://schemas.microsoft.com/office/drawing/2014/main" id="{5E427593-C8D3-4A45-B551-0ED71303EFCE}"/>
              </a:ext>
            </a:extLst>
          </p:cNvPr>
          <p:cNvSpPr txBox="1"/>
          <p:nvPr/>
        </p:nvSpPr>
        <p:spPr>
          <a:xfrm>
            <a:off x="478173" y="1223992"/>
            <a:ext cx="11179100" cy="769441"/>
          </a:xfrm>
          <a:prstGeom prst="rect">
            <a:avLst/>
          </a:prstGeom>
        </p:spPr>
        <p:txBody>
          <a:bodyPr wrap="square" lIns="0" tIns="0" rIns="0" bIns="0" rtlCol="0" anchor="t">
            <a:spAutoFit/>
          </a:bodyPr>
          <a:lstStyle/>
          <a:p>
            <a:pPr>
              <a:lnSpc>
                <a:spcPts val="5952"/>
              </a:lnSpc>
            </a:pPr>
            <a:r>
              <a:rPr lang="en-US" sz="5400" dirty="0">
                <a:solidFill>
                  <a:schemeClr val="bg1"/>
                </a:solidFill>
                <a:latin typeface="Frutiger"/>
                <a:ea typeface="Frutiger"/>
                <a:cs typeface="Frutiger"/>
                <a:sym typeface="Frutiger"/>
              </a:rPr>
              <a:t>Workforce Technology – Tech UK</a:t>
            </a:r>
          </a:p>
        </p:txBody>
      </p:sp>
      <p:sp>
        <p:nvSpPr>
          <p:cNvPr id="5" name="Freeform 9">
            <a:extLst>
              <a:ext uri="{FF2B5EF4-FFF2-40B4-BE49-F238E27FC236}">
                <a16:creationId xmlns:a16="http://schemas.microsoft.com/office/drawing/2014/main" id="{3A7131DF-06A3-405E-BE8A-2A1DD3E8EE9F}"/>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6" name="TextBox 12">
            <a:extLst>
              <a:ext uri="{FF2B5EF4-FFF2-40B4-BE49-F238E27FC236}">
                <a16:creationId xmlns:a16="http://schemas.microsoft.com/office/drawing/2014/main" id="{F6358D2E-2F39-469C-80EB-730FC74A0AF7}"/>
              </a:ext>
            </a:extLst>
          </p:cNvPr>
          <p:cNvSpPr txBox="1"/>
          <p:nvPr/>
        </p:nvSpPr>
        <p:spPr>
          <a:xfrm>
            <a:off x="6305725" y="2263442"/>
            <a:ext cx="4205681" cy="499432"/>
          </a:xfrm>
          <a:prstGeom prst="rect">
            <a:avLst/>
          </a:prstGeom>
        </p:spPr>
        <p:txBody>
          <a:bodyPr wrap="square" lIns="0" tIns="0" rIns="0" bIns="0" rtlCol="0" anchor="t">
            <a:spAutoFit/>
          </a:bodyPr>
          <a:lstStyle/>
          <a:p>
            <a:pPr>
              <a:lnSpc>
                <a:spcPts val="2019"/>
              </a:lnSpc>
            </a:pPr>
            <a:r>
              <a:rPr lang="en-US" sz="1495" spc="-27" dirty="0">
                <a:solidFill>
                  <a:schemeClr val="bg1"/>
                </a:solidFill>
                <a:latin typeface="Frutiger"/>
                <a:ea typeface="Frutiger"/>
                <a:cs typeface="Frutiger"/>
                <a:sym typeface="Frutiger"/>
              </a:rPr>
              <a:t>Presentation by: NHS London Procurement Partnership, </a:t>
            </a:r>
            <a:r>
              <a:rPr lang="en-US" sz="1495" i="1" spc="-27" dirty="0">
                <a:solidFill>
                  <a:schemeClr val="bg1"/>
                </a:solidFill>
                <a:latin typeface="Frutiger"/>
                <a:ea typeface="Frutiger"/>
                <a:cs typeface="Frutiger"/>
                <a:sym typeface="Frutiger"/>
              </a:rPr>
              <a:t>in collaboration with the NHS Workforce Alliance</a:t>
            </a:r>
          </a:p>
        </p:txBody>
      </p:sp>
      <p:sp>
        <p:nvSpPr>
          <p:cNvPr id="7" name="TextBox 11">
            <a:extLst>
              <a:ext uri="{FF2B5EF4-FFF2-40B4-BE49-F238E27FC236}">
                <a16:creationId xmlns:a16="http://schemas.microsoft.com/office/drawing/2014/main" id="{6907F5AB-DF88-43B6-8650-21958C305DB5}"/>
              </a:ext>
            </a:extLst>
          </p:cNvPr>
          <p:cNvSpPr txBox="1"/>
          <p:nvPr/>
        </p:nvSpPr>
        <p:spPr>
          <a:xfrm>
            <a:off x="6305725" y="2911439"/>
            <a:ext cx="1948777" cy="242887"/>
          </a:xfrm>
          <a:prstGeom prst="rect">
            <a:avLst/>
          </a:prstGeom>
        </p:spPr>
        <p:txBody>
          <a:bodyPr wrap="square" lIns="0" tIns="0" rIns="0" bIns="0" rtlCol="0" anchor="t">
            <a:spAutoFit/>
          </a:bodyPr>
          <a:lstStyle/>
          <a:p>
            <a:pPr>
              <a:lnSpc>
                <a:spcPts val="2016"/>
              </a:lnSpc>
            </a:pPr>
            <a:r>
              <a:rPr lang="en-US" sz="1493" spc="-27" dirty="0">
                <a:solidFill>
                  <a:schemeClr val="bg1"/>
                </a:solidFill>
                <a:latin typeface="Frutiger"/>
                <a:ea typeface="Frutiger"/>
                <a:cs typeface="Frutiger"/>
                <a:sym typeface="Frutiger"/>
              </a:rPr>
              <a:t>4</a:t>
            </a:r>
            <a:r>
              <a:rPr lang="en-US" sz="1493" spc="-27" baseline="30000" dirty="0">
                <a:solidFill>
                  <a:schemeClr val="bg1"/>
                </a:solidFill>
                <a:latin typeface="Frutiger"/>
                <a:ea typeface="Frutiger"/>
                <a:cs typeface="Frutiger"/>
                <a:sym typeface="Frutiger"/>
              </a:rPr>
              <a:t>th</a:t>
            </a:r>
            <a:r>
              <a:rPr lang="en-US" sz="1493" spc="-27" dirty="0">
                <a:solidFill>
                  <a:schemeClr val="bg1"/>
                </a:solidFill>
                <a:latin typeface="Frutiger"/>
                <a:ea typeface="Frutiger"/>
                <a:cs typeface="Frutiger"/>
                <a:sym typeface="Frutiger"/>
              </a:rPr>
              <a:t> September, 2024</a:t>
            </a:r>
          </a:p>
        </p:txBody>
      </p:sp>
    </p:spTree>
    <p:extLst>
      <p:ext uri="{BB962C8B-B14F-4D97-AF65-F5344CB8AC3E}">
        <p14:creationId xmlns:p14="http://schemas.microsoft.com/office/powerpoint/2010/main" val="379543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Customer Feedback</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7" name="TextBox 13">
            <a:extLst>
              <a:ext uri="{FF2B5EF4-FFF2-40B4-BE49-F238E27FC236}">
                <a16:creationId xmlns:a16="http://schemas.microsoft.com/office/drawing/2014/main" id="{FF580408-F959-449E-8B62-380EAE4EFA68}"/>
              </a:ext>
            </a:extLst>
          </p:cNvPr>
          <p:cNvSpPr txBox="1"/>
          <p:nvPr/>
        </p:nvSpPr>
        <p:spPr>
          <a:xfrm>
            <a:off x="548081" y="1999883"/>
            <a:ext cx="5547919" cy="337015"/>
          </a:xfrm>
          <a:prstGeom prst="rect">
            <a:avLst/>
          </a:prstGeom>
        </p:spPr>
        <p:txBody>
          <a:bodyPr wrap="square" lIns="0" tIns="0" rIns="0" bIns="0" rtlCol="0" anchor="t">
            <a:spAutoFit/>
          </a:bodyPr>
          <a:lstStyle/>
          <a:p>
            <a:pPr algn="ctr" defTabSz="609630">
              <a:lnSpc>
                <a:spcPts val="2800"/>
              </a:lnSpc>
            </a:pPr>
            <a:r>
              <a:rPr lang="en-US" sz="2000" b="1" u="sng"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ea typeface="Frutiger"/>
                <a:cs typeface="Calibri" panose="020F0502020204030204" pitchFamily="34" charset="0"/>
                <a:sym typeface="Frutiger"/>
              </a:rPr>
              <a:t>Current Market Challenges</a:t>
            </a:r>
          </a:p>
        </p:txBody>
      </p:sp>
      <p:sp>
        <p:nvSpPr>
          <p:cNvPr id="8" name="TextBox 13">
            <a:extLst>
              <a:ext uri="{FF2B5EF4-FFF2-40B4-BE49-F238E27FC236}">
                <a16:creationId xmlns:a16="http://schemas.microsoft.com/office/drawing/2014/main" id="{5B2BDBF1-D2FB-49EC-BB1D-363991C2F873}"/>
              </a:ext>
            </a:extLst>
          </p:cNvPr>
          <p:cNvSpPr txBox="1"/>
          <p:nvPr/>
        </p:nvSpPr>
        <p:spPr>
          <a:xfrm>
            <a:off x="6096000" y="1999883"/>
            <a:ext cx="5547919" cy="337015"/>
          </a:xfrm>
          <a:prstGeom prst="rect">
            <a:avLst/>
          </a:prstGeom>
        </p:spPr>
        <p:txBody>
          <a:bodyPr wrap="square" lIns="0" tIns="0" rIns="0" bIns="0" rtlCol="0" anchor="t">
            <a:spAutoFit/>
          </a:bodyPr>
          <a:lstStyle/>
          <a:p>
            <a:pPr algn="ctr" defTabSz="609630">
              <a:lnSpc>
                <a:spcPts val="2800"/>
              </a:lnSpc>
            </a:pPr>
            <a:r>
              <a:rPr lang="en-US" sz="2000" b="1" u="sng"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ea typeface="Frutiger"/>
                <a:cs typeface="Calibri" panose="020F0502020204030204" pitchFamily="34" charset="0"/>
                <a:sym typeface="Frutiger"/>
              </a:rPr>
              <a:t>Benefits of the Framework</a:t>
            </a:r>
          </a:p>
        </p:txBody>
      </p:sp>
      <p:sp>
        <p:nvSpPr>
          <p:cNvPr id="9" name="TextBox 8">
            <a:extLst>
              <a:ext uri="{FF2B5EF4-FFF2-40B4-BE49-F238E27FC236}">
                <a16:creationId xmlns:a16="http://schemas.microsoft.com/office/drawing/2014/main" id="{691DF621-2200-4F30-BF42-86EC12E3B6BA}"/>
              </a:ext>
            </a:extLst>
          </p:cNvPr>
          <p:cNvSpPr txBox="1"/>
          <p:nvPr/>
        </p:nvSpPr>
        <p:spPr>
          <a:xfrm>
            <a:off x="478172" y="2380559"/>
            <a:ext cx="5617828" cy="3539430"/>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Limited Service Level Agreements </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Deadlines for delivery can be tight/short</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Implementation / Integration challenges </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Stakeholder Engagement</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Various strategies with no single point of ownership</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Multiple Systems across providers with manual workarounds</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Varying costs at neighbouring Trusts where licence quantities are very similar.</a:t>
            </a:r>
          </a:p>
        </p:txBody>
      </p:sp>
      <p:sp>
        <p:nvSpPr>
          <p:cNvPr id="10" name="TextBox 9">
            <a:extLst>
              <a:ext uri="{FF2B5EF4-FFF2-40B4-BE49-F238E27FC236}">
                <a16:creationId xmlns:a16="http://schemas.microsoft.com/office/drawing/2014/main" id="{F8F66DAC-8525-475C-8CC5-2264071C5CA1}"/>
              </a:ext>
            </a:extLst>
          </p:cNvPr>
          <p:cNvSpPr txBox="1"/>
          <p:nvPr/>
        </p:nvSpPr>
        <p:spPr>
          <a:xfrm>
            <a:off x="6096000" y="2386851"/>
            <a:ext cx="5547919" cy="3293209"/>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Clearer Expectations on standards for interoperability</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Clinical user endorsement during early stages of procurement</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Clearer data sources for when compiling information</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System Alignment</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Alignment to national strategies</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Greater collaboration across ICB’s</a:t>
            </a:r>
          </a:p>
          <a:p>
            <a:pPr marL="171450" indent="-1714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Improved visibility around value proposition</a:t>
            </a:r>
          </a:p>
        </p:txBody>
      </p:sp>
      <p:sp>
        <p:nvSpPr>
          <p:cNvPr id="11" name="object 3">
            <a:extLst>
              <a:ext uri="{FF2B5EF4-FFF2-40B4-BE49-F238E27FC236}">
                <a16:creationId xmlns:a16="http://schemas.microsoft.com/office/drawing/2014/main" id="{F57DC887-108C-46C2-9789-A2A8138FDB7A}"/>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121781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Framework Features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12" name="TextBox 11">
            <a:extLst>
              <a:ext uri="{FF2B5EF4-FFF2-40B4-BE49-F238E27FC236}">
                <a16:creationId xmlns:a16="http://schemas.microsoft.com/office/drawing/2014/main" id="{6EFF2858-E3E6-4863-8AA0-522994973B37}"/>
              </a:ext>
            </a:extLst>
          </p:cNvPr>
          <p:cNvSpPr txBox="1"/>
          <p:nvPr/>
        </p:nvSpPr>
        <p:spPr>
          <a:xfrm>
            <a:off x="476344" y="2211547"/>
            <a:ext cx="11233828"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Simplified and supported Further Competition process for contracting authorities in addition to desktop evaluation system and Direct Award mechanisms for faster contracting</a:t>
            </a:r>
          </a:p>
          <a:p>
            <a:pPr marL="285750" indent="-2857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Interoperability Guidance</a:t>
            </a:r>
          </a:p>
          <a:p>
            <a:pPr marL="285750" indent="-2857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Competitive Pricing Available</a:t>
            </a:r>
          </a:p>
          <a:p>
            <a:pPr marL="285750" indent="-2857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The ability to bring new innovative products to the organisation post award stage</a:t>
            </a:r>
          </a:p>
          <a:p>
            <a:pPr marL="285750" indent="-2857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Level playing field for software organisations</a:t>
            </a:r>
          </a:p>
          <a:p>
            <a:pPr marL="285750" indent="-2857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Reduced Framework fee’s for both suppliers &amp; customers, removing a layer of costs associated when utilising Resellers</a:t>
            </a:r>
          </a:p>
          <a:p>
            <a:pPr marL="285750" indent="-285750">
              <a:buFont typeface="Arial" panose="020B0604020202020204" pitchFamily="34" charset="0"/>
              <a:buChar char="•"/>
            </a:pPr>
            <a:endParaRPr lang="en-GB" sz="1600" dirty="0">
              <a:solidFill>
                <a:schemeClr val="tx2">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2">
                    <a:lumMod val="95000"/>
                    <a:lumOff val="5000"/>
                  </a:schemeClr>
                </a:solidFill>
                <a:latin typeface="Calibri" panose="020F0502020204030204" pitchFamily="34" charset="0"/>
                <a:cs typeface="Calibri" panose="020F0502020204030204" pitchFamily="34" charset="0"/>
              </a:rPr>
              <a:t>Supporting SME’s and the removal of market barriers to enable new suppliers to the market, supporting access to the NHS.</a:t>
            </a:r>
          </a:p>
        </p:txBody>
      </p:sp>
      <p:sp>
        <p:nvSpPr>
          <p:cNvPr id="13" name="object 3">
            <a:extLst>
              <a:ext uri="{FF2B5EF4-FFF2-40B4-BE49-F238E27FC236}">
                <a16:creationId xmlns:a16="http://schemas.microsoft.com/office/drawing/2014/main" id="{9EA350C8-B6BC-4F1B-B091-2C12EF9767EB}"/>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35321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Next Steps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2" name="Rectangle 1">
            <a:extLst>
              <a:ext uri="{FF2B5EF4-FFF2-40B4-BE49-F238E27FC236}">
                <a16:creationId xmlns:a16="http://schemas.microsoft.com/office/drawing/2014/main" id="{FB125870-2A0D-401A-A4E2-65C00AAEB8B3}"/>
              </a:ext>
            </a:extLst>
          </p:cNvPr>
          <p:cNvSpPr/>
          <p:nvPr/>
        </p:nvSpPr>
        <p:spPr>
          <a:xfrm>
            <a:off x="478171" y="2211547"/>
            <a:ext cx="11231999" cy="2701317"/>
          </a:xfrm>
          <a:prstGeom prst="rect">
            <a:avLst/>
          </a:prstGeom>
        </p:spPr>
        <p:txBody>
          <a:bodyPr wrap="square">
            <a:spAutoFit/>
          </a:bodyPr>
          <a:lstStyle/>
          <a:p>
            <a:pPr marL="342900" indent="-342900" defTabSz="609630">
              <a:lnSpc>
                <a:spcPts val="1709"/>
              </a:lnSpc>
              <a:spcBef>
                <a:spcPct val="0"/>
              </a:spcBef>
              <a:buFont typeface="+mj-lt"/>
              <a:buAutoNum type="arabicPeriod"/>
            </a:pPr>
            <a:r>
              <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rPr>
              <a:t>NHS LPP will asses and consider the feedback provided in this session.</a:t>
            </a:r>
          </a:p>
          <a:p>
            <a:pPr defTabSz="609630">
              <a:lnSpc>
                <a:spcPts val="1709"/>
              </a:lnSpc>
              <a:spcBef>
                <a:spcPct val="0"/>
              </a:spcBef>
            </a:pPr>
            <a:endPar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endParaRPr>
          </a:p>
          <a:p>
            <a:pPr marL="342900" indent="-342900" defTabSz="609630">
              <a:lnSpc>
                <a:spcPts val="1709"/>
              </a:lnSpc>
              <a:spcBef>
                <a:spcPct val="0"/>
              </a:spcBef>
              <a:buFont typeface="+mj-lt"/>
              <a:buAutoNum type="arabicPeriod"/>
            </a:pPr>
            <a:r>
              <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rPr>
              <a:t>Further updates will be made to the draft ITT Documents, approval will be provided and the draft documents will be issued for your consideration within the next 3 weeks</a:t>
            </a:r>
          </a:p>
          <a:p>
            <a:pPr marL="342900" indent="-342900" defTabSz="609630">
              <a:lnSpc>
                <a:spcPts val="1709"/>
              </a:lnSpc>
              <a:spcBef>
                <a:spcPct val="0"/>
              </a:spcBef>
              <a:buFont typeface="+mj-lt"/>
              <a:buAutoNum type="arabicPeriod"/>
            </a:pPr>
            <a:endPar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endParaRPr>
          </a:p>
          <a:p>
            <a:pPr marL="342900" indent="-342900" defTabSz="609630">
              <a:lnSpc>
                <a:spcPts val="1709"/>
              </a:lnSpc>
              <a:spcBef>
                <a:spcPct val="0"/>
              </a:spcBef>
              <a:buFont typeface="+mj-lt"/>
              <a:buAutoNum type="arabicPeriod"/>
            </a:pPr>
            <a:r>
              <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rPr>
              <a:t>Follow up meetings to discuss feedback from the draft documentation.</a:t>
            </a:r>
          </a:p>
          <a:p>
            <a:pPr marL="342900" indent="-342900" defTabSz="609630">
              <a:lnSpc>
                <a:spcPts val="1709"/>
              </a:lnSpc>
              <a:spcBef>
                <a:spcPct val="0"/>
              </a:spcBef>
              <a:buFont typeface="+mj-lt"/>
              <a:buAutoNum type="arabicPeriod"/>
            </a:pPr>
            <a:endPar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endParaRPr>
          </a:p>
          <a:p>
            <a:pPr marL="342900" indent="-342900" defTabSz="609630">
              <a:lnSpc>
                <a:spcPts val="1709"/>
              </a:lnSpc>
              <a:spcBef>
                <a:spcPct val="0"/>
              </a:spcBef>
              <a:buFont typeface="+mj-lt"/>
              <a:buAutoNum type="arabicPeriod"/>
            </a:pPr>
            <a:r>
              <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rPr>
              <a:t>Update and amend documents based on both customer &amp; supplier feedback</a:t>
            </a:r>
          </a:p>
          <a:p>
            <a:pPr marL="342900" indent="-342900" defTabSz="609630">
              <a:lnSpc>
                <a:spcPts val="1709"/>
              </a:lnSpc>
              <a:spcBef>
                <a:spcPct val="0"/>
              </a:spcBef>
              <a:buFont typeface="+mj-lt"/>
              <a:buAutoNum type="arabicPeriod"/>
            </a:pPr>
            <a:endPar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endParaRPr>
          </a:p>
          <a:p>
            <a:pPr marL="342900" indent="-342900" defTabSz="609630">
              <a:lnSpc>
                <a:spcPts val="1709"/>
              </a:lnSpc>
              <a:spcBef>
                <a:spcPct val="0"/>
              </a:spcBef>
              <a:buFont typeface="+mj-lt"/>
              <a:buAutoNum type="arabicPeriod"/>
            </a:pPr>
            <a:r>
              <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rPr>
              <a:t>Final briefing sessions to confirm structure and scope</a:t>
            </a:r>
          </a:p>
          <a:p>
            <a:pPr marL="342900" indent="-342900" defTabSz="609630">
              <a:lnSpc>
                <a:spcPts val="1709"/>
              </a:lnSpc>
              <a:spcBef>
                <a:spcPct val="0"/>
              </a:spcBef>
              <a:buFont typeface="+mj-lt"/>
              <a:buAutoNum type="arabicPeriod"/>
            </a:pPr>
            <a:endPar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endParaRPr>
          </a:p>
          <a:p>
            <a:pPr marL="342900" indent="-342900" defTabSz="609630">
              <a:lnSpc>
                <a:spcPts val="1709"/>
              </a:lnSpc>
              <a:spcBef>
                <a:spcPct val="0"/>
              </a:spcBef>
              <a:buFont typeface="+mj-lt"/>
              <a:buAutoNum type="arabicPeriod"/>
            </a:pPr>
            <a:r>
              <a:rPr lang="en-US" sz="1400" spc="-23" dirty="0">
                <a:solidFill>
                  <a:schemeClr val="tx2">
                    <a:lumMod val="95000"/>
                    <a:lumOff val="5000"/>
                  </a:schemeClr>
                </a:solidFill>
                <a:latin typeface="Calibri" panose="020F0502020204030204" pitchFamily="34" charset="0"/>
                <a:ea typeface="Frutiger"/>
                <a:cs typeface="Calibri" panose="020F0502020204030204" pitchFamily="34" charset="0"/>
                <a:sym typeface="Frutiger"/>
              </a:rPr>
              <a:t>Publish ITT under the New Procurement Act 2023</a:t>
            </a:r>
          </a:p>
        </p:txBody>
      </p:sp>
      <p:sp>
        <p:nvSpPr>
          <p:cNvPr id="8" name="object 3">
            <a:extLst>
              <a:ext uri="{FF2B5EF4-FFF2-40B4-BE49-F238E27FC236}">
                <a16:creationId xmlns:a16="http://schemas.microsoft.com/office/drawing/2014/main" id="{9131CC53-D20F-47DF-BDEC-2FADA9467EA6}"/>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397965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Thanks</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pic>
        <p:nvPicPr>
          <p:cNvPr id="6" name="object 18" descr="object 18">
            <a:extLst>
              <a:ext uri="{FF2B5EF4-FFF2-40B4-BE49-F238E27FC236}">
                <a16:creationId xmlns:a16="http://schemas.microsoft.com/office/drawing/2014/main" id="{CA37543F-EE9A-4B05-9FEC-4CB66244CE27}"/>
              </a:ext>
            </a:extLst>
          </p:cNvPr>
          <p:cNvPicPr>
            <a:picLocks noChangeAspect="1"/>
          </p:cNvPicPr>
          <p:nvPr/>
        </p:nvPicPr>
        <p:blipFill>
          <a:blip r:embed="rId5"/>
          <a:stretch>
            <a:fillRect/>
          </a:stretch>
        </p:blipFill>
        <p:spPr>
          <a:xfrm>
            <a:off x="478172" y="2055595"/>
            <a:ext cx="3742224" cy="4004070"/>
          </a:xfrm>
          <a:prstGeom prst="rect">
            <a:avLst/>
          </a:prstGeom>
          <a:ln w="12700">
            <a:miter lim="400000"/>
          </a:ln>
        </p:spPr>
      </p:pic>
      <p:sp>
        <p:nvSpPr>
          <p:cNvPr id="3" name="Rectangle 2">
            <a:extLst>
              <a:ext uri="{FF2B5EF4-FFF2-40B4-BE49-F238E27FC236}">
                <a16:creationId xmlns:a16="http://schemas.microsoft.com/office/drawing/2014/main" id="{497D9F30-5451-491E-83D1-310076907A4B}"/>
              </a:ext>
            </a:extLst>
          </p:cNvPr>
          <p:cNvSpPr/>
          <p:nvPr/>
        </p:nvSpPr>
        <p:spPr>
          <a:xfrm>
            <a:off x="4641908" y="2055595"/>
            <a:ext cx="4107809" cy="3431709"/>
          </a:xfrm>
          <a:prstGeom prst="rect">
            <a:avLst/>
          </a:prstGeom>
        </p:spPr>
        <p:txBody>
          <a:bodyPr wrap="square">
            <a:spAutoFit/>
          </a:bodyPr>
          <a:lstStyle/>
          <a:p>
            <a:pPr indent="0">
              <a:spcBef>
                <a:spcPts val="100"/>
              </a:spcBef>
              <a:defRPr sz="1400" spc="-35">
                <a:solidFill>
                  <a:srgbClr val="1A1919"/>
                </a:solidFill>
              </a:defRPr>
            </a:pPr>
            <a:r>
              <a:rPr lang="en-GB" b="1" dirty="0">
                <a:latin typeface="Calibri" panose="020F0502020204030204" pitchFamily="34" charset="0"/>
                <a:cs typeface="Calibri" panose="020F0502020204030204" pitchFamily="34" charset="0"/>
              </a:rPr>
              <a:t>Delivered by:</a:t>
            </a:r>
          </a:p>
          <a:p>
            <a:pPr indent="0">
              <a:spcBef>
                <a:spcPts val="300"/>
              </a:spcBef>
              <a:defRPr sz="1100" spc="-33">
                <a:solidFill>
                  <a:srgbClr val="1A1919"/>
                </a:solidFill>
              </a:defRPr>
            </a:pPr>
            <a:r>
              <a:rPr lang="en-GB" sz="1200" dirty="0">
                <a:latin typeface="Calibri" panose="020F0502020204030204" pitchFamily="34" charset="0"/>
                <a:cs typeface="Calibri" panose="020F0502020204030204" pitchFamily="34" charset="0"/>
              </a:rPr>
              <a:t>NHS London Procurement Partnership</a:t>
            </a:r>
          </a:p>
          <a:p>
            <a:pPr indent="0">
              <a:spcBef>
                <a:spcPts val="300"/>
              </a:spcBef>
              <a:defRPr sz="1100" u="sng">
                <a:solidFill>
                  <a:srgbClr val="275B9B"/>
                </a:solidFill>
                <a:uFill>
                  <a:solidFill>
                    <a:srgbClr val="275B9B"/>
                  </a:solidFill>
                </a:uFill>
              </a:defRPr>
            </a:pPr>
            <a:r>
              <a:rPr lang="en-GB" sz="1200" dirty="0">
                <a:latin typeface="Calibri" panose="020F0502020204030204" pitchFamily="34" charset="0"/>
                <a:cs typeface="Calibri" panose="020F0502020204030204" pitchFamily="34" charset="0"/>
                <a:hlinkClick r:id="rId6"/>
              </a:rPr>
              <a:t>lppworkforcesupport@lpp.nhs.uk</a:t>
            </a:r>
          </a:p>
          <a:p>
            <a:pPr indent="0">
              <a:spcBef>
                <a:spcPts val="300"/>
              </a:spcBef>
              <a:defRPr sz="1100" spc="-33">
                <a:solidFill>
                  <a:srgbClr val="1A1919"/>
                </a:solidFill>
              </a:defRPr>
            </a:pPr>
            <a:endParaRPr lang="en-GB" sz="1200" dirty="0">
              <a:latin typeface="Calibri" panose="020F0502020204030204" pitchFamily="34" charset="0"/>
              <a:cs typeface="Calibri" panose="020F0502020204030204" pitchFamily="34" charset="0"/>
              <a:hlinkClick r:id="rId6"/>
            </a:endParaRPr>
          </a:p>
          <a:p>
            <a:pPr indent="0">
              <a:spcBef>
                <a:spcPts val="300"/>
              </a:spcBef>
              <a:defRPr sz="1100" spc="-33">
                <a:solidFill>
                  <a:srgbClr val="1A1919"/>
                </a:solidFill>
              </a:defRPr>
            </a:pPr>
            <a:r>
              <a:rPr lang="en-GB" sz="1200" dirty="0">
                <a:latin typeface="Calibri" panose="020F0502020204030204" pitchFamily="34" charset="0"/>
                <a:cs typeface="Calibri" panose="020F0502020204030204" pitchFamily="34" charset="0"/>
              </a:rPr>
              <a:t>NHS North of England Commercial Procurement Collaborative</a:t>
            </a:r>
          </a:p>
          <a:p>
            <a:pPr indent="0">
              <a:spcBef>
                <a:spcPts val="300"/>
              </a:spcBef>
              <a:defRPr sz="1100" u="sng">
                <a:solidFill>
                  <a:srgbClr val="275B9B"/>
                </a:solidFill>
                <a:uFill>
                  <a:solidFill>
                    <a:srgbClr val="275B9B"/>
                  </a:solidFill>
                </a:uFill>
              </a:defRPr>
            </a:pPr>
            <a:r>
              <a:rPr lang="en-GB" sz="1200" dirty="0">
                <a:latin typeface="Calibri" panose="020F0502020204030204" pitchFamily="34" charset="0"/>
                <a:cs typeface="Calibri" panose="020F0502020204030204" pitchFamily="34" charset="0"/>
                <a:hlinkClick r:id="rId7"/>
              </a:rPr>
              <a:t>enquiries@noecpc.nhs.uk</a:t>
            </a:r>
          </a:p>
          <a:p>
            <a:pPr indent="0">
              <a:spcBef>
                <a:spcPts val="300"/>
              </a:spcBef>
              <a:defRPr sz="1100" spc="-33">
                <a:solidFill>
                  <a:srgbClr val="1A1919"/>
                </a:solidFill>
              </a:defRPr>
            </a:pPr>
            <a:endParaRPr lang="en-GB" sz="1200" dirty="0">
              <a:latin typeface="Calibri" panose="020F0502020204030204" pitchFamily="34" charset="0"/>
              <a:cs typeface="Calibri" panose="020F0502020204030204" pitchFamily="34" charset="0"/>
            </a:endParaRPr>
          </a:p>
          <a:p>
            <a:pPr indent="0">
              <a:spcBef>
                <a:spcPts val="300"/>
              </a:spcBef>
              <a:defRPr sz="1100" spc="-33">
                <a:solidFill>
                  <a:srgbClr val="1A1919"/>
                </a:solidFill>
              </a:defRPr>
            </a:pPr>
            <a:r>
              <a:rPr lang="en-GB" sz="1200" dirty="0">
                <a:latin typeface="Calibri" panose="020F0502020204030204" pitchFamily="34" charset="0"/>
                <a:cs typeface="Calibri" panose="020F0502020204030204" pitchFamily="34" charset="0"/>
              </a:rPr>
              <a:t>Crown Commercial Service</a:t>
            </a:r>
          </a:p>
          <a:p>
            <a:pPr indent="0">
              <a:spcBef>
                <a:spcPts val="300"/>
              </a:spcBef>
              <a:defRPr sz="1100" u="sng">
                <a:solidFill>
                  <a:srgbClr val="275B9B"/>
                </a:solidFill>
                <a:uFill>
                  <a:solidFill>
                    <a:srgbClr val="275B9B"/>
                  </a:solidFill>
                </a:uFill>
              </a:defRPr>
            </a:pPr>
            <a:r>
              <a:rPr lang="en-GB" sz="1200" dirty="0">
                <a:latin typeface="Calibri" panose="020F0502020204030204" pitchFamily="34" charset="0"/>
                <a:cs typeface="Calibri" panose="020F0502020204030204" pitchFamily="34" charset="0"/>
                <a:hlinkClick r:id="rId8"/>
              </a:rPr>
              <a:t>info@crowncommercial.gov.uk</a:t>
            </a:r>
          </a:p>
          <a:p>
            <a:pPr indent="0">
              <a:spcBef>
                <a:spcPts val="300"/>
              </a:spcBef>
              <a:defRPr sz="1100" spc="-33">
                <a:solidFill>
                  <a:srgbClr val="1A1919"/>
                </a:solidFill>
              </a:defRPr>
            </a:pPr>
            <a:endParaRPr lang="en-GB" sz="1200" dirty="0">
              <a:latin typeface="Calibri" panose="020F0502020204030204" pitchFamily="34" charset="0"/>
              <a:cs typeface="Calibri" panose="020F0502020204030204" pitchFamily="34" charset="0"/>
              <a:hlinkClick r:id="rId8"/>
            </a:endParaRPr>
          </a:p>
          <a:p>
            <a:pPr indent="0">
              <a:spcBef>
                <a:spcPts val="300"/>
              </a:spcBef>
              <a:defRPr sz="1100" spc="-33">
                <a:solidFill>
                  <a:srgbClr val="1A1919"/>
                </a:solidFill>
              </a:defRPr>
            </a:pPr>
            <a:r>
              <a:rPr lang="en-GB" sz="1200" dirty="0">
                <a:latin typeface="Calibri" panose="020F0502020204030204" pitchFamily="34" charset="0"/>
                <a:cs typeface="Calibri" panose="020F0502020204030204" pitchFamily="34" charset="0"/>
              </a:rPr>
              <a:t>NHS Commercial Solutions</a:t>
            </a:r>
          </a:p>
          <a:p>
            <a:pPr indent="0">
              <a:spcBef>
                <a:spcPts val="300"/>
              </a:spcBef>
              <a:defRPr sz="1100" u="sng">
                <a:solidFill>
                  <a:srgbClr val="275B9B"/>
                </a:solidFill>
                <a:uFill>
                  <a:solidFill>
                    <a:srgbClr val="275B9B"/>
                  </a:solidFill>
                </a:uFill>
              </a:defRPr>
            </a:pPr>
            <a:r>
              <a:rPr lang="en-GB" sz="1200" dirty="0">
                <a:latin typeface="Calibri" panose="020F0502020204030204" pitchFamily="34" charset="0"/>
                <a:cs typeface="Calibri" panose="020F0502020204030204" pitchFamily="34" charset="0"/>
                <a:hlinkClick r:id="rId9"/>
              </a:rPr>
              <a:t>NHSCS.agency@nhs.net</a:t>
            </a:r>
          </a:p>
          <a:p>
            <a:pPr indent="0">
              <a:spcBef>
                <a:spcPts val="300"/>
              </a:spcBef>
              <a:defRPr sz="1100" spc="-33">
                <a:solidFill>
                  <a:srgbClr val="1A1919"/>
                </a:solidFill>
              </a:defRPr>
            </a:pPr>
            <a:endParaRPr lang="en-GB" sz="1200" dirty="0">
              <a:latin typeface="Calibri" panose="020F0502020204030204" pitchFamily="34" charset="0"/>
              <a:cs typeface="Calibri" panose="020F0502020204030204" pitchFamily="34" charset="0"/>
              <a:hlinkClick r:id="rId9"/>
            </a:endParaRPr>
          </a:p>
          <a:p>
            <a:pPr indent="0">
              <a:spcBef>
                <a:spcPts val="300"/>
              </a:spcBef>
              <a:defRPr sz="1100" spc="-33">
                <a:solidFill>
                  <a:srgbClr val="1A1919"/>
                </a:solidFill>
              </a:defRPr>
            </a:pPr>
            <a:r>
              <a:rPr lang="en-GB" sz="1200" dirty="0">
                <a:latin typeface="Calibri" panose="020F0502020204030204" pitchFamily="34" charset="0"/>
                <a:cs typeface="Calibri" panose="020F0502020204030204" pitchFamily="34" charset="0"/>
              </a:rPr>
              <a:t>East of England NHS Collaborative Procurement Hub</a:t>
            </a:r>
          </a:p>
          <a:p>
            <a:pPr indent="0">
              <a:spcBef>
                <a:spcPts val="300"/>
              </a:spcBef>
              <a:defRPr sz="1100" u="sng">
                <a:solidFill>
                  <a:srgbClr val="275B9B"/>
                </a:solidFill>
                <a:uFill>
                  <a:solidFill>
                    <a:srgbClr val="275B9B"/>
                  </a:solidFill>
                </a:uFill>
              </a:defRPr>
            </a:pPr>
            <a:r>
              <a:rPr lang="en-GB" sz="1200" dirty="0">
                <a:latin typeface="Calibri" panose="020F0502020204030204" pitchFamily="34" charset="0"/>
                <a:cs typeface="Calibri" panose="020F0502020204030204" pitchFamily="34" charset="0"/>
                <a:hlinkClick r:id="rId10"/>
              </a:rPr>
              <a:t>workforce@eoecph.nhs.uk</a:t>
            </a:r>
          </a:p>
        </p:txBody>
      </p:sp>
      <p:sp>
        <p:nvSpPr>
          <p:cNvPr id="7" name="object 3">
            <a:extLst>
              <a:ext uri="{FF2B5EF4-FFF2-40B4-BE49-F238E27FC236}">
                <a16:creationId xmlns:a16="http://schemas.microsoft.com/office/drawing/2014/main" id="{D5CE05F2-48AA-4125-BAC9-5E05F8BE4C47}"/>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216801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1EB4AE-D83A-45F4-B55E-E4AC607C5490}"/>
              </a:ext>
            </a:extLst>
          </p:cNvPr>
          <p:cNvSpPr>
            <a:spLocks noGrp="1"/>
          </p:cNvSpPr>
          <p:nvPr>
            <p:ph sz="half" idx="11"/>
          </p:nvPr>
        </p:nvSpPr>
        <p:spPr>
          <a:xfrm>
            <a:off x="480000" y="2085156"/>
            <a:ext cx="11232000" cy="3655767"/>
          </a:xfrm>
        </p:spPr>
        <p:txBody>
          <a:bodyPr/>
          <a:lstStyle/>
          <a:p>
            <a:pPr>
              <a:buClr>
                <a:schemeClr val="lt2"/>
              </a:buClr>
              <a:buSzPts val="1200"/>
            </a:pPr>
            <a:r>
              <a:rPr lang="en-GB" b="1" dirty="0">
                <a:solidFill>
                  <a:schemeClr val="tx2">
                    <a:lumMod val="95000"/>
                    <a:lumOff val="5000"/>
                  </a:schemeClr>
                </a:solidFill>
                <a:latin typeface="Calibri" panose="020F0502020204030204" pitchFamily="34" charset="0"/>
                <a:cs typeface="Calibri" panose="020F0502020204030204" pitchFamily="34" charset="0"/>
              </a:rPr>
              <a:t>Raising questions</a:t>
            </a:r>
          </a:p>
          <a:p>
            <a:pPr lvl="2">
              <a:buClr>
                <a:schemeClr val="lt2"/>
              </a:buClr>
              <a:buSzPts val="1200"/>
            </a:pPr>
            <a:r>
              <a:rPr lang="en-GB" dirty="0">
                <a:solidFill>
                  <a:schemeClr val="tx2">
                    <a:lumMod val="95000"/>
                    <a:lumOff val="5000"/>
                  </a:schemeClr>
                </a:solidFill>
                <a:latin typeface="Calibri" panose="020F0502020204030204" pitchFamily="34" charset="0"/>
                <a:cs typeface="Calibri" panose="020F0502020204030204" pitchFamily="34" charset="0"/>
              </a:rPr>
              <a:t>This is an interactive session, any questions you have please use the chat functionality and we will try and answer the key themes within the question and answer section. </a:t>
            </a:r>
          </a:p>
          <a:p>
            <a:pPr>
              <a:buClr>
                <a:schemeClr val="lt2"/>
              </a:buClr>
              <a:buSzPts val="1200"/>
            </a:pPr>
            <a:endParaRPr lang="en-GB" dirty="0">
              <a:solidFill>
                <a:schemeClr val="tx2">
                  <a:lumMod val="95000"/>
                  <a:lumOff val="5000"/>
                </a:schemeClr>
              </a:solidFill>
              <a:latin typeface="Calibri" panose="020F0502020204030204" pitchFamily="34" charset="0"/>
              <a:cs typeface="Calibri" panose="020F0502020204030204" pitchFamily="34" charset="0"/>
            </a:endParaRPr>
          </a:p>
          <a:p>
            <a:pPr>
              <a:buClr>
                <a:schemeClr val="lt2"/>
              </a:buClr>
              <a:buSzPts val="1200"/>
            </a:pPr>
            <a:r>
              <a:rPr lang="en-GB" b="1" dirty="0">
                <a:solidFill>
                  <a:schemeClr val="tx2">
                    <a:lumMod val="95000"/>
                    <a:lumOff val="5000"/>
                  </a:schemeClr>
                </a:solidFill>
                <a:latin typeface="Calibri" panose="020F0502020204030204" pitchFamily="34" charset="0"/>
                <a:cs typeface="Calibri" panose="020F0502020204030204" pitchFamily="34" charset="0"/>
              </a:rPr>
              <a:t>Connectivity</a:t>
            </a:r>
          </a:p>
          <a:p>
            <a:pPr lvl="2">
              <a:buClr>
                <a:schemeClr val="lt2"/>
              </a:buClr>
              <a:buSzPts val="1200"/>
            </a:pPr>
            <a:r>
              <a:rPr lang="en-GB" dirty="0">
                <a:solidFill>
                  <a:schemeClr val="tx2">
                    <a:lumMod val="95000"/>
                    <a:lumOff val="5000"/>
                  </a:schemeClr>
                </a:solidFill>
                <a:latin typeface="Calibri" panose="020F0502020204030204" pitchFamily="34" charset="0"/>
                <a:cs typeface="Calibri" panose="020F0502020204030204" pitchFamily="34" charset="0"/>
              </a:rPr>
              <a:t>We have a large volume of attendees today. Staying muted with your camera off will aid our connectivity and allow others to hear the presentation more clearly. Please do turn your camera on and introduce yourself when you speak.</a:t>
            </a:r>
          </a:p>
          <a:p>
            <a:pPr>
              <a:buClr>
                <a:schemeClr val="lt2"/>
              </a:buClr>
              <a:buSzPts val="1200"/>
            </a:pPr>
            <a:endParaRPr lang="en-GB" dirty="0">
              <a:solidFill>
                <a:schemeClr val="tx2">
                  <a:lumMod val="95000"/>
                  <a:lumOff val="5000"/>
                </a:schemeClr>
              </a:solidFill>
              <a:latin typeface="Calibri" panose="020F0502020204030204" pitchFamily="34" charset="0"/>
              <a:cs typeface="Calibri" panose="020F0502020204030204" pitchFamily="34" charset="0"/>
            </a:endParaRPr>
          </a:p>
          <a:p>
            <a:pPr>
              <a:buClr>
                <a:schemeClr val="lt2"/>
              </a:buClr>
              <a:buSzPts val="1200"/>
            </a:pPr>
            <a:r>
              <a:rPr lang="en-GB" b="1" dirty="0">
                <a:solidFill>
                  <a:schemeClr val="tx2">
                    <a:lumMod val="95000"/>
                    <a:lumOff val="5000"/>
                  </a:schemeClr>
                </a:solidFill>
                <a:latin typeface="Calibri" panose="020F0502020204030204" pitchFamily="34" charset="0"/>
                <a:cs typeface="Calibri" panose="020F0502020204030204" pitchFamily="34" charset="0"/>
              </a:rPr>
              <a:t>Recording</a:t>
            </a:r>
          </a:p>
          <a:p>
            <a:pPr lvl="2">
              <a:buClr>
                <a:schemeClr val="lt2"/>
              </a:buClr>
              <a:buSzPts val="1200"/>
            </a:pPr>
            <a:r>
              <a:rPr lang="en-GB" dirty="0">
                <a:solidFill>
                  <a:schemeClr val="tx2">
                    <a:lumMod val="95000"/>
                    <a:lumOff val="5000"/>
                  </a:schemeClr>
                </a:solidFill>
                <a:latin typeface="Calibri" panose="020F0502020204030204" pitchFamily="34" charset="0"/>
                <a:cs typeface="Calibri" panose="020F0502020204030204" pitchFamily="34" charset="0"/>
              </a:rPr>
              <a:t>In addition to transparency and compliancy, this session will be recorded and transcribed to ensure we capture all of the information accurately.</a:t>
            </a:r>
          </a:p>
          <a:p>
            <a:endParaRPr lang="en-GB" dirty="0"/>
          </a:p>
        </p:txBody>
      </p:sp>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Housekeeping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8" name="object 3">
            <a:extLst>
              <a:ext uri="{FF2B5EF4-FFF2-40B4-BE49-F238E27FC236}">
                <a16:creationId xmlns:a16="http://schemas.microsoft.com/office/drawing/2014/main" id="{C5BBF877-2906-4293-A833-70A6EA57856B}"/>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156656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Agenda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grpSp>
        <p:nvGrpSpPr>
          <p:cNvPr id="7" name="Group 2">
            <a:extLst>
              <a:ext uri="{FF2B5EF4-FFF2-40B4-BE49-F238E27FC236}">
                <a16:creationId xmlns:a16="http://schemas.microsoft.com/office/drawing/2014/main" id="{9CEEC23D-A099-4022-A39F-8BDE1D65C8AA}"/>
              </a:ext>
            </a:extLst>
          </p:cNvPr>
          <p:cNvGrpSpPr/>
          <p:nvPr/>
        </p:nvGrpSpPr>
        <p:grpSpPr>
          <a:xfrm rot="-7055455">
            <a:off x="600493" y="3340768"/>
            <a:ext cx="1430396" cy="232757"/>
            <a:chOff x="0" y="0"/>
            <a:chExt cx="3121889" cy="508000"/>
          </a:xfrm>
        </p:grpSpPr>
        <p:sp>
          <p:nvSpPr>
            <p:cNvPr id="8" name="Freeform 3">
              <a:extLst>
                <a:ext uri="{FF2B5EF4-FFF2-40B4-BE49-F238E27FC236}">
                  <a16:creationId xmlns:a16="http://schemas.microsoft.com/office/drawing/2014/main" id="{66A098E9-3754-4A48-AB09-C51C67DE7C24}"/>
                </a:ext>
              </a:extLst>
            </p:cNvPr>
            <p:cNvSpPr/>
            <p:nvPr/>
          </p:nvSpPr>
          <p:spPr>
            <a:xfrm>
              <a:off x="2673579" y="49530"/>
              <a:ext cx="408940" cy="408940"/>
            </a:xfrm>
            <a:custGeom>
              <a:avLst/>
              <a:gdLst/>
              <a:ahLst/>
              <a:cxnLst/>
              <a:rect l="l" t="t" r="r" b="b"/>
              <a:pathLst>
                <a:path w="408940" h="408940">
                  <a:moveTo>
                    <a:pt x="204470" y="0"/>
                  </a:moveTo>
                  <a:cubicBezTo>
                    <a:pt x="91545" y="0"/>
                    <a:pt x="0" y="91544"/>
                    <a:pt x="0" y="204470"/>
                  </a:cubicBezTo>
                  <a:cubicBezTo>
                    <a:pt x="0" y="317396"/>
                    <a:pt x="91545" y="408940"/>
                    <a:pt x="204470" y="408940"/>
                  </a:cubicBezTo>
                  <a:cubicBezTo>
                    <a:pt x="317396" y="408940"/>
                    <a:pt x="408940" y="317396"/>
                    <a:pt x="408940" y="204470"/>
                  </a:cubicBezTo>
                  <a:cubicBezTo>
                    <a:pt x="408940" y="91544"/>
                    <a:pt x="317396" y="0"/>
                    <a:pt x="204470" y="0"/>
                  </a:cubicBezTo>
                  <a:close/>
                </a:path>
              </a:pathLst>
            </a:custGeom>
            <a:solidFill>
              <a:srgbClr val="AE2573"/>
            </a:solidFill>
          </p:spPr>
          <p:txBody>
            <a:bodyPr/>
            <a:lstStyle/>
            <a:p>
              <a:pPr defTabSz="609630"/>
              <a:endParaRPr lang="en-GB" sz="1200">
                <a:solidFill>
                  <a:prstClr val="black"/>
                </a:solidFill>
                <a:latin typeface="Calibri"/>
              </a:endParaRPr>
            </a:p>
          </p:txBody>
        </p:sp>
        <p:sp>
          <p:nvSpPr>
            <p:cNvPr id="9" name="Freeform 4">
              <a:extLst>
                <a:ext uri="{FF2B5EF4-FFF2-40B4-BE49-F238E27FC236}">
                  <a16:creationId xmlns:a16="http://schemas.microsoft.com/office/drawing/2014/main" id="{95DC240F-E229-40E9-803E-F4283E061BE3}"/>
                </a:ext>
              </a:extLst>
            </p:cNvPr>
            <p:cNvSpPr/>
            <p:nvPr/>
          </p:nvSpPr>
          <p:spPr>
            <a:xfrm>
              <a:off x="0" y="11430"/>
              <a:ext cx="3121889" cy="485140"/>
            </a:xfrm>
            <a:custGeom>
              <a:avLst/>
              <a:gdLst/>
              <a:ahLst/>
              <a:cxnLst/>
              <a:rect l="l" t="t" r="r" b="b"/>
              <a:pathLst>
                <a:path w="3121889" h="485140">
                  <a:moveTo>
                    <a:pt x="2878049" y="0"/>
                  </a:moveTo>
                  <a:cubicBezTo>
                    <a:pt x="2757399" y="0"/>
                    <a:pt x="2657069" y="88900"/>
                    <a:pt x="2638019" y="204470"/>
                  </a:cubicBezTo>
                  <a:lnTo>
                    <a:pt x="0" y="204470"/>
                  </a:lnTo>
                  <a:lnTo>
                    <a:pt x="0" y="280670"/>
                  </a:lnTo>
                  <a:lnTo>
                    <a:pt x="2639289" y="280670"/>
                  </a:lnTo>
                  <a:cubicBezTo>
                    <a:pt x="2657069" y="396240"/>
                    <a:pt x="2758669" y="485140"/>
                    <a:pt x="2879319" y="485140"/>
                  </a:cubicBezTo>
                  <a:cubicBezTo>
                    <a:pt x="3013939" y="485140"/>
                    <a:pt x="3121889" y="375920"/>
                    <a:pt x="3121889" y="242570"/>
                  </a:cubicBezTo>
                  <a:cubicBezTo>
                    <a:pt x="3121889" y="107950"/>
                    <a:pt x="3012669" y="0"/>
                    <a:pt x="2878049" y="0"/>
                  </a:cubicBezTo>
                  <a:close/>
                  <a:moveTo>
                    <a:pt x="2878049" y="408940"/>
                  </a:moveTo>
                  <a:cubicBezTo>
                    <a:pt x="2786609" y="408940"/>
                    <a:pt x="2711679" y="334010"/>
                    <a:pt x="2711679" y="242570"/>
                  </a:cubicBezTo>
                  <a:cubicBezTo>
                    <a:pt x="2711679" y="151130"/>
                    <a:pt x="2786609" y="76200"/>
                    <a:pt x="2878049" y="76200"/>
                  </a:cubicBezTo>
                  <a:cubicBezTo>
                    <a:pt x="2969489" y="76200"/>
                    <a:pt x="3044419" y="151130"/>
                    <a:pt x="3044419" y="242570"/>
                  </a:cubicBezTo>
                  <a:cubicBezTo>
                    <a:pt x="3045689" y="334010"/>
                    <a:pt x="2970759" y="408940"/>
                    <a:pt x="2878049" y="408940"/>
                  </a:cubicBezTo>
                  <a:close/>
                </a:path>
              </a:pathLst>
            </a:custGeom>
            <a:solidFill>
              <a:srgbClr val="005EB8"/>
            </a:solidFill>
          </p:spPr>
          <p:txBody>
            <a:bodyPr/>
            <a:lstStyle/>
            <a:p>
              <a:pPr defTabSz="609630"/>
              <a:endParaRPr lang="en-GB" sz="1200">
                <a:solidFill>
                  <a:prstClr val="black"/>
                </a:solidFill>
                <a:latin typeface="Calibri"/>
              </a:endParaRPr>
            </a:p>
          </p:txBody>
        </p:sp>
      </p:grpSp>
      <p:grpSp>
        <p:nvGrpSpPr>
          <p:cNvPr id="10" name="Group 5">
            <a:extLst>
              <a:ext uri="{FF2B5EF4-FFF2-40B4-BE49-F238E27FC236}">
                <a16:creationId xmlns:a16="http://schemas.microsoft.com/office/drawing/2014/main" id="{70069665-3B9A-4286-BDE7-8ABCA3232361}"/>
              </a:ext>
            </a:extLst>
          </p:cNvPr>
          <p:cNvGrpSpPr/>
          <p:nvPr/>
        </p:nvGrpSpPr>
        <p:grpSpPr>
          <a:xfrm>
            <a:off x="685800" y="2283018"/>
            <a:ext cx="1881499" cy="997797"/>
            <a:chOff x="0" y="0"/>
            <a:chExt cx="743308" cy="394191"/>
          </a:xfrm>
        </p:grpSpPr>
        <p:sp>
          <p:nvSpPr>
            <p:cNvPr id="11" name="Freeform 6">
              <a:extLst>
                <a:ext uri="{FF2B5EF4-FFF2-40B4-BE49-F238E27FC236}">
                  <a16:creationId xmlns:a16="http://schemas.microsoft.com/office/drawing/2014/main" id="{8D5C5431-AF1A-4B9C-8568-AF6590C6523C}"/>
                </a:ext>
              </a:extLst>
            </p:cNvPr>
            <p:cNvSpPr/>
            <p:nvPr/>
          </p:nvSpPr>
          <p:spPr>
            <a:xfrm>
              <a:off x="0" y="0"/>
              <a:ext cx="743308" cy="394191"/>
            </a:xfrm>
            <a:custGeom>
              <a:avLst/>
              <a:gdLst/>
              <a:ahLst/>
              <a:cxnLst/>
              <a:rect l="l" t="t" r="r" b="b"/>
              <a:pathLst>
                <a:path w="743308" h="394191">
                  <a:moveTo>
                    <a:pt x="139902" y="0"/>
                  </a:moveTo>
                  <a:lnTo>
                    <a:pt x="603406" y="0"/>
                  </a:lnTo>
                  <a:cubicBezTo>
                    <a:pt x="640510" y="0"/>
                    <a:pt x="676095" y="14740"/>
                    <a:pt x="702332" y="40976"/>
                  </a:cubicBezTo>
                  <a:cubicBezTo>
                    <a:pt x="728568" y="67213"/>
                    <a:pt x="743308" y="102798"/>
                    <a:pt x="743308" y="139902"/>
                  </a:cubicBezTo>
                  <a:lnTo>
                    <a:pt x="743308" y="254289"/>
                  </a:lnTo>
                  <a:cubicBezTo>
                    <a:pt x="743308" y="331555"/>
                    <a:pt x="680672" y="394191"/>
                    <a:pt x="603406" y="394191"/>
                  </a:cubicBezTo>
                  <a:lnTo>
                    <a:pt x="139902" y="394191"/>
                  </a:lnTo>
                  <a:cubicBezTo>
                    <a:pt x="62636" y="394191"/>
                    <a:pt x="0" y="331555"/>
                    <a:pt x="0" y="254289"/>
                  </a:cubicBezTo>
                  <a:lnTo>
                    <a:pt x="0" y="139902"/>
                  </a:lnTo>
                  <a:cubicBezTo>
                    <a:pt x="0" y="62636"/>
                    <a:pt x="62636" y="0"/>
                    <a:pt x="139902" y="0"/>
                  </a:cubicBezTo>
                  <a:close/>
                </a:path>
              </a:pathLst>
            </a:custGeom>
            <a:solidFill>
              <a:srgbClr val="005EB8"/>
            </a:solidFill>
          </p:spPr>
          <p:txBody>
            <a:bodyPr/>
            <a:lstStyle/>
            <a:p>
              <a:pPr defTabSz="609630"/>
              <a:endParaRPr lang="en-GB" sz="1200">
                <a:solidFill>
                  <a:prstClr val="black"/>
                </a:solidFill>
                <a:latin typeface="Calibri"/>
              </a:endParaRPr>
            </a:p>
          </p:txBody>
        </p:sp>
        <p:sp>
          <p:nvSpPr>
            <p:cNvPr id="12" name="TextBox 7">
              <a:extLst>
                <a:ext uri="{FF2B5EF4-FFF2-40B4-BE49-F238E27FC236}">
                  <a16:creationId xmlns:a16="http://schemas.microsoft.com/office/drawing/2014/main" id="{A97ADDE2-C83B-4794-A119-08055005938E}"/>
                </a:ext>
              </a:extLst>
            </p:cNvPr>
            <p:cNvSpPr txBox="1"/>
            <p:nvPr/>
          </p:nvSpPr>
          <p:spPr>
            <a:xfrm>
              <a:off x="0" y="-28575"/>
              <a:ext cx="743308" cy="422766"/>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grpSp>
        <p:nvGrpSpPr>
          <p:cNvPr id="13" name="Group 8">
            <a:extLst>
              <a:ext uri="{FF2B5EF4-FFF2-40B4-BE49-F238E27FC236}">
                <a16:creationId xmlns:a16="http://schemas.microsoft.com/office/drawing/2014/main" id="{340B0980-43DD-4A8A-A363-774822C0EC24}"/>
              </a:ext>
            </a:extLst>
          </p:cNvPr>
          <p:cNvGrpSpPr/>
          <p:nvPr/>
        </p:nvGrpSpPr>
        <p:grpSpPr>
          <a:xfrm rot="-7055455">
            <a:off x="3863589" y="3340768"/>
            <a:ext cx="1430396" cy="232757"/>
            <a:chOff x="0" y="0"/>
            <a:chExt cx="3121889" cy="508000"/>
          </a:xfrm>
        </p:grpSpPr>
        <p:sp>
          <p:nvSpPr>
            <p:cNvPr id="14" name="Freeform 9">
              <a:extLst>
                <a:ext uri="{FF2B5EF4-FFF2-40B4-BE49-F238E27FC236}">
                  <a16:creationId xmlns:a16="http://schemas.microsoft.com/office/drawing/2014/main" id="{C7951D9C-CC7A-43B4-A6FA-CA4396A3162B}"/>
                </a:ext>
              </a:extLst>
            </p:cNvPr>
            <p:cNvSpPr/>
            <p:nvPr/>
          </p:nvSpPr>
          <p:spPr>
            <a:xfrm>
              <a:off x="2673579" y="49530"/>
              <a:ext cx="408940" cy="408940"/>
            </a:xfrm>
            <a:custGeom>
              <a:avLst/>
              <a:gdLst/>
              <a:ahLst/>
              <a:cxnLst/>
              <a:rect l="l" t="t" r="r" b="b"/>
              <a:pathLst>
                <a:path w="408940" h="408940">
                  <a:moveTo>
                    <a:pt x="204470" y="0"/>
                  </a:moveTo>
                  <a:cubicBezTo>
                    <a:pt x="91545" y="0"/>
                    <a:pt x="0" y="91544"/>
                    <a:pt x="0" y="204470"/>
                  </a:cubicBezTo>
                  <a:cubicBezTo>
                    <a:pt x="0" y="317396"/>
                    <a:pt x="91545" y="408940"/>
                    <a:pt x="204470" y="408940"/>
                  </a:cubicBezTo>
                  <a:cubicBezTo>
                    <a:pt x="317396" y="408940"/>
                    <a:pt x="408940" y="317396"/>
                    <a:pt x="408940" y="204470"/>
                  </a:cubicBezTo>
                  <a:cubicBezTo>
                    <a:pt x="408940" y="91544"/>
                    <a:pt x="317396" y="0"/>
                    <a:pt x="204470" y="0"/>
                  </a:cubicBezTo>
                  <a:close/>
                </a:path>
              </a:pathLst>
            </a:custGeom>
            <a:solidFill>
              <a:srgbClr val="AE2573"/>
            </a:solidFill>
          </p:spPr>
          <p:txBody>
            <a:bodyPr/>
            <a:lstStyle/>
            <a:p>
              <a:pPr defTabSz="609630"/>
              <a:endParaRPr lang="en-GB" sz="1200">
                <a:solidFill>
                  <a:prstClr val="black"/>
                </a:solidFill>
                <a:latin typeface="Calibri"/>
              </a:endParaRPr>
            </a:p>
          </p:txBody>
        </p:sp>
        <p:sp>
          <p:nvSpPr>
            <p:cNvPr id="15" name="Freeform 10">
              <a:extLst>
                <a:ext uri="{FF2B5EF4-FFF2-40B4-BE49-F238E27FC236}">
                  <a16:creationId xmlns:a16="http://schemas.microsoft.com/office/drawing/2014/main" id="{E71D8626-D7F4-49E2-BB0F-BEB8A859C883}"/>
                </a:ext>
              </a:extLst>
            </p:cNvPr>
            <p:cNvSpPr/>
            <p:nvPr/>
          </p:nvSpPr>
          <p:spPr>
            <a:xfrm>
              <a:off x="0" y="11430"/>
              <a:ext cx="3121889" cy="485140"/>
            </a:xfrm>
            <a:custGeom>
              <a:avLst/>
              <a:gdLst/>
              <a:ahLst/>
              <a:cxnLst/>
              <a:rect l="l" t="t" r="r" b="b"/>
              <a:pathLst>
                <a:path w="3121889" h="485140">
                  <a:moveTo>
                    <a:pt x="2878049" y="0"/>
                  </a:moveTo>
                  <a:cubicBezTo>
                    <a:pt x="2757399" y="0"/>
                    <a:pt x="2657069" y="88900"/>
                    <a:pt x="2638019" y="204470"/>
                  </a:cubicBezTo>
                  <a:lnTo>
                    <a:pt x="0" y="204470"/>
                  </a:lnTo>
                  <a:lnTo>
                    <a:pt x="0" y="280670"/>
                  </a:lnTo>
                  <a:lnTo>
                    <a:pt x="2639289" y="280670"/>
                  </a:lnTo>
                  <a:cubicBezTo>
                    <a:pt x="2657069" y="396240"/>
                    <a:pt x="2758669" y="485140"/>
                    <a:pt x="2879319" y="485140"/>
                  </a:cubicBezTo>
                  <a:cubicBezTo>
                    <a:pt x="3013939" y="485140"/>
                    <a:pt x="3121889" y="375920"/>
                    <a:pt x="3121889" y="242570"/>
                  </a:cubicBezTo>
                  <a:cubicBezTo>
                    <a:pt x="3121889" y="107950"/>
                    <a:pt x="3012669" y="0"/>
                    <a:pt x="2878049" y="0"/>
                  </a:cubicBezTo>
                  <a:close/>
                  <a:moveTo>
                    <a:pt x="2878049" y="408940"/>
                  </a:moveTo>
                  <a:cubicBezTo>
                    <a:pt x="2786609" y="408940"/>
                    <a:pt x="2711679" y="334010"/>
                    <a:pt x="2711679" y="242570"/>
                  </a:cubicBezTo>
                  <a:cubicBezTo>
                    <a:pt x="2711679" y="151130"/>
                    <a:pt x="2786609" y="76200"/>
                    <a:pt x="2878049" y="76200"/>
                  </a:cubicBezTo>
                  <a:cubicBezTo>
                    <a:pt x="2969489" y="76200"/>
                    <a:pt x="3044419" y="151130"/>
                    <a:pt x="3044419" y="242570"/>
                  </a:cubicBezTo>
                  <a:cubicBezTo>
                    <a:pt x="3045689" y="334010"/>
                    <a:pt x="2970759" y="408940"/>
                    <a:pt x="2878049" y="408940"/>
                  </a:cubicBezTo>
                  <a:close/>
                </a:path>
              </a:pathLst>
            </a:custGeom>
            <a:solidFill>
              <a:srgbClr val="005EB8"/>
            </a:solidFill>
          </p:spPr>
          <p:txBody>
            <a:bodyPr/>
            <a:lstStyle/>
            <a:p>
              <a:pPr defTabSz="609630"/>
              <a:endParaRPr lang="en-GB" sz="1200">
                <a:solidFill>
                  <a:prstClr val="black"/>
                </a:solidFill>
                <a:latin typeface="Calibri"/>
              </a:endParaRPr>
            </a:p>
          </p:txBody>
        </p:sp>
      </p:grpSp>
      <p:grpSp>
        <p:nvGrpSpPr>
          <p:cNvPr id="16" name="Group 11">
            <a:extLst>
              <a:ext uri="{FF2B5EF4-FFF2-40B4-BE49-F238E27FC236}">
                <a16:creationId xmlns:a16="http://schemas.microsoft.com/office/drawing/2014/main" id="{6094B0C7-7175-49A7-8E7A-58F6107574A3}"/>
              </a:ext>
            </a:extLst>
          </p:cNvPr>
          <p:cNvGrpSpPr/>
          <p:nvPr/>
        </p:nvGrpSpPr>
        <p:grpSpPr>
          <a:xfrm rot="-7055455">
            <a:off x="7107887" y="3340768"/>
            <a:ext cx="1430396" cy="232757"/>
            <a:chOff x="0" y="0"/>
            <a:chExt cx="3121889" cy="508000"/>
          </a:xfrm>
        </p:grpSpPr>
        <p:sp>
          <p:nvSpPr>
            <p:cNvPr id="17" name="Freeform 12">
              <a:extLst>
                <a:ext uri="{FF2B5EF4-FFF2-40B4-BE49-F238E27FC236}">
                  <a16:creationId xmlns:a16="http://schemas.microsoft.com/office/drawing/2014/main" id="{9FF27E65-7320-4020-803C-609598F673F1}"/>
                </a:ext>
              </a:extLst>
            </p:cNvPr>
            <p:cNvSpPr/>
            <p:nvPr/>
          </p:nvSpPr>
          <p:spPr>
            <a:xfrm>
              <a:off x="2673579" y="49530"/>
              <a:ext cx="408940" cy="408940"/>
            </a:xfrm>
            <a:custGeom>
              <a:avLst/>
              <a:gdLst/>
              <a:ahLst/>
              <a:cxnLst/>
              <a:rect l="l" t="t" r="r" b="b"/>
              <a:pathLst>
                <a:path w="408940" h="408940">
                  <a:moveTo>
                    <a:pt x="204470" y="0"/>
                  </a:moveTo>
                  <a:cubicBezTo>
                    <a:pt x="91545" y="0"/>
                    <a:pt x="0" y="91544"/>
                    <a:pt x="0" y="204470"/>
                  </a:cubicBezTo>
                  <a:cubicBezTo>
                    <a:pt x="0" y="317396"/>
                    <a:pt x="91545" y="408940"/>
                    <a:pt x="204470" y="408940"/>
                  </a:cubicBezTo>
                  <a:cubicBezTo>
                    <a:pt x="317396" y="408940"/>
                    <a:pt x="408940" y="317396"/>
                    <a:pt x="408940" y="204470"/>
                  </a:cubicBezTo>
                  <a:cubicBezTo>
                    <a:pt x="408940" y="91544"/>
                    <a:pt x="317396" y="0"/>
                    <a:pt x="204470" y="0"/>
                  </a:cubicBezTo>
                  <a:close/>
                </a:path>
              </a:pathLst>
            </a:custGeom>
            <a:solidFill>
              <a:srgbClr val="AE2573"/>
            </a:solidFill>
          </p:spPr>
          <p:txBody>
            <a:bodyPr/>
            <a:lstStyle/>
            <a:p>
              <a:pPr defTabSz="609630"/>
              <a:endParaRPr lang="en-GB" sz="1200">
                <a:solidFill>
                  <a:prstClr val="black"/>
                </a:solidFill>
                <a:latin typeface="Calibri"/>
              </a:endParaRPr>
            </a:p>
          </p:txBody>
        </p:sp>
        <p:sp>
          <p:nvSpPr>
            <p:cNvPr id="18" name="Freeform 13">
              <a:extLst>
                <a:ext uri="{FF2B5EF4-FFF2-40B4-BE49-F238E27FC236}">
                  <a16:creationId xmlns:a16="http://schemas.microsoft.com/office/drawing/2014/main" id="{839BF609-06BD-4D11-9801-930AC03E7982}"/>
                </a:ext>
              </a:extLst>
            </p:cNvPr>
            <p:cNvSpPr/>
            <p:nvPr/>
          </p:nvSpPr>
          <p:spPr>
            <a:xfrm>
              <a:off x="0" y="11430"/>
              <a:ext cx="3121889" cy="485140"/>
            </a:xfrm>
            <a:custGeom>
              <a:avLst/>
              <a:gdLst/>
              <a:ahLst/>
              <a:cxnLst/>
              <a:rect l="l" t="t" r="r" b="b"/>
              <a:pathLst>
                <a:path w="3121889" h="485140">
                  <a:moveTo>
                    <a:pt x="2878049" y="0"/>
                  </a:moveTo>
                  <a:cubicBezTo>
                    <a:pt x="2757399" y="0"/>
                    <a:pt x="2657069" y="88900"/>
                    <a:pt x="2638019" y="204470"/>
                  </a:cubicBezTo>
                  <a:lnTo>
                    <a:pt x="0" y="204470"/>
                  </a:lnTo>
                  <a:lnTo>
                    <a:pt x="0" y="280670"/>
                  </a:lnTo>
                  <a:lnTo>
                    <a:pt x="2639289" y="280670"/>
                  </a:lnTo>
                  <a:cubicBezTo>
                    <a:pt x="2657069" y="396240"/>
                    <a:pt x="2758669" y="485140"/>
                    <a:pt x="2879319" y="485140"/>
                  </a:cubicBezTo>
                  <a:cubicBezTo>
                    <a:pt x="3013939" y="485140"/>
                    <a:pt x="3121889" y="375920"/>
                    <a:pt x="3121889" y="242570"/>
                  </a:cubicBezTo>
                  <a:cubicBezTo>
                    <a:pt x="3121889" y="107950"/>
                    <a:pt x="3012669" y="0"/>
                    <a:pt x="2878049" y="0"/>
                  </a:cubicBezTo>
                  <a:close/>
                  <a:moveTo>
                    <a:pt x="2878049" y="408940"/>
                  </a:moveTo>
                  <a:cubicBezTo>
                    <a:pt x="2786609" y="408940"/>
                    <a:pt x="2711679" y="334010"/>
                    <a:pt x="2711679" y="242570"/>
                  </a:cubicBezTo>
                  <a:cubicBezTo>
                    <a:pt x="2711679" y="151130"/>
                    <a:pt x="2786609" y="76200"/>
                    <a:pt x="2878049" y="76200"/>
                  </a:cubicBezTo>
                  <a:cubicBezTo>
                    <a:pt x="2969489" y="76200"/>
                    <a:pt x="3044419" y="151130"/>
                    <a:pt x="3044419" y="242570"/>
                  </a:cubicBezTo>
                  <a:cubicBezTo>
                    <a:pt x="3045689" y="334010"/>
                    <a:pt x="2970759" y="408940"/>
                    <a:pt x="2878049" y="408940"/>
                  </a:cubicBezTo>
                  <a:close/>
                </a:path>
              </a:pathLst>
            </a:custGeom>
            <a:solidFill>
              <a:srgbClr val="005EB8"/>
            </a:solidFill>
          </p:spPr>
          <p:txBody>
            <a:bodyPr/>
            <a:lstStyle/>
            <a:p>
              <a:pPr defTabSz="609630"/>
              <a:endParaRPr lang="en-GB" sz="1200">
                <a:solidFill>
                  <a:prstClr val="black"/>
                </a:solidFill>
                <a:latin typeface="Calibri"/>
              </a:endParaRPr>
            </a:p>
          </p:txBody>
        </p:sp>
      </p:grpSp>
      <p:grpSp>
        <p:nvGrpSpPr>
          <p:cNvPr id="19" name="Group 14">
            <a:extLst>
              <a:ext uri="{FF2B5EF4-FFF2-40B4-BE49-F238E27FC236}">
                <a16:creationId xmlns:a16="http://schemas.microsoft.com/office/drawing/2014/main" id="{BFB9D69E-E5F2-4A7B-A0D0-5034087E40D7}"/>
              </a:ext>
            </a:extLst>
          </p:cNvPr>
          <p:cNvGrpSpPr/>
          <p:nvPr/>
        </p:nvGrpSpPr>
        <p:grpSpPr>
          <a:xfrm rot="7232065">
            <a:off x="2201767" y="4471286"/>
            <a:ext cx="1431244" cy="232757"/>
            <a:chOff x="0" y="0"/>
            <a:chExt cx="3123740" cy="508000"/>
          </a:xfrm>
        </p:grpSpPr>
        <p:sp>
          <p:nvSpPr>
            <p:cNvPr id="20" name="Freeform 15">
              <a:extLst>
                <a:ext uri="{FF2B5EF4-FFF2-40B4-BE49-F238E27FC236}">
                  <a16:creationId xmlns:a16="http://schemas.microsoft.com/office/drawing/2014/main" id="{DD383794-6395-425B-9869-82B44E6AE47D}"/>
                </a:ext>
              </a:extLst>
            </p:cNvPr>
            <p:cNvSpPr/>
            <p:nvPr/>
          </p:nvSpPr>
          <p:spPr>
            <a:xfrm>
              <a:off x="2675430" y="49530"/>
              <a:ext cx="408940" cy="408940"/>
            </a:xfrm>
            <a:custGeom>
              <a:avLst/>
              <a:gdLst/>
              <a:ahLst/>
              <a:cxnLst/>
              <a:rect l="l" t="t" r="r" b="b"/>
              <a:pathLst>
                <a:path w="408940" h="408940">
                  <a:moveTo>
                    <a:pt x="204470" y="0"/>
                  </a:moveTo>
                  <a:cubicBezTo>
                    <a:pt x="91545" y="0"/>
                    <a:pt x="0" y="91544"/>
                    <a:pt x="0" y="204470"/>
                  </a:cubicBezTo>
                  <a:cubicBezTo>
                    <a:pt x="0" y="317396"/>
                    <a:pt x="91545" y="408940"/>
                    <a:pt x="204470" y="408940"/>
                  </a:cubicBezTo>
                  <a:cubicBezTo>
                    <a:pt x="317396" y="408940"/>
                    <a:pt x="408940" y="317396"/>
                    <a:pt x="408940" y="204470"/>
                  </a:cubicBezTo>
                  <a:cubicBezTo>
                    <a:pt x="408940" y="91544"/>
                    <a:pt x="317396" y="0"/>
                    <a:pt x="204470" y="0"/>
                  </a:cubicBezTo>
                  <a:close/>
                </a:path>
              </a:pathLst>
            </a:custGeom>
            <a:solidFill>
              <a:srgbClr val="AE2573"/>
            </a:solidFill>
          </p:spPr>
          <p:txBody>
            <a:bodyPr/>
            <a:lstStyle/>
            <a:p>
              <a:pPr defTabSz="609630"/>
              <a:endParaRPr lang="en-GB" sz="1200">
                <a:solidFill>
                  <a:prstClr val="black"/>
                </a:solidFill>
                <a:latin typeface="Calibri"/>
              </a:endParaRPr>
            </a:p>
          </p:txBody>
        </p:sp>
        <p:sp>
          <p:nvSpPr>
            <p:cNvPr id="21" name="Freeform 16">
              <a:extLst>
                <a:ext uri="{FF2B5EF4-FFF2-40B4-BE49-F238E27FC236}">
                  <a16:creationId xmlns:a16="http://schemas.microsoft.com/office/drawing/2014/main" id="{87342274-0157-4B26-AA31-0BD2FE789473}"/>
                </a:ext>
              </a:extLst>
            </p:cNvPr>
            <p:cNvSpPr/>
            <p:nvPr/>
          </p:nvSpPr>
          <p:spPr>
            <a:xfrm>
              <a:off x="0" y="11430"/>
              <a:ext cx="3123741" cy="485140"/>
            </a:xfrm>
            <a:custGeom>
              <a:avLst/>
              <a:gdLst/>
              <a:ahLst/>
              <a:cxnLst/>
              <a:rect l="l" t="t" r="r" b="b"/>
              <a:pathLst>
                <a:path w="3123741" h="485140">
                  <a:moveTo>
                    <a:pt x="2879900" y="0"/>
                  </a:moveTo>
                  <a:cubicBezTo>
                    <a:pt x="2759250" y="0"/>
                    <a:pt x="2658920" y="88900"/>
                    <a:pt x="2639870" y="204470"/>
                  </a:cubicBezTo>
                  <a:lnTo>
                    <a:pt x="0" y="204470"/>
                  </a:lnTo>
                  <a:lnTo>
                    <a:pt x="0" y="280670"/>
                  </a:lnTo>
                  <a:lnTo>
                    <a:pt x="2641140" y="280670"/>
                  </a:lnTo>
                  <a:cubicBezTo>
                    <a:pt x="2658920" y="396240"/>
                    <a:pt x="2760520" y="485140"/>
                    <a:pt x="2881170" y="485140"/>
                  </a:cubicBezTo>
                  <a:cubicBezTo>
                    <a:pt x="3015791" y="485140"/>
                    <a:pt x="3123741" y="375920"/>
                    <a:pt x="3123741" y="242570"/>
                  </a:cubicBezTo>
                  <a:cubicBezTo>
                    <a:pt x="3123741" y="107950"/>
                    <a:pt x="3014520" y="0"/>
                    <a:pt x="2879900" y="0"/>
                  </a:cubicBezTo>
                  <a:close/>
                  <a:moveTo>
                    <a:pt x="2879900" y="408940"/>
                  </a:moveTo>
                  <a:cubicBezTo>
                    <a:pt x="2788460" y="408940"/>
                    <a:pt x="2713530" y="334010"/>
                    <a:pt x="2713530" y="242570"/>
                  </a:cubicBezTo>
                  <a:cubicBezTo>
                    <a:pt x="2713530" y="151130"/>
                    <a:pt x="2788460" y="76200"/>
                    <a:pt x="2879900" y="76200"/>
                  </a:cubicBezTo>
                  <a:cubicBezTo>
                    <a:pt x="2971341" y="76200"/>
                    <a:pt x="3046270" y="151130"/>
                    <a:pt x="3046270" y="242570"/>
                  </a:cubicBezTo>
                  <a:cubicBezTo>
                    <a:pt x="3047541" y="334010"/>
                    <a:pt x="2972610" y="408940"/>
                    <a:pt x="2879900" y="408940"/>
                  </a:cubicBezTo>
                  <a:close/>
                </a:path>
              </a:pathLst>
            </a:custGeom>
            <a:solidFill>
              <a:srgbClr val="005EB8"/>
            </a:solidFill>
          </p:spPr>
          <p:txBody>
            <a:bodyPr/>
            <a:lstStyle/>
            <a:p>
              <a:pPr defTabSz="609630"/>
              <a:endParaRPr lang="en-GB" sz="1200">
                <a:solidFill>
                  <a:prstClr val="black"/>
                </a:solidFill>
                <a:latin typeface="Calibri"/>
              </a:endParaRPr>
            </a:p>
          </p:txBody>
        </p:sp>
      </p:grpSp>
      <p:grpSp>
        <p:nvGrpSpPr>
          <p:cNvPr id="22" name="Group 17">
            <a:extLst>
              <a:ext uri="{FF2B5EF4-FFF2-40B4-BE49-F238E27FC236}">
                <a16:creationId xmlns:a16="http://schemas.microsoft.com/office/drawing/2014/main" id="{2F883999-FC9B-4671-8C22-68D8DD648472}"/>
              </a:ext>
            </a:extLst>
          </p:cNvPr>
          <p:cNvGrpSpPr/>
          <p:nvPr/>
        </p:nvGrpSpPr>
        <p:grpSpPr>
          <a:xfrm rot="-10800000">
            <a:off x="1499460" y="3912155"/>
            <a:ext cx="1624643" cy="232757"/>
            <a:chOff x="0" y="0"/>
            <a:chExt cx="3545840" cy="508000"/>
          </a:xfrm>
        </p:grpSpPr>
        <p:sp>
          <p:nvSpPr>
            <p:cNvPr id="23" name="Freeform 18">
              <a:extLst>
                <a:ext uri="{FF2B5EF4-FFF2-40B4-BE49-F238E27FC236}">
                  <a16:creationId xmlns:a16="http://schemas.microsoft.com/office/drawing/2014/main" id="{0ABABCD4-D5CC-4D7E-BAAD-885DFFA2AEA5}"/>
                </a:ext>
              </a:extLst>
            </p:cNvPr>
            <p:cNvSpPr/>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41B6E6"/>
            </a:solidFill>
          </p:spPr>
          <p:txBody>
            <a:bodyPr/>
            <a:lstStyle/>
            <a:p>
              <a:pPr defTabSz="609630"/>
              <a:endParaRPr lang="en-GB" sz="1200">
                <a:solidFill>
                  <a:prstClr val="black"/>
                </a:solidFill>
                <a:latin typeface="Calibri"/>
              </a:endParaRPr>
            </a:p>
          </p:txBody>
        </p:sp>
        <p:sp>
          <p:nvSpPr>
            <p:cNvPr id="24" name="Freeform 19">
              <a:extLst>
                <a:ext uri="{FF2B5EF4-FFF2-40B4-BE49-F238E27FC236}">
                  <a16:creationId xmlns:a16="http://schemas.microsoft.com/office/drawing/2014/main" id="{B569CB46-C50A-4E97-B303-C80EBE33F62B}"/>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solidFill>
              <a:srgbClr val="41B6E6"/>
            </a:solidFill>
          </p:spPr>
          <p:txBody>
            <a:bodyPr/>
            <a:lstStyle/>
            <a:p>
              <a:pPr defTabSz="609630"/>
              <a:endParaRPr lang="en-GB" sz="1200">
                <a:solidFill>
                  <a:prstClr val="black"/>
                </a:solidFill>
                <a:latin typeface="Calibri"/>
              </a:endParaRPr>
            </a:p>
          </p:txBody>
        </p:sp>
      </p:grpSp>
      <p:grpSp>
        <p:nvGrpSpPr>
          <p:cNvPr id="25" name="Group 20">
            <a:extLst>
              <a:ext uri="{FF2B5EF4-FFF2-40B4-BE49-F238E27FC236}">
                <a16:creationId xmlns:a16="http://schemas.microsoft.com/office/drawing/2014/main" id="{396A68FE-6325-4588-B7DE-DF2FD51549DF}"/>
              </a:ext>
            </a:extLst>
          </p:cNvPr>
          <p:cNvGrpSpPr/>
          <p:nvPr/>
        </p:nvGrpSpPr>
        <p:grpSpPr>
          <a:xfrm rot="-10800000">
            <a:off x="3124103" y="3912155"/>
            <a:ext cx="1624643" cy="232757"/>
            <a:chOff x="0" y="0"/>
            <a:chExt cx="3545840" cy="508000"/>
          </a:xfrm>
        </p:grpSpPr>
        <p:sp>
          <p:nvSpPr>
            <p:cNvPr id="26" name="Freeform 21">
              <a:extLst>
                <a:ext uri="{FF2B5EF4-FFF2-40B4-BE49-F238E27FC236}">
                  <a16:creationId xmlns:a16="http://schemas.microsoft.com/office/drawing/2014/main" id="{234762F2-E780-4494-941F-A7493665EE0A}"/>
                </a:ext>
              </a:extLst>
            </p:cNvPr>
            <p:cNvSpPr/>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41B6E6"/>
            </a:solidFill>
          </p:spPr>
          <p:txBody>
            <a:bodyPr/>
            <a:lstStyle/>
            <a:p>
              <a:pPr defTabSz="609630"/>
              <a:endParaRPr lang="en-GB" sz="1200">
                <a:solidFill>
                  <a:prstClr val="black"/>
                </a:solidFill>
                <a:latin typeface="Calibri"/>
              </a:endParaRPr>
            </a:p>
          </p:txBody>
        </p:sp>
        <p:sp>
          <p:nvSpPr>
            <p:cNvPr id="27" name="Freeform 22">
              <a:extLst>
                <a:ext uri="{FF2B5EF4-FFF2-40B4-BE49-F238E27FC236}">
                  <a16:creationId xmlns:a16="http://schemas.microsoft.com/office/drawing/2014/main" id="{948D5CBD-876C-4D0A-9668-380DD2AB13AB}"/>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solidFill>
              <a:srgbClr val="41B6E6"/>
            </a:solidFill>
          </p:spPr>
          <p:txBody>
            <a:bodyPr/>
            <a:lstStyle/>
            <a:p>
              <a:pPr defTabSz="609630"/>
              <a:endParaRPr lang="en-GB" sz="1200">
                <a:solidFill>
                  <a:prstClr val="black"/>
                </a:solidFill>
                <a:latin typeface="Calibri"/>
              </a:endParaRPr>
            </a:p>
          </p:txBody>
        </p:sp>
      </p:grpSp>
      <p:grpSp>
        <p:nvGrpSpPr>
          <p:cNvPr id="28" name="Group 23">
            <a:extLst>
              <a:ext uri="{FF2B5EF4-FFF2-40B4-BE49-F238E27FC236}">
                <a16:creationId xmlns:a16="http://schemas.microsoft.com/office/drawing/2014/main" id="{F95ECD9D-3B8D-4C77-9FC9-00DCBCA62B74}"/>
              </a:ext>
            </a:extLst>
          </p:cNvPr>
          <p:cNvGrpSpPr/>
          <p:nvPr/>
        </p:nvGrpSpPr>
        <p:grpSpPr>
          <a:xfrm rot="7232065">
            <a:off x="5456327" y="4471286"/>
            <a:ext cx="1431244" cy="232757"/>
            <a:chOff x="0" y="0"/>
            <a:chExt cx="3123740" cy="508000"/>
          </a:xfrm>
        </p:grpSpPr>
        <p:sp>
          <p:nvSpPr>
            <p:cNvPr id="29" name="Freeform 24">
              <a:extLst>
                <a:ext uri="{FF2B5EF4-FFF2-40B4-BE49-F238E27FC236}">
                  <a16:creationId xmlns:a16="http://schemas.microsoft.com/office/drawing/2014/main" id="{8E04C13E-0F09-4898-B453-B75656B3B65D}"/>
                </a:ext>
              </a:extLst>
            </p:cNvPr>
            <p:cNvSpPr/>
            <p:nvPr/>
          </p:nvSpPr>
          <p:spPr>
            <a:xfrm>
              <a:off x="2675430" y="49530"/>
              <a:ext cx="408940" cy="408940"/>
            </a:xfrm>
            <a:custGeom>
              <a:avLst/>
              <a:gdLst/>
              <a:ahLst/>
              <a:cxnLst/>
              <a:rect l="l" t="t" r="r" b="b"/>
              <a:pathLst>
                <a:path w="408940" h="408940">
                  <a:moveTo>
                    <a:pt x="204470" y="0"/>
                  </a:moveTo>
                  <a:cubicBezTo>
                    <a:pt x="91545" y="0"/>
                    <a:pt x="0" y="91544"/>
                    <a:pt x="0" y="204470"/>
                  </a:cubicBezTo>
                  <a:cubicBezTo>
                    <a:pt x="0" y="317396"/>
                    <a:pt x="91545" y="408940"/>
                    <a:pt x="204470" y="408940"/>
                  </a:cubicBezTo>
                  <a:cubicBezTo>
                    <a:pt x="317396" y="408940"/>
                    <a:pt x="408940" y="317396"/>
                    <a:pt x="408940" y="204470"/>
                  </a:cubicBezTo>
                  <a:cubicBezTo>
                    <a:pt x="408940" y="91544"/>
                    <a:pt x="317396" y="0"/>
                    <a:pt x="204470" y="0"/>
                  </a:cubicBezTo>
                  <a:close/>
                </a:path>
              </a:pathLst>
            </a:custGeom>
            <a:solidFill>
              <a:srgbClr val="AE2573"/>
            </a:solidFill>
          </p:spPr>
          <p:txBody>
            <a:bodyPr/>
            <a:lstStyle/>
            <a:p>
              <a:pPr defTabSz="609630"/>
              <a:endParaRPr lang="en-GB" sz="1200">
                <a:solidFill>
                  <a:prstClr val="black"/>
                </a:solidFill>
                <a:latin typeface="Calibri"/>
              </a:endParaRPr>
            </a:p>
          </p:txBody>
        </p:sp>
        <p:sp>
          <p:nvSpPr>
            <p:cNvPr id="30" name="Freeform 25">
              <a:extLst>
                <a:ext uri="{FF2B5EF4-FFF2-40B4-BE49-F238E27FC236}">
                  <a16:creationId xmlns:a16="http://schemas.microsoft.com/office/drawing/2014/main" id="{7388D3A6-51DA-4973-A63D-CCCF223A3C80}"/>
                </a:ext>
              </a:extLst>
            </p:cNvPr>
            <p:cNvSpPr/>
            <p:nvPr/>
          </p:nvSpPr>
          <p:spPr>
            <a:xfrm>
              <a:off x="0" y="11430"/>
              <a:ext cx="3123741" cy="485140"/>
            </a:xfrm>
            <a:custGeom>
              <a:avLst/>
              <a:gdLst/>
              <a:ahLst/>
              <a:cxnLst/>
              <a:rect l="l" t="t" r="r" b="b"/>
              <a:pathLst>
                <a:path w="3123741" h="485140">
                  <a:moveTo>
                    <a:pt x="2879900" y="0"/>
                  </a:moveTo>
                  <a:cubicBezTo>
                    <a:pt x="2759250" y="0"/>
                    <a:pt x="2658920" y="88900"/>
                    <a:pt x="2639870" y="204470"/>
                  </a:cubicBezTo>
                  <a:lnTo>
                    <a:pt x="0" y="204470"/>
                  </a:lnTo>
                  <a:lnTo>
                    <a:pt x="0" y="280670"/>
                  </a:lnTo>
                  <a:lnTo>
                    <a:pt x="2641140" y="280670"/>
                  </a:lnTo>
                  <a:cubicBezTo>
                    <a:pt x="2658920" y="396240"/>
                    <a:pt x="2760520" y="485140"/>
                    <a:pt x="2881170" y="485140"/>
                  </a:cubicBezTo>
                  <a:cubicBezTo>
                    <a:pt x="3015791" y="485140"/>
                    <a:pt x="3123741" y="375920"/>
                    <a:pt x="3123741" y="242570"/>
                  </a:cubicBezTo>
                  <a:cubicBezTo>
                    <a:pt x="3123741" y="107950"/>
                    <a:pt x="3014520" y="0"/>
                    <a:pt x="2879900" y="0"/>
                  </a:cubicBezTo>
                  <a:close/>
                  <a:moveTo>
                    <a:pt x="2879900" y="408940"/>
                  </a:moveTo>
                  <a:cubicBezTo>
                    <a:pt x="2788460" y="408940"/>
                    <a:pt x="2713530" y="334010"/>
                    <a:pt x="2713530" y="242570"/>
                  </a:cubicBezTo>
                  <a:cubicBezTo>
                    <a:pt x="2713530" y="151130"/>
                    <a:pt x="2788460" y="76200"/>
                    <a:pt x="2879900" y="76200"/>
                  </a:cubicBezTo>
                  <a:cubicBezTo>
                    <a:pt x="2971341" y="76200"/>
                    <a:pt x="3046270" y="151130"/>
                    <a:pt x="3046270" y="242570"/>
                  </a:cubicBezTo>
                  <a:cubicBezTo>
                    <a:pt x="3047541" y="334010"/>
                    <a:pt x="2972610" y="408940"/>
                    <a:pt x="2879900" y="408940"/>
                  </a:cubicBezTo>
                  <a:close/>
                </a:path>
              </a:pathLst>
            </a:custGeom>
            <a:solidFill>
              <a:srgbClr val="005EB8"/>
            </a:solidFill>
          </p:spPr>
          <p:txBody>
            <a:bodyPr/>
            <a:lstStyle/>
            <a:p>
              <a:pPr defTabSz="609630"/>
              <a:endParaRPr lang="en-GB" sz="1200">
                <a:solidFill>
                  <a:prstClr val="black"/>
                </a:solidFill>
                <a:latin typeface="Calibri"/>
              </a:endParaRPr>
            </a:p>
          </p:txBody>
        </p:sp>
      </p:grpSp>
      <p:grpSp>
        <p:nvGrpSpPr>
          <p:cNvPr id="31" name="Group 26">
            <a:extLst>
              <a:ext uri="{FF2B5EF4-FFF2-40B4-BE49-F238E27FC236}">
                <a16:creationId xmlns:a16="http://schemas.microsoft.com/office/drawing/2014/main" id="{C9426CE7-5680-4E45-B95F-0871DF31AE4B}"/>
              </a:ext>
            </a:extLst>
          </p:cNvPr>
          <p:cNvGrpSpPr/>
          <p:nvPr/>
        </p:nvGrpSpPr>
        <p:grpSpPr>
          <a:xfrm rot="-10800000">
            <a:off x="4748745" y="3912155"/>
            <a:ext cx="1624643" cy="232757"/>
            <a:chOff x="0" y="0"/>
            <a:chExt cx="3545840" cy="508000"/>
          </a:xfrm>
        </p:grpSpPr>
        <p:sp>
          <p:nvSpPr>
            <p:cNvPr id="32" name="Freeform 27">
              <a:extLst>
                <a:ext uri="{FF2B5EF4-FFF2-40B4-BE49-F238E27FC236}">
                  <a16:creationId xmlns:a16="http://schemas.microsoft.com/office/drawing/2014/main" id="{70488E39-B0CE-4F9C-92F5-199B8DAD0F5D}"/>
                </a:ext>
              </a:extLst>
            </p:cNvPr>
            <p:cNvSpPr/>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37C9EF"/>
            </a:solidFill>
          </p:spPr>
          <p:txBody>
            <a:bodyPr/>
            <a:lstStyle/>
            <a:p>
              <a:pPr defTabSz="609630"/>
              <a:endParaRPr lang="en-GB" sz="1200">
                <a:solidFill>
                  <a:prstClr val="black"/>
                </a:solidFill>
                <a:latin typeface="Calibri"/>
              </a:endParaRPr>
            </a:p>
          </p:txBody>
        </p:sp>
        <p:sp>
          <p:nvSpPr>
            <p:cNvPr id="33" name="Freeform 28">
              <a:extLst>
                <a:ext uri="{FF2B5EF4-FFF2-40B4-BE49-F238E27FC236}">
                  <a16:creationId xmlns:a16="http://schemas.microsoft.com/office/drawing/2014/main" id="{5AA6D6B6-8A81-4E4E-B073-6E037DDC8B76}"/>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solidFill>
              <a:srgbClr val="37C9EF"/>
            </a:solidFill>
          </p:spPr>
          <p:txBody>
            <a:bodyPr/>
            <a:lstStyle/>
            <a:p>
              <a:pPr defTabSz="609630"/>
              <a:endParaRPr lang="en-GB" sz="1200">
                <a:solidFill>
                  <a:prstClr val="black"/>
                </a:solidFill>
                <a:latin typeface="Calibri"/>
              </a:endParaRPr>
            </a:p>
          </p:txBody>
        </p:sp>
      </p:grpSp>
      <p:grpSp>
        <p:nvGrpSpPr>
          <p:cNvPr id="34" name="Group 29">
            <a:extLst>
              <a:ext uri="{FF2B5EF4-FFF2-40B4-BE49-F238E27FC236}">
                <a16:creationId xmlns:a16="http://schemas.microsoft.com/office/drawing/2014/main" id="{0BB8AF09-B1CF-469C-9EBB-1D3E8A5E84FC}"/>
              </a:ext>
            </a:extLst>
          </p:cNvPr>
          <p:cNvGrpSpPr/>
          <p:nvPr/>
        </p:nvGrpSpPr>
        <p:grpSpPr>
          <a:xfrm rot="-10800000">
            <a:off x="6373388" y="3912155"/>
            <a:ext cx="1624643" cy="232757"/>
            <a:chOff x="0" y="0"/>
            <a:chExt cx="3545840" cy="508000"/>
          </a:xfrm>
        </p:grpSpPr>
        <p:sp>
          <p:nvSpPr>
            <p:cNvPr id="35" name="Freeform 30">
              <a:extLst>
                <a:ext uri="{FF2B5EF4-FFF2-40B4-BE49-F238E27FC236}">
                  <a16:creationId xmlns:a16="http://schemas.microsoft.com/office/drawing/2014/main" id="{CF8918E5-1634-414A-B720-A49EF5331E8E}"/>
                </a:ext>
              </a:extLst>
            </p:cNvPr>
            <p:cNvSpPr/>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37C9EF"/>
            </a:solidFill>
          </p:spPr>
          <p:txBody>
            <a:bodyPr/>
            <a:lstStyle/>
            <a:p>
              <a:pPr defTabSz="609630"/>
              <a:endParaRPr lang="en-GB" sz="1200">
                <a:solidFill>
                  <a:prstClr val="black"/>
                </a:solidFill>
                <a:latin typeface="Calibri"/>
              </a:endParaRPr>
            </a:p>
          </p:txBody>
        </p:sp>
        <p:sp>
          <p:nvSpPr>
            <p:cNvPr id="36" name="Freeform 31">
              <a:extLst>
                <a:ext uri="{FF2B5EF4-FFF2-40B4-BE49-F238E27FC236}">
                  <a16:creationId xmlns:a16="http://schemas.microsoft.com/office/drawing/2014/main" id="{5A28ADE6-8176-4E41-AC8F-06038A4EA1C8}"/>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solidFill>
              <a:srgbClr val="37C9EF"/>
            </a:solidFill>
          </p:spPr>
          <p:txBody>
            <a:bodyPr/>
            <a:lstStyle/>
            <a:p>
              <a:pPr defTabSz="609630"/>
              <a:endParaRPr lang="en-GB" sz="1200">
                <a:solidFill>
                  <a:prstClr val="black"/>
                </a:solidFill>
                <a:latin typeface="Calibri"/>
              </a:endParaRPr>
            </a:p>
          </p:txBody>
        </p:sp>
      </p:grpSp>
      <p:grpSp>
        <p:nvGrpSpPr>
          <p:cNvPr id="37" name="Group 32">
            <a:extLst>
              <a:ext uri="{FF2B5EF4-FFF2-40B4-BE49-F238E27FC236}">
                <a16:creationId xmlns:a16="http://schemas.microsoft.com/office/drawing/2014/main" id="{4BD039C6-EC18-49B3-98CB-1BC5B35B771F}"/>
              </a:ext>
            </a:extLst>
          </p:cNvPr>
          <p:cNvGrpSpPr/>
          <p:nvPr/>
        </p:nvGrpSpPr>
        <p:grpSpPr>
          <a:xfrm rot="7232065">
            <a:off x="8539653" y="4509070"/>
            <a:ext cx="1431244" cy="232757"/>
            <a:chOff x="0" y="0"/>
            <a:chExt cx="3123740" cy="508000"/>
          </a:xfrm>
        </p:grpSpPr>
        <p:sp>
          <p:nvSpPr>
            <p:cNvPr id="38" name="Freeform 33">
              <a:extLst>
                <a:ext uri="{FF2B5EF4-FFF2-40B4-BE49-F238E27FC236}">
                  <a16:creationId xmlns:a16="http://schemas.microsoft.com/office/drawing/2014/main" id="{BCF7C566-5267-420D-A069-9F6348DA9076}"/>
                </a:ext>
              </a:extLst>
            </p:cNvPr>
            <p:cNvSpPr/>
            <p:nvPr/>
          </p:nvSpPr>
          <p:spPr>
            <a:xfrm>
              <a:off x="2675430" y="49530"/>
              <a:ext cx="408940" cy="408940"/>
            </a:xfrm>
            <a:custGeom>
              <a:avLst/>
              <a:gdLst/>
              <a:ahLst/>
              <a:cxnLst/>
              <a:rect l="l" t="t" r="r" b="b"/>
              <a:pathLst>
                <a:path w="408940" h="408940">
                  <a:moveTo>
                    <a:pt x="204470" y="0"/>
                  </a:moveTo>
                  <a:cubicBezTo>
                    <a:pt x="91545" y="0"/>
                    <a:pt x="0" y="91544"/>
                    <a:pt x="0" y="204470"/>
                  </a:cubicBezTo>
                  <a:cubicBezTo>
                    <a:pt x="0" y="317396"/>
                    <a:pt x="91545" y="408940"/>
                    <a:pt x="204470" y="408940"/>
                  </a:cubicBezTo>
                  <a:cubicBezTo>
                    <a:pt x="317396" y="408940"/>
                    <a:pt x="408940" y="317396"/>
                    <a:pt x="408940" y="204470"/>
                  </a:cubicBezTo>
                  <a:cubicBezTo>
                    <a:pt x="408940" y="91544"/>
                    <a:pt x="317396" y="0"/>
                    <a:pt x="204470" y="0"/>
                  </a:cubicBezTo>
                  <a:close/>
                </a:path>
              </a:pathLst>
            </a:custGeom>
            <a:solidFill>
              <a:srgbClr val="AE2573"/>
            </a:solidFill>
          </p:spPr>
          <p:txBody>
            <a:bodyPr/>
            <a:lstStyle/>
            <a:p>
              <a:pPr defTabSz="609630"/>
              <a:endParaRPr lang="en-GB" sz="1200">
                <a:solidFill>
                  <a:prstClr val="black"/>
                </a:solidFill>
                <a:latin typeface="Calibri"/>
              </a:endParaRPr>
            </a:p>
          </p:txBody>
        </p:sp>
        <p:sp>
          <p:nvSpPr>
            <p:cNvPr id="39" name="Freeform 34">
              <a:extLst>
                <a:ext uri="{FF2B5EF4-FFF2-40B4-BE49-F238E27FC236}">
                  <a16:creationId xmlns:a16="http://schemas.microsoft.com/office/drawing/2014/main" id="{DD9141E4-25E7-4A5F-AFE7-465973BE8C5B}"/>
                </a:ext>
              </a:extLst>
            </p:cNvPr>
            <p:cNvSpPr/>
            <p:nvPr/>
          </p:nvSpPr>
          <p:spPr>
            <a:xfrm>
              <a:off x="0" y="11430"/>
              <a:ext cx="3123741" cy="485140"/>
            </a:xfrm>
            <a:custGeom>
              <a:avLst/>
              <a:gdLst/>
              <a:ahLst/>
              <a:cxnLst/>
              <a:rect l="l" t="t" r="r" b="b"/>
              <a:pathLst>
                <a:path w="3123741" h="485140">
                  <a:moveTo>
                    <a:pt x="2879900" y="0"/>
                  </a:moveTo>
                  <a:cubicBezTo>
                    <a:pt x="2759250" y="0"/>
                    <a:pt x="2658920" y="88900"/>
                    <a:pt x="2639870" y="204470"/>
                  </a:cubicBezTo>
                  <a:lnTo>
                    <a:pt x="0" y="204470"/>
                  </a:lnTo>
                  <a:lnTo>
                    <a:pt x="0" y="280670"/>
                  </a:lnTo>
                  <a:lnTo>
                    <a:pt x="2641140" y="280670"/>
                  </a:lnTo>
                  <a:cubicBezTo>
                    <a:pt x="2658920" y="396240"/>
                    <a:pt x="2760520" y="485140"/>
                    <a:pt x="2881170" y="485140"/>
                  </a:cubicBezTo>
                  <a:cubicBezTo>
                    <a:pt x="3015791" y="485140"/>
                    <a:pt x="3123741" y="375920"/>
                    <a:pt x="3123741" y="242570"/>
                  </a:cubicBezTo>
                  <a:cubicBezTo>
                    <a:pt x="3123741" y="107950"/>
                    <a:pt x="3014520" y="0"/>
                    <a:pt x="2879900" y="0"/>
                  </a:cubicBezTo>
                  <a:close/>
                  <a:moveTo>
                    <a:pt x="2879900" y="408940"/>
                  </a:moveTo>
                  <a:cubicBezTo>
                    <a:pt x="2788460" y="408940"/>
                    <a:pt x="2713530" y="334010"/>
                    <a:pt x="2713530" y="242570"/>
                  </a:cubicBezTo>
                  <a:cubicBezTo>
                    <a:pt x="2713530" y="151130"/>
                    <a:pt x="2788460" y="76200"/>
                    <a:pt x="2879900" y="76200"/>
                  </a:cubicBezTo>
                  <a:cubicBezTo>
                    <a:pt x="2971341" y="76200"/>
                    <a:pt x="3046270" y="151130"/>
                    <a:pt x="3046270" y="242570"/>
                  </a:cubicBezTo>
                  <a:cubicBezTo>
                    <a:pt x="3047541" y="334010"/>
                    <a:pt x="2972610" y="408940"/>
                    <a:pt x="2879900" y="408940"/>
                  </a:cubicBezTo>
                  <a:close/>
                </a:path>
              </a:pathLst>
            </a:custGeom>
            <a:solidFill>
              <a:srgbClr val="005EB8"/>
            </a:solidFill>
          </p:spPr>
          <p:txBody>
            <a:bodyPr/>
            <a:lstStyle/>
            <a:p>
              <a:pPr defTabSz="609630"/>
              <a:endParaRPr lang="en-GB" sz="1200">
                <a:solidFill>
                  <a:prstClr val="black"/>
                </a:solidFill>
                <a:latin typeface="Calibri"/>
              </a:endParaRPr>
            </a:p>
          </p:txBody>
        </p:sp>
      </p:grpSp>
      <p:grpSp>
        <p:nvGrpSpPr>
          <p:cNvPr id="40" name="Group 35">
            <a:extLst>
              <a:ext uri="{FF2B5EF4-FFF2-40B4-BE49-F238E27FC236}">
                <a16:creationId xmlns:a16="http://schemas.microsoft.com/office/drawing/2014/main" id="{DE1E928D-7387-4A41-975D-682C982D638A}"/>
              </a:ext>
            </a:extLst>
          </p:cNvPr>
          <p:cNvGrpSpPr/>
          <p:nvPr/>
        </p:nvGrpSpPr>
        <p:grpSpPr>
          <a:xfrm rot="-10800000">
            <a:off x="7998031" y="3912155"/>
            <a:ext cx="1624643" cy="232757"/>
            <a:chOff x="0" y="0"/>
            <a:chExt cx="3545840" cy="508000"/>
          </a:xfrm>
        </p:grpSpPr>
        <p:sp>
          <p:nvSpPr>
            <p:cNvPr id="41" name="Freeform 36">
              <a:extLst>
                <a:ext uri="{FF2B5EF4-FFF2-40B4-BE49-F238E27FC236}">
                  <a16:creationId xmlns:a16="http://schemas.microsoft.com/office/drawing/2014/main" id="{F4B66CE2-D599-41E8-99C5-4D6A71858DBE}"/>
                </a:ext>
              </a:extLst>
            </p:cNvPr>
            <p:cNvSpPr/>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37C9EF"/>
            </a:solidFill>
          </p:spPr>
          <p:txBody>
            <a:bodyPr/>
            <a:lstStyle/>
            <a:p>
              <a:pPr defTabSz="609630"/>
              <a:endParaRPr lang="en-GB" sz="1200">
                <a:solidFill>
                  <a:prstClr val="black"/>
                </a:solidFill>
                <a:latin typeface="Calibri"/>
              </a:endParaRPr>
            </a:p>
          </p:txBody>
        </p:sp>
        <p:sp>
          <p:nvSpPr>
            <p:cNvPr id="42" name="Freeform 37">
              <a:extLst>
                <a:ext uri="{FF2B5EF4-FFF2-40B4-BE49-F238E27FC236}">
                  <a16:creationId xmlns:a16="http://schemas.microsoft.com/office/drawing/2014/main" id="{EDF0686D-140E-4DB9-9784-BDB73039C8A5}"/>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solidFill>
              <a:srgbClr val="37C9EF"/>
            </a:solidFill>
          </p:spPr>
          <p:txBody>
            <a:bodyPr/>
            <a:lstStyle/>
            <a:p>
              <a:pPr defTabSz="609630"/>
              <a:endParaRPr lang="en-GB" sz="1200">
                <a:solidFill>
                  <a:prstClr val="black"/>
                </a:solidFill>
                <a:latin typeface="Calibri"/>
              </a:endParaRPr>
            </a:p>
          </p:txBody>
        </p:sp>
      </p:grpSp>
      <p:grpSp>
        <p:nvGrpSpPr>
          <p:cNvPr id="43" name="Group 38">
            <a:extLst>
              <a:ext uri="{FF2B5EF4-FFF2-40B4-BE49-F238E27FC236}">
                <a16:creationId xmlns:a16="http://schemas.microsoft.com/office/drawing/2014/main" id="{CB71C60D-F534-4CD3-916B-7825B5BF53E5}"/>
              </a:ext>
            </a:extLst>
          </p:cNvPr>
          <p:cNvGrpSpPr/>
          <p:nvPr/>
        </p:nvGrpSpPr>
        <p:grpSpPr>
          <a:xfrm rot="-10800000">
            <a:off x="9499697" y="3912155"/>
            <a:ext cx="1624643" cy="232757"/>
            <a:chOff x="0" y="0"/>
            <a:chExt cx="3545840" cy="508000"/>
          </a:xfrm>
        </p:grpSpPr>
        <p:sp>
          <p:nvSpPr>
            <p:cNvPr id="44" name="Freeform 39">
              <a:extLst>
                <a:ext uri="{FF2B5EF4-FFF2-40B4-BE49-F238E27FC236}">
                  <a16:creationId xmlns:a16="http://schemas.microsoft.com/office/drawing/2014/main" id="{7B6A1EAB-7D0F-4D5C-8C29-D8909EDF1E7E}"/>
                </a:ext>
              </a:extLst>
            </p:cNvPr>
            <p:cNvSpPr/>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37C9EF"/>
            </a:solidFill>
          </p:spPr>
          <p:txBody>
            <a:bodyPr/>
            <a:lstStyle/>
            <a:p>
              <a:pPr defTabSz="609630"/>
              <a:endParaRPr lang="en-GB" sz="1200">
                <a:solidFill>
                  <a:prstClr val="black"/>
                </a:solidFill>
                <a:latin typeface="Calibri"/>
              </a:endParaRPr>
            </a:p>
          </p:txBody>
        </p:sp>
        <p:sp>
          <p:nvSpPr>
            <p:cNvPr id="45" name="Freeform 40">
              <a:extLst>
                <a:ext uri="{FF2B5EF4-FFF2-40B4-BE49-F238E27FC236}">
                  <a16:creationId xmlns:a16="http://schemas.microsoft.com/office/drawing/2014/main" id="{8CB9FF5F-B9E6-4376-9882-7956154309B6}"/>
                </a:ext>
              </a:extLst>
            </p:cNvPr>
            <p:cNvSpPr/>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solidFill>
              <a:srgbClr val="37C9EF"/>
            </a:solidFill>
          </p:spPr>
          <p:txBody>
            <a:bodyPr/>
            <a:lstStyle/>
            <a:p>
              <a:pPr defTabSz="609630"/>
              <a:endParaRPr lang="en-GB" sz="1200">
                <a:solidFill>
                  <a:prstClr val="black"/>
                </a:solidFill>
                <a:latin typeface="Calibri"/>
              </a:endParaRPr>
            </a:p>
          </p:txBody>
        </p:sp>
      </p:grpSp>
      <p:grpSp>
        <p:nvGrpSpPr>
          <p:cNvPr id="46" name="Group 41">
            <a:extLst>
              <a:ext uri="{FF2B5EF4-FFF2-40B4-BE49-F238E27FC236}">
                <a16:creationId xmlns:a16="http://schemas.microsoft.com/office/drawing/2014/main" id="{AC140517-AF19-48D6-80F9-BF74118EE8AB}"/>
              </a:ext>
            </a:extLst>
          </p:cNvPr>
          <p:cNvGrpSpPr/>
          <p:nvPr/>
        </p:nvGrpSpPr>
        <p:grpSpPr>
          <a:xfrm rot="-7055455">
            <a:off x="10193935" y="3312622"/>
            <a:ext cx="1430396" cy="232757"/>
            <a:chOff x="0" y="0"/>
            <a:chExt cx="3121889" cy="508000"/>
          </a:xfrm>
        </p:grpSpPr>
        <p:sp>
          <p:nvSpPr>
            <p:cNvPr id="47" name="Freeform 42">
              <a:extLst>
                <a:ext uri="{FF2B5EF4-FFF2-40B4-BE49-F238E27FC236}">
                  <a16:creationId xmlns:a16="http://schemas.microsoft.com/office/drawing/2014/main" id="{EF19B899-6CBF-43A6-B505-2B69680A0B08}"/>
                </a:ext>
              </a:extLst>
            </p:cNvPr>
            <p:cNvSpPr/>
            <p:nvPr/>
          </p:nvSpPr>
          <p:spPr>
            <a:xfrm>
              <a:off x="2673579" y="49530"/>
              <a:ext cx="408940" cy="408940"/>
            </a:xfrm>
            <a:custGeom>
              <a:avLst/>
              <a:gdLst/>
              <a:ahLst/>
              <a:cxnLst/>
              <a:rect l="l" t="t" r="r" b="b"/>
              <a:pathLst>
                <a:path w="408940" h="408940">
                  <a:moveTo>
                    <a:pt x="204470" y="0"/>
                  </a:moveTo>
                  <a:cubicBezTo>
                    <a:pt x="91545" y="0"/>
                    <a:pt x="0" y="91544"/>
                    <a:pt x="0" y="204470"/>
                  </a:cubicBezTo>
                  <a:cubicBezTo>
                    <a:pt x="0" y="317396"/>
                    <a:pt x="91545" y="408940"/>
                    <a:pt x="204470" y="408940"/>
                  </a:cubicBezTo>
                  <a:cubicBezTo>
                    <a:pt x="317396" y="408940"/>
                    <a:pt x="408940" y="317396"/>
                    <a:pt x="408940" y="204470"/>
                  </a:cubicBezTo>
                  <a:cubicBezTo>
                    <a:pt x="408940" y="91544"/>
                    <a:pt x="317396" y="0"/>
                    <a:pt x="204470" y="0"/>
                  </a:cubicBezTo>
                  <a:close/>
                </a:path>
              </a:pathLst>
            </a:custGeom>
            <a:solidFill>
              <a:srgbClr val="AE2573"/>
            </a:solidFill>
          </p:spPr>
          <p:txBody>
            <a:bodyPr/>
            <a:lstStyle/>
            <a:p>
              <a:pPr defTabSz="609630"/>
              <a:endParaRPr lang="en-GB" sz="1200">
                <a:solidFill>
                  <a:prstClr val="black"/>
                </a:solidFill>
                <a:latin typeface="Calibri"/>
              </a:endParaRPr>
            </a:p>
          </p:txBody>
        </p:sp>
        <p:sp>
          <p:nvSpPr>
            <p:cNvPr id="48" name="Freeform 43">
              <a:extLst>
                <a:ext uri="{FF2B5EF4-FFF2-40B4-BE49-F238E27FC236}">
                  <a16:creationId xmlns:a16="http://schemas.microsoft.com/office/drawing/2014/main" id="{31D328F5-CC22-4519-B7FC-DB096351810F}"/>
                </a:ext>
              </a:extLst>
            </p:cNvPr>
            <p:cNvSpPr/>
            <p:nvPr/>
          </p:nvSpPr>
          <p:spPr>
            <a:xfrm>
              <a:off x="0" y="11430"/>
              <a:ext cx="3121889" cy="485140"/>
            </a:xfrm>
            <a:custGeom>
              <a:avLst/>
              <a:gdLst/>
              <a:ahLst/>
              <a:cxnLst/>
              <a:rect l="l" t="t" r="r" b="b"/>
              <a:pathLst>
                <a:path w="3121889" h="485140">
                  <a:moveTo>
                    <a:pt x="2878049" y="0"/>
                  </a:moveTo>
                  <a:cubicBezTo>
                    <a:pt x="2757399" y="0"/>
                    <a:pt x="2657069" y="88900"/>
                    <a:pt x="2638019" y="204470"/>
                  </a:cubicBezTo>
                  <a:lnTo>
                    <a:pt x="0" y="204470"/>
                  </a:lnTo>
                  <a:lnTo>
                    <a:pt x="0" y="280670"/>
                  </a:lnTo>
                  <a:lnTo>
                    <a:pt x="2639289" y="280670"/>
                  </a:lnTo>
                  <a:cubicBezTo>
                    <a:pt x="2657069" y="396240"/>
                    <a:pt x="2758669" y="485140"/>
                    <a:pt x="2879319" y="485140"/>
                  </a:cubicBezTo>
                  <a:cubicBezTo>
                    <a:pt x="3013939" y="485140"/>
                    <a:pt x="3121889" y="375920"/>
                    <a:pt x="3121889" y="242570"/>
                  </a:cubicBezTo>
                  <a:cubicBezTo>
                    <a:pt x="3121889" y="107950"/>
                    <a:pt x="3012669" y="0"/>
                    <a:pt x="2878049" y="0"/>
                  </a:cubicBezTo>
                  <a:close/>
                  <a:moveTo>
                    <a:pt x="2878049" y="408940"/>
                  </a:moveTo>
                  <a:cubicBezTo>
                    <a:pt x="2786609" y="408940"/>
                    <a:pt x="2711679" y="334010"/>
                    <a:pt x="2711679" y="242570"/>
                  </a:cubicBezTo>
                  <a:cubicBezTo>
                    <a:pt x="2711679" y="151130"/>
                    <a:pt x="2786609" y="76200"/>
                    <a:pt x="2878049" y="76200"/>
                  </a:cubicBezTo>
                  <a:cubicBezTo>
                    <a:pt x="2969489" y="76200"/>
                    <a:pt x="3044419" y="151130"/>
                    <a:pt x="3044419" y="242570"/>
                  </a:cubicBezTo>
                  <a:cubicBezTo>
                    <a:pt x="3045689" y="334010"/>
                    <a:pt x="2970759" y="408940"/>
                    <a:pt x="2878049" y="408940"/>
                  </a:cubicBezTo>
                  <a:close/>
                </a:path>
              </a:pathLst>
            </a:custGeom>
            <a:solidFill>
              <a:srgbClr val="005EB8"/>
            </a:solidFill>
          </p:spPr>
          <p:txBody>
            <a:bodyPr/>
            <a:lstStyle/>
            <a:p>
              <a:pPr defTabSz="609630"/>
              <a:endParaRPr lang="en-GB" sz="1200">
                <a:solidFill>
                  <a:prstClr val="black"/>
                </a:solidFill>
                <a:latin typeface="Calibri"/>
              </a:endParaRPr>
            </a:p>
          </p:txBody>
        </p:sp>
      </p:grpSp>
      <p:sp>
        <p:nvSpPr>
          <p:cNvPr id="49" name="Freeform 44">
            <a:extLst>
              <a:ext uri="{FF2B5EF4-FFF2-40B4-BE49-F238E27FC236}">
                <a16:creationId xmlns:a16="http://schemas.microsoft.com/office/drawing/2014/main" id="{FC7A7289-63AF-44F2-9386-A28000D773CE}"/>
              </a:ext>
            </a:extLst>
          </p:cNvPr>
          <p:cNvSpPr/>
          <p:nvPr/>
        </p:nvSpPr>
        <p:spPr>
          <a:xfrm>
            <a:off x="11119260" y="3912155"/>
            <a:ext cx="232757" cy="232757"/>
          </a:xfrm>
          <a:custGeom>
            <a:avLst/>
            <a:gdLst/>
            <a:ahLst/>
            <a:cxnLst/>
            <a:rect l="l" t="t" r="r" b="b"/>
            <a:pathLst>
              <a:path w="349135" h="349135">
                <a:moveTo>
                  <a:pt x="0" y="0"/>
                </a:moveTo>
                <a:lnTo>
                  <a:pt x="349135" y="0"/>
                </a:lnTo>
                <a:lnTo>
                  <a:pt x="349135" y="349135"/>
                </a:lnTo>
                <a:lnTo>
                  <a:pt x="0" y="349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GB" sz="1200">
              <a:solidFill>
                <a:prstClr val="black"/>
              </a:solidFill>
              <a:latin typeface="Calibri"/>
            </a:endParaRPr>
          </a:p>
        </p:txBody>
      </p:sp>
      <p:sp>
        <p:nvSpPr>
          <p:cNvPr id="50" name="TextBox 46">
            <a:extLst>
              <a:ext uri="{FF2B5EF4-FFF2-40B4-BE49-F238E27FC236}">
                <a16:creationId xmlns:a16="http://schemas.microsoft.com/office/drawing/2014/main" id="{BDA76CD0-29E4-4BAF-9446-5F5D4E0DFB7D}"/>
              </a:ext>
            </a:extLst>
          </p:cNvPr>
          <p:cNvSpPr txBox="1"/>
          <p:nvPr/>
        </p:nvSpPr>
        <p:spPr>
          <a:xfrm>
            <a:off x="4701862" y="2560303"/>
            <a:ext cx="1698141" cy="396070"/>
          </a:xfrm>
          <a:prstGeom prst="rect">
            <a:avLst/>
          </a:prstGeom>
        </p:spPr>
        <p:txBody>
          <a:bodyPr lIns="0" tIns="0" rIns="0" bIns="0" rtlCol="0" anchor="t">
            <a:spAutoFit/>
          </a:bodyPr>
          <a:lstStyle/>
          <a:p>
            <a:pPr defTabSz="609630">
              <a:lnSpc>
                <a:spcPts val="1647"/>
              </a:lnSpc>
            </a:pPr>
            <a:r>
              <a:rPr lang="en-US" sz="1267" spc="44">
                <a:solidFill>
                  <a:srgbClr val="FFFFFF"/>
                </a:solidFill>
                <a:latin typeface="Aileron Bold"/>
                <a:ea typeface="Aileron Bold"/>
                <a:cs typeface="Aileron Bold"/>
                <a:sym typeface="Aileron Bold"/>
              </a:rPr>
              <a:t>CONTRACTUAL SETUPS</a:t>
            </a:r>
          </a:p>
        </p:txBody>
      </p:sp>
      <p:sp>
        <p:nvSpPr>
          <p:cNvPr id="51" name="TextBox 47">
            <a:extLst>
              <a:ext uri="{FF2B5EF4-FFF2-40B4-BE49-F238E27FC236}">
                <a16:creationId xmlns:a16="http://schemas.microsoft.com/office/drawing/2014/main" id="{D05D91E4-9C69-4B2D-9C78-2E02979E7032}"/>
              </a:ext>
            </a:extLst>
          </p:cNvPr>
          <p:cNvSpPr txBox="1"/>
          <p:nvPr/>
        </p:nvSpPr>
        <p:spPr>
          <a:xfrm>
            <a:off x="6226391" y="5091879"/>
            <a:ext cx="1698141" cy="396070"/>
          </a:xfrm>
          <a:prstGeom prst="rect">
            <a:avLst/>
          </a:prstGeom>
        </p:spPr>
        <p:txBody>
          <a:bodyPr lIns="0" tIns="0" rIns="0" bIns="0" rtlCol="0" anchor="t">
            <a:spAutoFit/>
          </a:bodyPr>
          <a:lstStyle/>
          <a:p>
            <a:pPr defTabSz="609630">
              <a:lnSpc>
                <a:spcPts val="1647"/>
              </a:lnSpc>
            </a:pPr>
            <a:r>
              <a:rPr lang="en-US" sz="1267" spc="44">
                <a:solidFill>
                  <a:srgbClr val="FFFFFF"/>
                </a:solidFill>
                <a:latin typeface="Aileron Bold"/>
                <a:ea typeface="Aileron Bold"/>
                <a:cs typeface="Aileron Bold"/>
                <a:sym typeface="Aileron Bold"/>
              </a:rPr>
              <a:t>FOREIGN COMPETITION</a:t>
            </a:r>
          </a:p>
        </p:txBody>
      </p:sp>
      <p:sp>
        <p:nvSpPr>
          <p:cNvPr id="52" name="TextBox 48">
            <a:extLst>
              <a:ext uri="{FF2B5EF4-FFF2-40B4-BE49-F238E27FC236}">
                <a16:creationId xmlns:a16="http://schemas.microsoft.com/office/drawing/2014/main" id="{F07D09F2-4FC1-45B3-830B-BAC3F388F081}"/>
              </a:ext>
            </a:extLst>
          </p:cNvPr>
          <p:cNvSpPr txBox="1"/>
          <p:nvPr/>
        </p:nvSpPr>
        <p:spPr>
          <a:xfrm>
            <a:off x="9383334" y="5194090"/>
            <a:ext cx="1698141" cy="190886"/>
          </a:xfrm>
          <a:prstGeom prst="rect">
            <a:avLst/>
          </a:prstGeom>
        </p:spPr>
        <p:txBody>
          <a:bodyPr lIns="0" tIns="0" rIns="0" bIns="0" rtlCol="0" anchor="t">
            <a:spAutoFit/>
          </a:bodyPr>
          <a:lstStyle/>
          <a:p>
            <a:pPr defTabSz="609630">
              <a:lnSpc>
                <a:spcPts val="1647"/>
              </a:lnSpc>
            </a:pPr>
            <a:r>
              <a:rPr lang="en-US" sz="1267" spc="44" dirty="0">
                <a:solidFill>
                  <a:srgbClr val="FFFFFF"/>
                </a:solidFill>
                <a:latin typeface="Aileron Bold"/>
                <a:ea typeface="Aileron Bold"/>
                <a:cs typeface="Aileron Bold"/>
                <a:sym typeface="Aileron Bold"/>
              </a:rPr>
              <a:t>DEMOGRAPHICS</a:t>
            </a:r>
          </a:p>
        </p:txBody>
      </p:sp>
      <p:sp>
        <p:nvSpPr>
          <p:cNvPr id="53" name="TextBox 49">
            <a:extLst>
              <a:ext uri="{FF2B5EF4-FFF2-40B4-BE49-F238E27FC236}">
                <a16:creationId xmlns:a16="http://schemas.microsoft.com/office/drawing/2014/main" id="{ADB6152C-CBF2-495D-8AB5-66389DB0D798}"/>
              </a:ext>
            </a:extLst>
          </p:cNvPr>
          <p:cNvSpPr txBox="1"/>
          <p:nvPr/>
        </p:nvSpPr>
        <p:spPr>
          <a:xfrm>
            <a:off x="1004463" y="2636378"/>
            <a:ext cx="1244172" cy="252249"/>
          </a:xfrm>
          <a:prstGeom prst="rect">
            <a:avLst/>
          </a:prstGeom>
        </p:spPr>
        <p:txBody>
          <a:bodyPr wrap="square" lIns="0" tIns="0" rIns="0" bIns="0" rtlCol="0" anchor="t">
            <a:spAutoFit/>
          </a:bodyPr>
          <a:lstStyle/>
          <a:p>
            <a:pPr marL="228600" indent="-228600" defTabSz="609630">
              <a:lnSpc>
                <a:spcPts val="2239"/>
              </a:lnSpc>
              <a:buFont typeface="+mj-lt"/>
              <a:buAutoNum type="arabicPeriod"/>
            </a:pPr>
            <a:r>
              <a:rPr lang="en-GB" sz="1200" dirty="0">
                <a:solidFill>
                  <a:schemeClr val="bg1"/>
                </a:solidFill>
                <a:latin typeface="Calibri" panose="020F0502020204030204" pitchFamily="34" charset="0"/>
                <a:cs typeface="Calibri" panose="020F0502020204030204" pitchFamily="34" charset="0"/>
              </a:rPr>
              <a:t>Introductions</a:t>
            </a:r>
            <a:endParaRPr lang="en-US" sz="1200" dirty="0">
              <a:solidFill>
                <a:schemeClr val="bg1"/>
              </a:solidFill>
              <a:latin typeface="Calibri" panose="020F0502020204030204" pitchFamily="34" charset="0"/>
              <a:ea typeface="Frutiger"/>
              <a:cs typeface="Calibri" panose="020F0502020204030204" pitchFamily="34" charset="0"/>
              <a:sym typeface="Frutiger"/>
            </a:endParaRPr>
          </a:p>
        </p:txBody>
      </p:sp>
      <p:grpSp>
        <p:nvGrpSpPr>
          <p:cNvPr id="54" name="Group 50">
            <a:extLst>
              <a:ext uri="{FF2B5EF4-FFF2-40B4-BE49-F238E27FC236}">
                <a16:creationId xmlns:a16="http://schemas.microsoft.com/office/drawing/2014/main" id="{030B4D39-9786-4715-A039-5F9D233E5F67}"/>
              </a:ext>
            </a:extLst>
          </p:cNvPr>
          <p:cNvGrpSpPr/>
          <p:nvPr/>
        </p:nvGrpSpPr>
        <p:grpSpPr>
          <a:xfrm>
            <a:off x="3279442" y="2283019"/>
            <a:ext cx="1903148" cy="972727"/>
            <a:chOff x="0" y="0"/>
            <a:chExt cx="751861" cy="384287"/>
          </a:xfrm>
        </p:grpSpPr>
        <p:sp>
          <p:nvSpPr>
            <p:cNvPr id="55" name="Freeform 51">
              <a:extLst>
                <a:ext uri="{FF2B5EF4-FFF2-40B4-BE49-F238E27FC236}">
                  <a16:creationId xmlns:a16="http://schemas.microsoft.com/office/drawing/2014/main" id="{158BA5AE-0116-450F-9C86-4AF547B4DB23}"/>
                </a:ext>
              </a:extLst>
            </p:cNvPr>
            <p:cNvSpPr/>
            <p:nvPr/>
          </p:nvSpPr>
          <p:spPr>
            <a:xfrm>
              <a:off x="0" y="0"/>
              <a:ext cx="751861" cy="384287"/>
            </a:xfrm>
            <a:custGeom>
              <a:avLst/>
              <a:gdLst/>
              <a:ahLst/>
              <a:cxnLst/>
              <a:rect l="l" t="t" r="r" b="b"/>
              <a:pathLst>
                <a:path w="751861" h="384287">
                  <a:moveTo>
                    <a:pt x="138310" y="0"/>
                  </a:moveTo>
                  <a:lnTo>
                    <a:pt x="613551" y="0"/>
                  </a:lnTo>
                  <a:cubicBezTo>
                    <a:pt x="689937" y="0"/>
                    <a:pt x="751861" y="61924"/>
                    <a:pt x="751861" y="138310"/>
                  </a:cubicBezTo>
                  <a:lnTo>
                    <a:pt x="751861" y="245977"/>
                  </a:lnTo>
                  <a:cubicBezTo>
                    <a:pt x="751861" y="322364"/>
                    <a:pt x="689937" y="384287"/>
                    <a:pt x="613551" y="384287"/>
                  </a:cubicBezTo>
                  <a:lnTo>
                    <a:pt x="138310" y="384287"/>
                  </a:lnTo>
                  <a:cubicBezTo>
                    <a:pt x="101628" y="384287"/>
                    <a:pt x="66448" y="369715"/>
                    <a:pt x="40510" y="343777"/>
                  </a:cubicBezTo>
                  <a:cubicBezTo>
                    <a:pt x="14572" y="317839"/>
                    <a:pt x="0" y="282659"/>
                    <a:pt x="0" y="245977"/>
                  </a:cubicBezTo>
                  <a:lnTo>
                    <a:pt x="0" y="138310"/>
                  </a:lnTo>
                  <a:cubicBezTo>
                    <a:pt x="0" y="101628"/>
                    <a:pt x="14572" y="66448"/>
                    <a:pt x="40510" y="40510"/>
                  </a:cubicBezTo>
                  <a:cubicBezTo>
                    <a:pt x="66448" y="14572"/>
                    <a:pt x="101628" y="0"/>
                    <a:pt x="138310" y="0"/>
                  </a:cubicBezTo>
                  <a:close/>
                </a:path>
              </a:pathLst>
            </a:custGeom>
            <a:solidFill>
              <a:srgbClr val="41B6E6"/>
            </a:solidFill>
          </p:spPr>
          <p:txBody>
            <a:bodyPr/>
            <a:lstStyle/>
            <a:p>
              <a:pPr defTabSz="609630"/>
              <a:endParaRPr lang="en-GB" sz="1200">
                <a:solidFill>
                  <a:prstClr val="black"/>
                </a:solidFill>
                <a:latin typeface="Calibri"/>
              </a:endParaRPr>
            </a:p>
          </p:txBody>
        </p:sp>
        <p:sp>
          <p:nvSpPr>
            <p:cNvPr id="56" name="TextBox 52">
              <a:extLst>
                <a:ext uri="{FF2B5EF4-FFF2-40B4-BE49-F238E27FC236}">
                  <a16:creationId xmlns:a16="http://schemas.microsoft.com/office/drawing/2014/main" id="{0761FB97-D5E4-4E5B-BBF2-319A67344B2E}"/>
                </a:ext>
              </a:extLst>
            </p:cNvPr>
            <p:cNvSpPr txBox="1"/>
            <p:nvPr/>
          </p:nvSpPr>
          <p:spPr>
            <a:xfrm>
              <a:off x="0" y="-28575"/>
              <a:ext cx="751861" cy="412862"/>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sp>
        <p:nvSpPr>
          <p:cNvPr id="57" name="TextBox 53">
            <a:extLst>
              <a:ext uri="{FF2B5EF4-FFF2-40B4-BE49-F238E27FC236}">
                <a16:creationId xmlns:a16="http://schemas.microsoft.com/office/drawing/2014/main" id="{075B05D6-BBF4-4D18-B7D0-E16DBB1CCE55}"/>
              </a:ext>
            </a:extLst>
          </p:cNvPr>
          <p:cNvSpPr txBox="1"/>
          <p:nvPr/>
        </p:nvSpPr>
        <p:spPr>
          <a:xfrm>
            <a:off x="3260068" y="2531144"/>
            <a:ext cx="2135889" cy="540404"/>
          </a:xfrm>
          <a:prstGeom prst="rect">
            <a:avLst/>
          </a:prstGeom>
        </p:spPr>
        <p:txBody>
          <a:bodyPr wrap="square" lIns="0" tIns="0" rIns="0" bIns="0" rtlCol="0" anchor="t">
            <a:spAutoFit/>
          </a:bodyPr>
          <a:lstStyle/>
          <a:p>
            <a:pPr marL="363220" marR="342265" indent="-228600">
              <a:lnSpc>
                <a:spcPts val="1400"/>
              </a:lnSpc>
              <a:spcBef>
                <a:spcPts val="700"/>
              </a:spcBef>
              <a:buFont typeface="+mj-lt"/>
              <a:buAutoNum type="arabicPeriod" startAt="3"/>
              <a:defRPr sz="1200" spc="5">
                <a:solidFill>
                  <a:srgbClr val="575756"/>
                </a:solidFill>
                <a:latin typeface="Arial"/>
                <a:ea typeface="Arial"/>
                <a:cs typeface="Arial"/>
                <a:sym typeface="Arial"/>
              </a:defRPr>
            </a:pPr>
            <a:r>
              <a:rPr lang="en-GB" spc="-20" dirty="0">
                <a:latin typeface="Calibri" panose="020F0502020204030204" pitchFamily="34" charset="0"/>
                <a:cs typeface="Calibri" panose="020F0502020204030204" pitchFamily="34" charset="0"/>
              </a:rPr>
              <a:t>Scope of the Framework / Project Timelines</a:t>
            </a:r>
            <a:endParaRPr lang="en-GB" dirty="0">
              <a:latin typeface="Calibri" panose="020F0502020204030204" pitchFamily="34" charset="0"/>
              <a:cs typeface="Calibri" panose="020F0502020204030204" pitchFamily="34" charset="0"/>
            </a:endParaRPr>
          </a:p>
        </p:txBody>
      </p:sp>
      <p:grpSp>
        <p:nvGrpSpPr>
          <p:cNvPr id="58" name="Group 54">
            <a:extLst>
              <a:ext uri="{FF2B5EF4-FFF2-40B4-BE49-F238E27FC236}">
                <a16:creationId xmlns:a16="http://schemas.microsoft.com/office/drawing/2014/main" id="{433BD33E-CB11-4D9B-AA9B-C00DC34FA9C9}"/>
              </a:ext>
            </a:extLst>
          </p:cNvPr>
          <p:cNvGrpSpPr/>
          <p:nvPr/>
        </p:nvGrpSpPr>
        <p:grpSpPr>
          <a:xfrm>
            <a:off x="6171949" y="2283019"/>
            <a:ext cx="1914454" cy="972727"/>
            <a:chOff x="0" y="0"/>
            <a:chExt cx="756328" cy="384287"/>
          </a:xfrm>
        </p:grpSpPr>
        <p:sp>
          <p:nvSpPr>
            <p:cNvPr id="59" name="Freeform 55">
              <a:extLst>
                <a:ext uri="{FF2B5EF4-FFF2-40B4-BE49-F238E27FC236}">
                  <a16:creationId xmlns:a16="http://schemas.microsoft.com/office/drawing/2014/main" id="{4756D9A6-A9D1-48BE-A529-6FEDACC9B9C1}"/>
                </a:ext>
              </a:extLst>
            </p:cNvPr>
            <p:cNvSpPr/>
            <p:nvPr/>
          </p:nvSpPr>
          <p:spPr>
            <a:xfrm>
              <a:off x="0" y="0"/>
              <a:ext cx="756328" cy="384287"/>
            </a:xfrm>
            <a:custGeom>
              <a:avLst/>
              <a:gdLst/>
              <a:ahLst/>
              <a:cxnLst/>
              <a:rect l="l" t="t" r="r" b="b"/>
              <a:pathLst>
                <a:path w="756328" h="384287">
                  <a:moveTo>
                    <a:pt x="137494" y="0"/>
                  </a:moveTo>
                  <a:lnTo>
                    <a:pt x="618834" y="0"/>
                  </a:lnTo>
                  <a:cubicBezTo>
                    <a:pt x="655300" y="0"/>
                    <a:pt x="690272" y="14486"/>
                    <a:pt x="716057" y="40271"/>
                  </a:cubicBezTo>
                  <a:cubicBezTo>
                    <a:pt x="741842" y="66056"/>
                    <a:pt x="756328" y="101028"/>
                    <a:pt x="756328" y="137494"/>
                  </a:cubicBezTo>
                  <a:lnTo>
                    <a:pt x="756328" y="246794"/>
                  </a:lnTo>
                  <a:cubicBezTo>
                    <a:pt x="756328" y="322729"/>
                    <a:pt x="694770" y="384287"/>
                    <a:pt x="618834" y="384287"/>
                  </a:cubicBezTo>
                  <a:lnTo>
                    <a:pt x="137494" y="384287"/>
                  </a:lnTo>
                  <a:cubicBezTo>
                    <a:pt x="101028" y="384287"/>
                    <a:pt x="66056" y="369801"/>
                    <a:pt x="40271" y="344016"/>
                  </a:cubicBezTo>
                  <a:cubicBezTo>
                    <a:pt x="14486" y="318231"/>
                    <a:pt x="0" y="283259"/>
                    <a:pt x="0" y="246794"/>
                  </a:cubicBezTo>
                  <a:lnTo>
                    <a:pt x="0" y="137494"/>
                  </a:lnTo>
                  <a:cubicBezTo>
                    <a:pt x="0" y="101028"/>
                    <a:pt x="14486" y="66056"/>
                    <a:pt x="40271" y="40271"/>
                  </a:cubicBezTo>
                  <a:cubicBezTo>
                    <a:pt x="66056" y="14486"/>
                    <a:pt x="101028" y="0"/>
                    <a:pt x="137494" y="0"/>
                  </a:cubicBezTo>
                  <a:close/>
                </a:path>
              </a:pathLst>
            </a:custGeom>
            <a:solidFill>
              <a:srgbClr val="005EB8"/>
            </a:solidFill>
          </p:spPr>
          <p:txBody>
            <a:bodyPr/>
            <a:lstStyle/>
            <a:p>
              <a:pPr defTabSz="609630"/>
              <a:endParaRPr lang="en-GB" sz="1200">
                <a:solidFill>
                  <a:prstClr val="black"/>
                </a:solidFill>
                <a:latin typeface="Calibri"/>
              </a:endParaRPr>
            </a:p>
          </p:txBody>
        </p:sp>
        <p:sp>
          <p:nvSpPr>
            <p:cNvPr id="60" name="TextBox 56">
              <a:extLst>
                <a:ext uri="{FF2B5EF4-FFF2-40B4-BE49-F238E27FC236}">
                  <a16:creationId xmlns:a16="http://schemas.microsoft.com/office/drawing/2014/main" id="{125F3195-FF94-4823-B955-1CBEDBF7DD6C}"/>
                </a:ext>
              </a:extLst>
            </p:cNvPr>
            <p:cNvSpPr txBox="1"/>
            <p:nvPr/>
          </p:nvSpPr>
          <p:spPr>
            <a:xfrm>
              <a:off x="0" y="-28575"/>
              <a:ext cx="756328" cy="412862"/>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sp>
        <p:nvSpPr>
          <p:cNvPr id="61" name="TextBox 57">
            <a:extLst>
              <a:ext uri="{FF2B5EF4-FFF2-40B4-BE49-F238E27FC236}">
                <a16:creationId xmlns:a16="http://schemas.microsoft.com/office/drawing/2014/main" id="{F3392B48-8F23-42F2-8375-9844A5326F9E}"/>
              </a:ext>
            </a:extLst>
          </p:cNvPr>
          <p:cNvSpPr txBox="1"/>
          <p:nvPr/>
        </p:nvSpPr>
        <p:spPr>
          <a:xfrm>
            <a:off x="6344045" y="2700823"/>
            <a:ext cx="2024126" cy="179536"/>
          </a:xfrm>
          <a:prstGeom prst="rect">
            <a:avLst/>
          </a:prstGeom>
        </p:spPr>
        <p:txBody>
          <a:bodyPr wrap="square" lIns="0" tIns="0" rIns="0" bIns="0" rtlCol="0" anchor="t">
            <a:spAutoFit/>
          </a:bodyPr>
          <a:lstStyle/>
          <a:p>
            <a:pPr marL="363220" marR="342265" indent="-228600">
              <a:lnSpc>
                <a:spcPts val="1400"/>
              </a:lnSpc>
              <a:spcBef>
                <a:spcPts val="900"/>
              </a:spcBef>
              <a:buFont typeface="+mj-lt"/>
              <a:buAutoNum type="arabicPeriod" startAt="5"/>
              <a:defRPr sz="1200" spc="5">
                <a:solidFill>
                  <a:srgbClr val="575756"/>
                </a:solidFill>
                <a:latin typeface="Arial"/>
                <a:ea typeface="Arial"/>
                <a:cs typeface="Arial"/>
                <a:sym typeface="Arial"/>
              </a:defRPr>
            </a:pPr>
            <a:r>
              <a:rPr lang="en-GB" sz="1200" spc="-35" dirty="0">
                <a:solidFill>
                  <a:schemeClr val="bg1"/>
                </a:solidFill>
                <a:latin typeface="Calibri" panose="020F0502020204030204" pitchFamily="34" charset="0"/>
                <a:cs typeface="Calibri" panose="020F0502020204030204" pitchFamily="34" charset="0"/>
              </a:rPr>
              <a:t>Market Discovery</a:t>
            </a:r>
            <a:endParaRPr lang="en-GB" sz="1200" dirty="0">
              <a:solidFill>
                <a:schemeClr val="bg1"/>
              </a:solidFill>
              <a:latin typeface="Calibri" panose="020F0502020204030204" pitchFamily="34" charset="0"/>
              <a:cs typeface="Calibri" panose="020F0502020204030204" pitchFamily="34" charset="0"/>
            </a:endParaRPr>
          </a:p>
        </p:txBody>
      </p:sp>
      <p:grpSp>
        <p:nvGrpSpPr>
          <p:cNvPr id="62" name="Group 58">
            <a:extLst>
              <a:ext uri="{FF2B5EF4-FFF2-40B4-BE49-F238E27FC236}">
                <a16:creationId xmlns:a16="http://schemas.microsoft.com/office/drawing/2014/main" id="{BB6A9DF7-B5D5-43BB-AD4C-2EDD5BC76870}"/>
              </a:ext>
            </a:extLst>
          </p:cNvPr>
          <p:cNvGrpSpPr/>
          <p:nvPr/>
        </p:nvGrpSpPr>
        <p:grpSpPr>
          <a:xfrm>
            <a:off x="1626549" y="4932312"/>
            <a:ext cx="1924919" cy="972727"/>
            <a:chOff x="0" y="0"/>
            <a:chExt cx="760462" cy="384287"/>
          </a:xfrm>
        </p:grpSpPr>
        <p:sp>
          <p:nvSpPr>
            <p:cNvPr id="63" name="Freeform 59">
              <a:extLst>
                <a:ext uri="{FF2B5EF4-FFF2-40B4-BE49-F238E27FC236}">
                  <a16:creationId xmlns:a16="http://schemas.microsoft.com/office/drawing/2014/main" id="{DD1C7BE4-0DD5-4F44-AA19-CC95575CC27F}"/>
                </a:ext>
              </a:extLst>
            </p:cNvPr>
            <p:cNvSpPr/>
            <p:nvPr/>
          </p:nvSpPr>
          <p:spPr>
            <a:xfrm>
              <a:off x="0" y="0"/>
              <a:ext cx="760462" cy="384287"/>
            </a:xfrm>
            <a:custGeom>
              <a:avLst/>
              <a:gdLst/>
              <a:ahLst/>
              <a:cxnLst/>
              <a:rect l="l" t="t" r="r" b="b"/>
              <a:pathLst>
                <a:path w="760462" h="384287">
                  <a:moveTo>
                    <a:pt x="136746" y="0"/>
                  </a:moveTo>
                  <a:lnTo>
                    <a:pt x="623716" y="0"/>
                  </a:lnTo>
                  <a:cubicBezTo>
                    <a:pt x="659983" y="0"/>
                    <a:pt x="694765" y="14407"/>
                    <a:pt x="720410" y="40052"/>
                  </a:cubicBezTo>
                  <a:cubicBezTo>
                    <a:pt x="746055" y="65697"/>
                    <a:pt x="760462" y="100479"/>
                    <a:pt x="760462" y="136746"/>
                  </a:cubicBezTo>
                  <a:lnTo>
                    <a:pt x="760462" y="247541"/>
                  </a:lnTo>
                  <a:cubicBezTo>
                    <a:pt x="760462" y="283809"/>
                    <a:pt x="746055" y="318590"/>
                    <a:pt x="720410" y="344235"/>
                  </a:cubicBezTo>
                  <a:cubicBezTo>
                    <a:pt x="694765" y="369880"/>
                    <a:pt x="659983" y="384287"/>
                    <a:pt x="623716" y="384287"/>
                  </a:cubicBezTo>
                  <a:lnTo>
                    <a:pt x="136746" y="384287"/>
                  </a:lnTo>
                  <a:cubicBezTo>
                    <a:pt x="100479" y="384287"/>
                    <a:pt x="65697" y="369880"/>
                    <a:pt x="40052" y="344235"/>
                  </a:cubicBezTo>
                  <a:cubicBezTo>
                    <a:pt x="14407" y="318590"/>
                    <a:pt x="0" y="283809"/>
                    <a:pt x="0" y="247541"/>
                  </a:cubicBezTo>
                  <a:lnTo>
                    <a:pt x="0" y="136746"/>
                  </a:lnTo>
                  <a:cubicBezTo>
                    <a:pt x="0" y="100479"/>
                    <a:pt x="14407" y="65697"/>
                    <a:pt x="40052" y="40052"/>
                  </a:cubicBezTo>
                  <a:cubicBezTo>
                    <a:pt x="65697" y="14407"/>
                    <a:pt x="100479" y="0"/>
                    <a:pt x="136746" y="0"/>
                  </a:cubicBezTo>
                  <a:close/>
                </a:path>
              </a:pathLst>
            </a:custGeom>
            <a:solidFill>
              <a:srgbClr val="005EB8"/>
            </a:solidFill>
          </p:spPr>
          <p:txBody>
            <a:bodyPr/>
            <a:lstStyle/>
            <a:p>
              <a:pPr defTabSz="609630"/>
              <a:endParaRPr lang="en-GB" sz="1200">
                <a:solidFill>
                  <a:prstClr val="black"/>
                </a:solidFill>
                <a:latin typeface="Calibri"/>
              </a:endParaRPr>
            </a:p>
          </p:txBody>
        </p:sp>
        <p:sp>
          <p:nvSpPr>
            <p:cNvPr id="64" name="TextBox 60">
              <a:extLst>
                <a:ext uri="{FF2B5EF4-FFF2-40B4-BE49-F238E27FC236}">
                  <a16:creationId xmlns:a16="http://schemas.microsoft.com/office/drawing/2014/main" id="{12FFB63F-2240-4937-9195-04B3405A8D6F}"/>
                </a:ext>
              </a:extLst>
            </p:cNvPr>
            <p:cNvSpPr txBox="1"/>
            <p:nvPr/>
          </p:nvSpPr>
          <p:spPr>
            <a:xfrm>
              <a:off x="0" y="-28575"/>
              <a:ext cx="760462" cy="412862"/>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sp>
        <p:nvSpPr>
          <p:cNvPr id="65" name="TextBox 61">
            <a:extLst>
              <a:ext uri="{FF2B5EF4-FFF2-40B4-BE49-F238E27FC236}">
                <a16:creationId xmlns:a16="http://schemas.microsoft.com/office/drawing/2014/main" id="{A0980C5C-ACA7-4072-9C94-FCE695E550CF}"/>
              </a:ext>
            </a:extLst>
          </p:cNvPr>
          <p:cNvSpPr txBox="1"/>
          <p:nvPr/>
        </p:nvSpPr>
        <p:spPr>
          <a:xfrm>
            <a:off x="1704868" y="5325875"/>
            <a:ext cx="2121864" cy="179536"/>
          </a:xfrm>
          <a:prstGeom prst="rect">
            <a:avLst/>
          </a:prstGeom>
        </p:spPr>
        <p:txBody>
          <a:bodyPr wrap="square" lIns="0" tIns="0" rIns="0" bIns="0" rtlCol="0" anchor="t">
            <a:spAutoFit/>
          </a:bodyPr>
          <a:lstStyle/>
          <a:p>
            <a:pPr marL="363220" marR="342265" indent="-228600">
              <a:lnSpc>
                <a:spcPts val="1400"/>
              </a:lnSpc>
              <a:spcBef>
                <a:spcPts val="700"/>
              </a:spcBef>
              <a:buFont typeface="+mj-lt"/>
              <a:buAutoNum type="arabicPeriod" startAt="2"/>
              <a:defRPr sz="1200" spc="5">
                <a:solidFill>
                  <a:srgbClr val="575756"/>
                </a:solidFill>
                <a:latin typeface="Arial"/>
                <a:ea typeface="Arial"/>
                <a:cs typeface="Arial"/>
                <a:sym typeface="Arial"/>
              </a:defRPr>
            </a:pPr>
            <a:r>
              <a:rPr lang="en-GB" spc="-35" dirty="0">
                <a:solidFill>
                  <a:schemeClr val="bg1"/>
                </a:solidFill>
                <a:latin typeface="Calibri" panose="020F0502020204030204" pitchFamily="34" charset="0"/>
                <a:cs typeface="Calibri" panose="020F0502020204030204" pitchFamily="34" charset="0"/>
              </a:rPr>
              <a:t>Executive Summary</a:t>
            </a:r>
            <a:endParaRPr lang="en-GB" dirty="0">
              <a:solidFill>
                <a:schemeClr val="bg1"/>
              </a:solidFill>
              <a:latin typeface="Calibri" panose="020F0502020204030204" pitchFamily="34" charset="0"/>
              <a:cs typeface="Calibri" panose="020F0502020204030204" pitchFamily="34" charset="0"/>
            </a:endParaRPr>
          </a:p>
        </p:txBody>
      </p:sp>
      <p:grpSp>
        <p:nvGrpSpPr>
          <p:cNvPr id="66" name="Group 62">
            <a:extLst>
              <a:ext uri="{FF2B5EF4-FFF2-40B4-BE49-F238E27FC236}">
                <a16:creationId xmlns:a16="http://schemas.microsoft.com/office/drawing/2014/main" id="{F8D5505D-0BC1-4283-99B6-A1658D55E635}"/>
              </a:ext>
            </a:extLst>
          </p:cNvPr>
          <p:cNvGrpSpPr/>
          <p:nvPr/>
        </p:nvGrpSpPr>
        <p:grpSpPr>
          <a:xfrm>
            <a:off x="4496637" y="4932312"/>
            <a:ext cx="1965123" cy="972727"/>
            <a:chOff x="0" y="0"/>
            <a:chExt cx="776345" cy="384287"/>
          </a:xfrm>
        </p:grpSpPr>
        <p:sp>
          <p:nvSpPr>
            <p:cNvPr id="67" name="Freeform 63">
              <a:extLst>
                <a:ext uri="{FF2B5EF4-FFF2-40B4-BE49-F238E27FC236}">
                  <a16:creationId xmlns:a16="http://schemas.microsoft.com/office/drawing/2014/main" id="{02443C6A-3A8D-4743-9141-D93B75EF62E1}"/>
                </a:ext>
              </a:extLst>
            </p:cNvPr>
            <p:cNvSpPr/>
            <p:nvPr/>
          </p:nvSpPr>
          <p:spPr>
            <a:xfrm>
              <a:off x="0" y="0"/>
              <a:ext cx="776345" cy="384287"/>
            </a:xfrm>
            <a:custGeom>
              <a:avLst/>
              <a:gdLst/>
              <a:ahLst/>
              <a:cxnLst/>
              <a:rect l="l" t="t" r="r" b="b"/>
              <a:pathLst>
                <a:path w="776345" h="384287">
                  <a:moveTo>
                    <a:pt x="133948" y="0"/>
                  </a:moveTo>
                  <a:lnTo>
                    <a:pt x="642397" y="0"/>
                  </a:lnTo>
                  <a:cubicBezTo>
                    <a:pt x="677922" y="0"/>
                    <a:pt x="711992" y="14112"/>
                    <a:pt x="737113" y="39233"/>
                  </a:cubicBezTo>
                  <a:cubicBezTo>
                    <a:pt x="762233" y="64353"/>
                    <a:pt x="776345" y="98423"/>
                    <a:pt x="776345" y="133948"/>
                  </a:cubicBezTo>
                  <a:lnTo>
                    <a:pt x="776345" y="250339"/>
                  </a:lnTo>
                  <a:cubicBezTo>
                    <a:pt x="776345" y="285864"/>
                    <a:pt x="762233" y="319935"/>
                    <a:pt x="737113" y="345055"/>
                  </a:cubicBezTo>
                  <a:cubicBezTo>
                    <a:pt x="711992" y="370175"/>
                    <a:pt x="677922" y="384287"/>
                    <a:pt x="642397" y="384287"/>
                  </a:cubicBezTo>
                  <a:lnTo>
                    <a:pt x="133948" y="384287"/>
                  </a:lnTo>
                  <a:cubicBezTo>
                    <a:pt x="98423" y="384287"/>
                    <a:pt x="64353" y="370175"/>
                    <a:pt x="39233" y="345055"/>
                  </a:cubicBezTo>
                  <a:cubicBezTo>
                    <a:pt x="14112" y="319935"/>
                    <a:pt x="0" y="285864"/>
                    <a:pt x="0" y="250339"/>
                  </a:cubicBezTo>
                  <a:lnTo>
                    <a:pt x="0" y="133948"/>
                  </a:lnTo>
                  <a:cubicBezTo>
                    <a:pt x="0" y="98423"/>
                    <a:pt x="14112" y="64353"/>
                    <a:pt x="39233" y="39233"/>
                  </a:cubicBezTo>
                  <a:cubicBezTo>
                    <a:pt x="64353" y="14112"/>
                    <a:pt x="98423" y="0"/>
                    <a:pt x="133948" y="0"/>
                  </a:cubicBezTo>
                  <a:close/>
                </a:path>
              </a:pathLst>
            </a:custGeom>
            <a:solidFill>
              <a:srgbClr val="41B6E6"/>
            </a:solidFill>
          </p:spPr>
          <p:txBody>
            <a:bodyPr/>
            <a:lstStyle/>
            <a:p>
              <a:pPr defTabSz="609630"/>
              <a:endParaRPr lang="en-GB" sz="1200">
                <a:solidFill>
                  <a:prstClr val="black"/>
                </a:solidFill>
                <a:latin typeface="Calibri"/>
              </a:endParaRPr>
            </a:p>
          </p:txBody>
        </p:sp>
        <p:sp>
          <p:nvSpPr>
            <p:cNvPr id="68" name="TextBox 64">
              <a:extLst>
                <a:ext uri="{FF2B5EF4-FFF2-40B4-BE49-F238E27FC236}">
                  <a16:creationId xmlns:a16="http://schemas.microsoft.com/office/drawing/2014/main" id="{EF4A9CE6-E13F-4388-AA49-847DA48EE9A1}"/>
                </a:ext>
              </a:extLst>
            </p:cNvPr>
            <p:cNvSpPr txBox="1"/>
            <p:nvPr/>
          </p:nvSpPr>
          <p:spPr>
            <a:xfrm>
              <a:off x="0" y="-28575"/>
              <a:ext cx="776345" cy="412862"/>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sp>
        <p:nvSpPr>
          <p:cNvPr id="69" name="TextBox 65">
            <a:extLst>
              <a:ext uri="{FF2B5EF4-FFF2-40B4-BE49-F238E27FC236}">
                <a16:creationId xmlns:a16="http://schemas.microsoft.com/office/drawing/2014/main" id="{CCA51C49-396A-4F13-A856-405E07FC24CC}"/>
              </a:ext>
            </a:extLst>
          </p:cNvPr>
          <p:cNvSpPr txBox="1"/>
          <p:nvPr/>
        </p:nvSpPr>
        <p:spPr>
          <a:xfrm>
            <a:off x="4624040" y="5323372"/>
            <a:ext cx="1880626" cy="179536"/>
          </a:xfrm>
          <a:prstGeom prst="rect">
            <a:avLst/>
          </a:prstGeom>
        </p:spPr>
        <p:txBody>
          <a:bodyPr wrap="square" lIns="0" tIns="0" rIns="0" bIns="0" rtlCol="0" anchor="t">
            <a:spAutoFit/>
          </a:bodyPr>
          <a:lstStyle/>
          <a:p>
            <a:pPr marL="363220" marR="342265" indent="-228600">
              <a:lnSpc>
                <a:spcPts val="1400"/>
              </a:lnSpc>
              <a:spcBef>
                <a:spcPts val="500"/>
              </a:spcBef>
              <a:buFont typeface="+mj-lt"/>
              <a:buAutoNum type="arabicPeriod" startAt="4"/>
              <a:defRPr sz="1200" spc="5">
                <a:solidFill>
                  <a:srgbClr val="575756"/>
                </a:solidFill>
                <a:latin typeface="Arial"/>
                <a:ea typeface="Arial"/>
                <a:cs typeface="Arial"/>
                <a:sym typeface="Arial"/>
              </a:defRPr>
            </a:pPr>
            <a:r>
              <a:rPr lang="en-GB" sz="1200" spc="-35" dirty="0">
                <a:latin typeface="Calibri" panose="020F0502020204030204" pitchFamily="34" charset="0"/>
                <a:cs typeface="Calibri" panose="020F0502020204030204" pitchFamily="34" charset="0"/>
              </a:rPr>
              <a:t>New Lot Structure</a:t>
            </a:r>
            <a:endParaRPr lang="en-GB" sz="1200" dirty="0">
              <a:latin typeface="Calibri" panose="020F0502020204030204" pitchFamily="34" charset="0"/>
              <a:cs typeface="Calibri" panose="020F0502020204030204" pitchFamily="34" charset="0"/>
            </a:endParaRPr>
          </a:p>
        </p:txBody>
      </p:sp>
      <p:grpSp>
        <p:nvGrpSpPr>
          <p:cNvPr id="70" name="Group 66">
            <a:extLst>
              <a:ext uri="{FF2B5EF4-FFF2-40B4-BE49-F238E27FC236}">
                <a16:creationId xmlns:a16="http://schemas.microsoft.com/office/drawing/2014/main" id="{39C96A4A-8E19-4A31-9811-CD2B3FB33818}"/>
              </a:ext>
            </a:extLst>
          </p:cNvPr>
          <p:cNvGrpSpPr/>
          <p:nvPr/>
        </p:nvGrpSpPr>
        <p:grpSpPr>
          <a:xfrm>
            <a:off x="7581914" y="4908762"/>
            <a:ext cx="1966486" cy="996277"/>
            <a:chOff x="0" y="0"/>
            <a:chExt cx="776883" cy="393591"/>
          </a:xfrm>
        </p:grpSpPr>
        <p:sp>
          <p:nvSpPr>
            <p:cNvPr id="71" name="Freeform 67">
              <a:extLst>
                <a:ext uri="{FF2B5EF4-FFF2-40B4-BE49-F238E27FC236}">
                  <a16:creationId xmlns:a16="http://schemas.microsoft.com/office/drawing/2014/main" id="{579CE276-FCA3-4E16-BDB3-9A0BB90E29BB}"/>
                </a:ext>
              </a:extLst>
            </p:cNvPr>
            <p:cNvSpPr/>
            <p:nvPr/>
          </p:nvSpPr>
          <p:spPr>
            <a:xfrm>
              <a:off x="0" y="0"/>
              <a:ext cx="776883" cy="393591"/>
            </a:xfrm>
            <a:custGeom>
              <a:avLst/>
              <a:gdLst/>
              <a:ahLst/>
              <a:cxnLst/>
              <a:rect l="l" t="t" r="r" b="b"/>
              <a:pathLst>
                <a:path w="776883" h="393591">
                  <a:moveTo>
                    <a:pt x="133856" y="0"/>
                  </a:moveTo>
                  <a:lnTo>
                    <a:pt x="643028" y="0"/>
                  </a:lnTo>
                  <a:cubicBezTo>
                    <a:pt x="678528" y="0"/>
                    <a:pt x="712575" y="14103"/>
                    <a:pt x="737678" y="39205"/>
                  </a:cubicBezTo>
                  <a:cubicBezTo>
                    <a:pt x="762781" y="64308"/>
                    <a:pt x="776883" y="98355"/>
                    <a:pt x="776883" y="133856"/>
                  </a:cubicBezTo>
                  <a:lnTo>
                    <a:pt x="776883" y="259735"/>
                  </a:lnTo>
                  <a:cubicBezTo>
                    <a:pt x="776883" y="295236"/>
                    <a:pt x="762781" y="329282"/>
                    <a:pt x="737678" y="354385"/>
                  </a:cubicBezTo>
                  <a:cubicBezTo>
                    <a:pt x="712575" y="379488"/>
                    <a:pt x="678528" y="393591"/>
                    <a:pt x="643028" y="393591"/>
                  </a:cubicBezTo>
                  <a:lnTo>
                    <a:pt x="133856" y="393591"/>
                  </a:lnTo>
                  <a:cubicBezTo>
                    <a:pt x="98355" y="393591"/>
                    <a:pt x="64308" y="379488"/>
                    <a:pt x="39205" y="354385"/>
                  </a:cubicBezTo>
                  <a:cubicBezTo>
                    <a:pt x="14103" y="329282"/>
                    <a:pt x="0" y="295236"/>
                    <a:pt x="0" y="259735"/>
                  </a:cubicBezTo>
                  <a:lnTo>
                    <a:pt x="0" y="133856"/>
                  </a:lnTo>
                  <a:cubicBezTo>
                    <a:pt x="0" y="98355"/>
                    <a:pt x="14103" y="64308"/>
                    <a:pt x="39205" y="39205"/>
                  </a:cubicBezTo>
                  <a:cubicBezTo>
                    <a:pt x="64308" y="14103"/>
                    <a:pt x="98355" y="0"/>
                    <a:pt x="133856" y="0"/>
                  </a:cubicBezTo>
                  <a:close/>
                </a:path>
              </a:pathLst>
            </a:custGeom>
            <a:solidFill>
              <a:srgbClr val="005EB8"/>
            </a:solidFill>
          </p:spPr>
          <p:txBody>
            <a:bodyPr/>
            <a:lstStyle/>
            <a:p>
              <a:pPr defTabSz="609630"/>
              <a:endParaRPr lang="en-GB" sz="1200">
                <a:solidFill>
                  <a:prstClr val="black"/>
                </a:solidFill>
                <a:latin typeface="Calibri"/>
              </a:endParaRPr>
            </a:p>
          </p:txBody>
        </p:sp>
        <p:sp>
          <p:nvSpPr>
            <p:cNvPr id="72" name="TextBox 68">
              <a:extLst>
                <a:ext uri="{FF2B5EF4-FFF2-40B4-BE49-F238E27FC236}">
                  <a16:creationId xmlns:a16="http://schemas.microsoft.com/office/drawing/2014/main" id="{935CD1E3-FD0F-4209-AB27-E5C913B8C6AE}"/>
                </a:ext>
              </a:extLst>
            </p:cNvPr>
            <p:cNvSpPr txBox="1"/>
            <p:nvPr/>
          </p:nvSpPr>
          <p:spPr>
            <a:xfrm>
              <a:off x="0" y="-28575"/>
              <a:ext cx="776883" cy="422166"/>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sp>
        <p:nvSpPr>
          <p:cNvPr id="73" name="TextBox 69">
            <a:extLst>
              <a:ext uri="{FF2B5EF4-FFF2-40B4-BE49-F238E27FC236}">
                <a16:creationId xmlns:a16="http://schemas.microsoft.com/office/drawing/2014/main" id="{2F23B8CE-75C5-4D76-9AAA-19E36D2126A5}"/>
              </a:ext>
            </a:extLst>
          </p:cNvPr>
          <p:cNvSpPr txBox="1"/>
          <p:nvPr/>
        </p:nvSpPr>
        <p:spPr>
          <a:xfrm>
            <a:off x="7646152" y="5170065"/>
            <a:ext cx="2041722" cy="359073"/>
          </a:xfrm>
          <a:prstGeom prst="rect">
            <a:avLst/>
          </a:prstGeom>
        </p:spPr>
        <p:txBody>
          <a:bodyPr wrap="square" lIns="0" tIns="0" rIns="0" bIns="0" rtlCol="0" anchor="t">
            <a:spAutoFit/>
          </a:bodyPr>
          <a:lstStyle/>
          <a:p>
            <a:pPr marL="363220" marR="342265" indent="-228600">
              <a:lnSpc>
                <a:spcPts val="1400"/>
              </a:lnSpc>
              <a:spcBef>
                <a:spcPts val="900"/>
              </a:spcBef>
              <a:buFont typeface="+mj-lt"/>
              <a:buAutoNum type="arabicPeriod" startAt="6"/>
              <a:defRPr sz="1200" spc="5">
                <a:solidFill>
                  <a:srgbClr val="575756"/>
                </a:solidFill>
                <a:latin typeface="Arial"/>
                <a:ea typeface="Arial"/>
                <a:cs typeface="Arial"/>
                <a:sym typeface="Arial"/>
              </a:defRPr>
            </a:pPr>
            <a:r>
              <a:rPr lang="en-GB" sz="1200" spc="-35" dirty="0">
                <a:solidFill>
                  <a:schemeClr val="bg1"/>
                </a:solidFill>
                <a:latin typeface="Calibri" panose="020F0502020204030204" pitchFamily="34" charset="0"/>
                <a:cs typeface="Calibri" panose="020F0502020204030204" pitchFamily="34" charset="0"/>
              </a:rPr>
              <a:t>Customer Feedback &amp; Framework Features</a:t>
            </a:r>
            <a:endParaRPr lang="en-GB" sz="1200" dirty="0">
              <a:solidFill>
                <a:schemeClr val="bg1"/>
              </a:solidFill>
              <a:latin typeface="Calibri" panose="020F0502020204030204" pitchFamily="34" charset="0"/>
              <a:cs typeface="Calibri" panose="020F0502020204030204" pitchFamily="34" charset="0"/>
            </a:endParaRPr>
          </a:p>
        </p:txBody>
      </p:sp>
      <p:grpSp>
        <p:nvGrpSpPr>
          <p:cNvPr id="74" name="Group 70">
            <a:extLst>
              <a:ext uri="{FF2B5EF4-FFF2-40B4-BE49-F238E27FC236}">
                <a16:creationId xmlns:a16="http://schemas.microsoft.com/office/drawing/2014/main" id="{2F7A4394-AC0F-4A87-A1EB-EA5C158BB56C}"/>
              </a:ext>
            </a:extLst>
          </p:cNvPr>
          <p:cNvGrpSpPr/>
          <p:nvPr/>
        </p:nvGrpSpPr>
        <p:grpSpPr>
          <a:xfrm>
            <a:off x="9317927" y="2308088"/>
            <a:ext cx="1913835" cy="972727"/>
            <a:chOff x="0" y="0"/>
            <a:chExt cx="756083" cy="384287"/>
          </a:xfrm>
        </p:grpSpPr>
        <p:sp>
          <p:nvSpPr>
            <p:cNvPr id="75" name="Freeform 71">
              <a:extLst>
                <a:ext uri="{FF2B5EF4-FFF2-40B4-BE49-F238E27FC236}">
                  <a16:creationId xmlns:a16="http://schemas.microsoft.com/office/drawing/2014/main" id="{F0BE1E6C-39E8-4410-A6BB-F451432B7494}"/>
                </a:ext>
              </a:extLst>
            </p:cNvPr>
            <p:cNvSpPr/>
            <p:nvPr/>
          </p:nvSpPr>
          <p:spPr>
            <a:xfrm>
              <a:off x="0" y="0"/>
              <a:ext cx="756083" cy="384287"/>
            </a:xfrm>
            <a:custGeom>
              <a:avLst/>
              <a:gdLst/>
              <a:ahLst/>
              <a:cxnLst/>
              <a:rect l="l" t="t" r="r" b="b"/>
              <a:pathLst>
                <a:path w="756083" h="384287">
                  <a:moveTo>
                    <a:pt x="137538" y="0"/>
                  </a:moveTo>
                  <a:lnTo>
                    <a:pt x="618545" y="0"/>
                  </a:lnTo>
                  <a:cubicBezTo>
                    <a:pt x="694505" y="0"/>
                    <a:pt x="756083" y="61578"/>
                    <a:pt x="756083" y="137538"/>
                  </a:cubicBezTo>
                  <a:lnTo>
                    <a:pt x="756083" y="246749"/>
                  </a:lnTo>
                  <a:cubicBezTo>
                    <a:pt x="756083" y="322709"/>
                    <a:pt x="694505" y="384287"/>
                    <a:pt x="618545" y="384287"/>
                  </a:cubicBezTo>
                  <a:lnTo>
                    <a:pt x="137538" y="384287"/>
                  </a:lnTo>
                  <a:cubicBezTo>
                    <a:pt x="101061" y="384287"/>
                    <a:pt x="66077" y="369797"/>
                    <a:pt x="40284" y="344003"/>
                  </a:cubicBezTo>
                  <a:cubicBezTo>
                    <a:pt x="14491" y="318210"/>
                    <a:pt x="0" y="283227"/>
                    <a:pt x="0" y="246749"/>
                  </a:cubicBezTo>
                  <a:lnTo>
                    <a:pt x="0" y="137538"/>
                  </a:lnTo>
                  <a:cubicBezTo>
                    <a:pt x="0" y="61578"/>
                    <a:pt x="61578" y="0"/>
                    <a:pt x="137538" y="0"/>
                  </a:cubicBezTo>
                  <a:close/>
                </a:path>
              </a:pathLst>
            </a:custGeom>
            <a:solidFill>
              <a:srgbClr val="41B6E6"/>
            </a:solidFill>
          </p:spPr>
          <p:txBody>
            <a:bodyPr/>
            <a:lstStyle/>
            <a:p>
              <a:pPr defTabSz="609630"/>
              <a:endParaRPr lang="en-GB" sz="1200">
                <a:solidFill>
                  <a:prstClr val="black"/>
                </a:solidFill>
                <a:latin typeface="Calibri"/>
              </a:endParaRPr>
            </a:p>
          </p:txBody>
        </p:sp>
        <p:sp>
          <p:nvSpPr>
            <p:cNvPr id="76" name="TextBox 72">
              <a:extLst>
                <a:ext uri="{FF2B5EF4-FFF2-40B4-BE49-F238E27FC236}">
                  <a16:creationId xmlns:a16="http://schemas.microsoft.com/office/drawing/2014/main" id="{9D4DD48F-A60F-4F6A-B80A-3A2749527DE3}"/>
                </a:ext>
              </a:extLst>
            </p:cNvPr>
            <p:cNvSpPr txBox="1"/>
            <p:nvPr/>
          </p:nvSpPr>
          <p:spPr>
            <a:xfrm>
              <a:off x="0" y="-28575"/>
              <a:ext cx="756083" cy="412862"/>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sp>
        <p:nvSpPr>
          <p:cNvPr id="77" name="TextBox 73">
            <a:extLst>
              <a:ext uri="{FF2B5EF4-FFF2-40B4-BE49-F238E27FC236}">
                <a16:creationId xmlns:a16="http://schemas.microsoft.com/office/drawing/2014/main" id="{0CEED1DD-875B-478C-9600-2683C0116147}"/>
              </a:ext>
            </a:extLst>
          </p:cNvPr>
          <p:cNvSpPr txBox="1"/>
          <p:nvPr/>
        </p:nvSpPr>
        <p:spPr>
          <a:xfrm>
            <a:off x="9361049" y="2702229"/>
            <a:ext cx="1946031" cy="179536"/>
          </a:xfrm>
          <a:prstGeom prst="rect">
            <a:avLst/>
          </a:prstGeom>
        </p:spPr>
        <p:txBody>
          <a:bodyPr wrap="square" lIns="0" tIns="0" rIns="0" bIns="0" rtlCol="0" anchor="t">
            <a:spAutoFit/>
          </a:bodyPr>
          <a:lstStyle/>
          <a:p>
            <a:pPr marL="363220" marR="342265" indent="-228600" algn="ctr">
              <a:lnSpc>
                <a:spcPts val="1400"/>
              </a:lnSpc>
              <a:spcBef>
                <a:spcPts val="900"/>
              </a:spcBef>
              <a:buFont typeface="+mj-lt"/>
              <a:buAutoNum type="arabicPeriod" startAt="7"/>
              <a:defRPr sz="1200" spc="5">
                <a:solidFill>
                  <a:srgbClr val="575756"/>
                </a:solidFill>
                <a:latin typeface="Arial"/>
                <a:ea typeface="Arial"/>
                <a:cs typeface="Arial"/>
                <a:sym typeface="Arial"/>
              </a:defRPr>
            </a:pPr>
            <a:r>
              <a:rPr lang="en-GB" sz="1200" dirty="0">
                <a:latin typeface="Calibri" panose="020F0502020204030204" pitchFamily="34" charset="0"/>
                <a:cs typeface="Calibri" panose="020F0502020204030204" pitchFamily="34" charset="0"/>
              </a:rPr>
              <a:t>Next Steps</a:t>
            </a:r>
          </a:p>
        </p:txBody>
      </p:sp>
      <p:sp>
        <p:nvSpPr>
          <p:cNvPr id="78" name="object 3">
            <a:extLst>
              <a:ext uri="{FF2B5EF4-FFF2-40B4-BE49-F238E27FC236}">
                <a16:creationId xmlns:a16="http://schemas.microsoft.com/office/drawing/2014/main" id="{E9A5E67F-C2A3-4E15-BC13-F7CC36C9A857}"/>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280551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CBED3D4E-EB10-4BF1-9402-27268A341325}"/>
              </a:ext>
            </a:extLst>
          </p:cNvPr>
          <p:cNvGrpSpPr/>
          <p:nvPr/>
        </p:nvGrpSpPr>
        <p:grpSpPr>
          <a:xfrm>
            <a:off x="283754" y="3243049"/>
            <a:ext cx="2560961" cy="1678013"/>
            <a:chOff x="3243126" y="414178"/>
            <a:chExt cx="11355307" cy="6659867"/>
          </a:xfrm>
          <a:blipFill dpi="0" rotWithShape="1">
            <a:blip r:embed="rId4">
              <a:alphaModFix amt="67000"/>
            </a:blip>
            <a:srcRect/>
            <a:tile tx="0" ty="0" sx="100000" sy="100000" flip="none" algn="tl"/>
          </a:blipFill>
        </p:grpSpPr>
        <p:pic>
          <p:nvPicPr>
            <p:cNvPr id="8" name="Picture 3">
              <a:extLst>
                <a:ext uri="{FF2B5EF4-FFF2-40B4-BE49-F238E27FC236}">
                  <a16:creationId xmlns:a16="http://schemas.microsoft.com/office/drawing/2014/main" id="{8EBAA8D4-01AC-4925-8B3C-29D5CF4A4A0D}"/>
                </a:ext>
              </a:extLst>
            </p:cNvPr>
            <p:cNvPicPr>
              <a:picLocks noChangeAspect="1"/>
            </p:cNvPicPr>
            <p:nvPr/>
          </p:nvPicPr>
          <p:blipFill>
            <a:blip r:embed="rId5"/>
            <a:srcRect t="5932" b="5932"/>
            <a:stretch>
              <a:fillRect/>
            </a:stretch>
          </p:blipFill>
          <p:spPr>
            <a:xfrm>
              <a:off x="3243126" y="414178"/>
              <a:ext cx="11355307" cy="66598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Introductions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6"/>
            <a:stretch>
              <a:fillRect/>
            </a:stretch>
          </a:blipFill>
        </p:spPr>
        <p:txBody>
          <a:bodyPr/>
          <a:lstStyle/>
          <a:p>
            <a:endParaRPr lang="en-GB" sz="1200"/>
          </a:p>
        </p:txBody>
      </p:sp>
      <p:sp>
        <p:nvSpPr>
          <p:cNvPr id="9" name="Rectangle 8">
            <a:extLst>
              <a:ext uri="{FF2B5EF4-FFF2-40B4-BE49-F238E27FC236}">
                <a16:creationId xmlns:a16="http://schemas.microsoft.com/office/drawing/2014/main" id="{7A2D28EB-70B2-4FCF-9221-91A6A2B38C58}"/>
              </a:ext>
            </a:extLst>
          </p:cNvPr>
          <p:cNvSpPr/>
          <p:nvPr/>
        </p:nvSpPr>
        <p:spPr>
          <a:xfrm>
            <a:off x="2956615" y="2823754"/>
            <a:ext cx="8753556" cy="3167790"/>
          </a:xfrm>
          <a:prstGeom prst="rect">
            <a:avLst/>
          </a:prstGeom>
        </p:spPr>
        <p:txBody>
          <a:bodyPr wrap="square">
            <a:spAutoFit/>
          </a:bodyPr>
          <a:lstStyle/>
          <a:p>
            <a:r>
              <a:rPr lang="en-GB" sz="1400" b="1" kern="0" spc="-50" dirty="0">
                <a:solidFill>
                  <a:srgbClr val="006AB4"/>
                </a:solidFill>
                <a:latin typeface="Calibri" panose="020F0502020204030204" pitchFamily="34" charset="0"/>
                <a:cs typeface="Calibri" panose="020F0502020204030204" pitchFamily="34" charset="0"/>
                <a:sym typeface="Frutiger-Bold"/>
              </a:rPr>
              <a:t>The NHS Workforce Alliance </a:t>
            </a:r>
            <a:r>
              <a:rPr lang="en-GB" sz="1200" kern="0" dirty="0">
                <a:solidFill>
                  <a:schemeClr val="tx2">
                    <a:lumMod val="95000"/>
                    <a:lumOff val="5000"/>
                  </a:schemeClr>
                </a:solidFill>
                <a:latin typeface="Calibri" panose="020F0502020204030204" pitchFamily="34" charset="0"/>
                <a:cs typeface="Calibri" panose="020F0502020204030204" pitchFamily="34" charset="0"/>
                <a:sym typeface="Arial"/>
              </a:rPr>
              <a:t>was established in 2019 and </a:t>
            </a:r>
            <a:r>
              <a:rPr lang="en-GB" sz="1200" dirty="0">
                <a:solidFill>
                  <a:schemeClr val="tx2">
                    <a:lumMod val="95000"/>
                    <a:lumOff val="5000"/>
                  </a:schemeClr>
                </a:solidFill>
                <a:latin typeface="Calibri" panose="020F0502020204030204" pitchFamily="34" charset="0"/>
                <a:cs typeface="Calibri" panose="020F0502020204030204" pitchFamily="34" charset="0"/>
              </a:rPr>
              <a:t>are a procurement collaborative made up of The Crown Commercial Service (CCS) and the four Regional Procurement Hubs – </a:t>
            </a:r>
          </a:p>
          <a:p>
            <a:pPr marL="171450" lvl="0" indent="-171450">
              <a:buFont typeface="Arial" panose="020B0604020202020204" pitchFamily="34" charset="0"/>
              <a:buChar char="•"/>
            </a:pPr>
            <a:r>
              <a:rPr lang="en-GB" sz="1200" dirty="0">
                <a:solidFill>
                  <a:schemeClr val="tx2">
                    <a:lumMod val="95000"/>
                    <a:lumOff val="5000"/>
                  </a:schemeClr>
                </a:solidFill>
                <a:latin typeface="Calibri" panose="020F0502020204030204" pitchFamily="34" charset="0"/>
                <a:cs typeface="Calibri" panose="020F0502020204030204" pitchFamily="34" charset="0"/>
              </a:rPr>
              <a:t>NHS Commercial Solutions</a:t>
            </a:r>
          </a:p>
          <a:p>
            <a:pPr marL="171450" lvl="0" indent="-171450">
              <a:buFont typeface="Arial" panose="020B0604020202020204" pitchFamily="34" charset="0"/>
              <a:buChar char="•"/>
            </a:pPr>
            <a:r>
              <a:rPr lang="en-GB" sz="1200" dirty="0">
                <a:solidFill>
                  <a:schemeClr val="tx2">
                    <a:lumMod val="95000"/>
                    <a:lumOff val="5000"/>
                  </a:schemeClr>
                </a:solidFill>
                <a:latin typeface="Calibri" panose="020F0502020204030204" pitchFamily="34" charset="0"/>
                <a:cs typeface="Calibri" panose="020F0502020204030204" pitchFamily="34" charset="0"/>
              </a:rPr>
              <a:t>East of England NHS Collaborative Procurement Hub</a:t>
            </a:r>
          </a:p>
          <a:p>
            <a:pPr marL="171450" lvl="0" indent="-171450">
              <a:buFont typeface="Arial" panose="020B0604020202020204" pitchFamily="34" charset="0"/>
              <a:buChar char="•"/>
            </a:pPr>
            <a:r>
              <a:rPr lang="en-GB" sz="1200" dirty="0">
                <a:solidFill>
                  <a:schemeClr val="tx2">
                    <a:lumMod val="95000"/>
                    <a:lumOff val="5000"/>
                  </a:schemeClr>
                </a:solidFill>
                <a:latin typeface="Calibri" panose="020F0502020204030204" pitchFamily="34" charset="0"/>
                <a:cs typeface="Calibri" panose="020F0502020204030204" pitchFamily="34" charset="0"/>
              </a:rPr>
              <a:t>NHS London Procurement Partnership</a:t>
            </a:r>
          </a:p>
          <a:p>
            <a:pPr marL="171450" indent="-171450">
              <a:buFont typeface="Arial" panose="020B0604020202020204" pitchFamily="34" charset="0"/>
              <a:buChar char="•"/>
            </a:pPr>
            <a:r>
              <a:rPr lang="en-GB" sz="1200" dirty="0">
                <a:solidFill>
                  <a:schemeClr val="tx2">
                    <a:lumMod val="95000"/>
                    <a:lumOff val="5000"/>
                  </a:schemeClr>
                </a:solidFill>
                <a:latin typeface="Calibri" panose="020F0502020204030204" pitchFamily="34" charset="0"/>
                <a:cs typeface="Calibri" panose="020F0502020204030204" pitchFamily="34" charset="0"/>
              </a:rPr>
              <a:t>NHS North of England Commercial Procurement Collaborative</a:t>
            </a:r>
            <a:endParaRPr lang="en-GB" sz="1200" kern="0" dirty="0">
              <a:solidFill>
                <a:schemeClr val="tx2">
                  <a:lumMod val="95000"/>
                  <a:lumOff val="5000"/>
                </a:schemeClr>
              </a:solidFill>
              <a:latin typeface="Calibri" panose="020F0502020204030204" pitchFamily="34" charset="0"/>
              <a:cs typeface="Calibri" panose="020F0502020204030204" pitchFamily="34" charset="0"/>
              <a:sym typeface="Arial"/>
            </a:endParaRPr>
          </a:p>
          <a:p>
            <a:pPr lvl="0" indent="12700" hangingPunct="0">
              <a:defRPr sz="1800" spc="-50">
                <a:solidFill>
                  <a:srgbClr val="006AB4"/>
                </a:solidFill>
              </a:defRPr>
            </a:pPr>
            <a:endParaRPr lang="en-GB" sz="1400" b="1" kern="0" spc="-50" dirty="0">
              <a:solidFill>
                <a:srgbClr val="006AB4"/>
              </a:solidFill>
              <a:latin typeface="Calibri" panose="020F0502020204030204" pitchFamily="34" charset="0"/>
              <a:cs typeface="Calibri" panose="020F0502020204030204" pitchFamily="34" charset="0"/>
              <a:sym typeface="Frutiger-Bold"/>
            </a:endParaRPr>
          </a:p>
          <a:p>
            <a:pPr lvl="0" indent="12700" hangingPunct="0">
              <a:defRPr sz="1800" spc="-50">
                <a:solidFill>
                  <a:srgbClr val="006AB4"/>
                </a:solidFill>
              </a:defRPr>
            </a:pPr>
            <a:r>
              <a:rPr lang="en-GB" sz="1400" b="1" kern="0" spc="-50" dirty="0">
                <a:solidFill>
                  <a:srgbClr val="006AB4"/>
                </a:solidFill>
                <a:latin typeface="Calibri" panose="020F0502020204030204" pitchFamily="34" charset="0"/>
                <a:cs typeface="Calibri" panose="020F0502020204030204" pitchFamily="34" charset="0"/>
                <a:sym typeface="Frutiger-Bold"/>
              </a:rPr>
              <a:t>People procurement without the sales pitch</a:t>
            </a:r>
          </a:p>
          <a:p>
            <a:pPr marR="70485" lvl="0" indent="12700" hangingPunct="0">
              <a:lnSpc>
                <a:spcPct val="109100"/>
              </a:lnSpc>
              <a:spcBef>
                <a:spcPts val="1200"/>
              </a:spcBef>
              <a:defRPr sz="1100" b="0" spc="-4">
                <a:solidFill>
                  <a:srgbClr val="575756"/>
                </a:solidFill>
                <a:latin typeface="Arial"/>
                <a:ea typeface="Arial"/>
                <a:cs typeface="Arial"/>
                <a:sym typeface="Arial"/>
              </a:defRPr>
            </a:pPr>
            <a:r>
              <a:rPr lang="en-GB" sz="1200" kern="0" spc="-4" dirty="0">
                <a:solidFill>
                  <a:schemeClr val="tx2">
                    <a:lumMod val="95000"/>
                    <a:lumOff val="5000"/>
                  </a:schemeClr>
                </a:solidFill>
                <a:latin typeface="Calibri" panose="020F0502020204030204" pitchFamily="34" charset="0"/>
                <a:cs typeface="Calibri" panose="020F0502020204030204" pitchFamily="34" charset="0"/>
                <a:sym typeface="Arial"/>
              </a:rPr>
              <a:t>As a team of health workforce experts with decades of experience, we are motivated by a genuine desire to make this NHS better. Partnership is at the heart of everything we do. When you choose to work with us you can be sure you are working alongside a team who share your values.</a:t>
            </a:r>
          </a:p>
          <a:p>
            <a:pPr marR="70485" lvl="0" indent="12700" hangingPunct="0">
              <a:lnSpc>
                <a:spcPct val="109100"/>
              </a:lnSpc>
              <a:spcBef>
                <a:spcPts val="1200"/>
              </a:spcBef>
              <a:defRPr sz="1100" b="0" spc="-4">
                <a:solidFill>
                  <a:srgbClr val="575756"/>
                </a:solidFill>
                <a:latin typeface="Arial"/>
                <a:ea typeface="Arial"/>
                <a:cs typeface="Arial"/>
                <a:sym typeface="Arial"/>
              </a:defRPr>
            </a:pPr>
            <a:r>
              <a:rPr lang="en-GB" sz="1200" kern="0" spc="-4" dirty="0">
                <a:solidFill>
                  <a:schemeClr val="tx2">
                    <a:lumMod val="95000"/>
                    <a:lumOff val="5000"/>
                  </a:schemeClr>
                </a:solidFill>
                <a:latin typeface="Calibri" panose="020F0502020204030204" pitchFamily="34" charset="0"/>
                <a:cs typeface="Calibri" panose="020F0502020204030204" pitchFamily="34" charset="0"/>
                <a:sym typeface="Arial"/>
              </a:rPr>
              <a:t>Our experience and influence shapes the NHS for the better. Our collaborative relationships with the Department of Health and Social Care, NHS England and NHS Improvement, NHS Employers, Health Education England and other government bodies means we can help influence policy and implementation for the benefit of the NHS and the patients we serve.</a:t>
            </a:r>
          </a:p>
        </p:txBody>
      </p:sp>
      <p:sp>
        <p:nvSpPr>
          <p:cNvPr id="10" name="Rectangle 9">
            <a:extLst>
              <a:ext uri="{FF2B5EF4-FFF2-40B4-BE49-F238E27FC236}">
                <a16:creationId xmlns:a16="http://schemas.microsoft.com/office/drawing/2014/main" id="{014A765C-36C5-41B0-B6BC-A40944EB8CDC}"/>
              </a:ext>
            </a:extLst>
          </p:cNvPr>
          <p:cNvSpPr/>
          <p:nvPr/>
        </p:nvSpPr>
        <p:spPr>
          <a:xfrm>
            <a:off x="478171" y="2146646"/>
            <a:ext cx="11232000" cy="677108"/>
          </a:xfrm>
          <a:prstGeom prst="rect">
            <a:avLst/>
          </a:prstGeom>
        </p:spPr>
        <p:txBody>
          <a:bodyPr wrap="square">
            <a:spAutoFit/>
          </a:bodyPr>
          <a:lstStyle/>
          <a:p>
            <a:pPr lvl="0" indent="12700" hangingPunct="0">
              <a:defRPr sz="1800" spc="-50">
                <a:solidFill>
                  <a:srgbClr val="006AB4"/>
                </a:solidFill>
              </a:defRPr>
            </a:pPr>
            <a:r>
              <a:rPr lang="en-GB" sz="1400" b="1" kern="0" spc="-50" dirty="0">
                <a:solidFill>
                  <a:srgbClr val="006AB4"/>
                </a:solidFill>
                <a:latin typeface="Calibri" panose="020F0502020204030204" pitchFamily="34" charset="0"/>
                <a:cs typeface="Calibri" panose="020F0502020204030204" pitchFamily="34" charset="0"/>
                <a:sym typeface="Frutiger-Bold"/>
              </a:rPr>
              <a:t>NHS LPP – The London Procurement Partnership </a:t>
            </a: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is </a:t>
            </a:r>
            <a:r>
              <a:rPr lang="en-US" sz="1200" dirty="0">
                <a:solidFill>
                  <a:schemeClr val="tx2">
                    <a:lumMod val="95000"/>
                    <a:lumOff val="5000"/>
                  </a:schemeClr>
                </a:solidFill>
                <a:latin typeface="Calibri" panose="020F0502020204030204" pitchFamily="34" charset="0"/>
                <a:cs typeface="Calibri" panose="020F0502020204030204" pitchFamily="34" charset="0"/>
              </a:rPr>
              <a:t>hosted by Guy’s &amp; St Thomas’ NHS Foundation Trust (the ‘Authority’), and is a membership </a:t>
            </a:r>
            <a:r>
              <a:rPr lang="en-US" sz="1200" dirty="0" err="1">
                <a:solidFill>
                  <a:schemeClr val="tx2">
                    <a:lumMod val="95000"/>
                    <a:lumOff val="5000"/>
                  </a:schemeClr>
                </a:solidFill>
                <a:latin typeface="Calibri" panose="020F0502020204030204" pitchFamily="34" charset="0"/>
                <a:cs typeface="Calibri" panose="020F0502020204030204" pitchFamily="34" charset="0"/>
              </a:rPr>
              <a:t>organisation</a:t>
            </a:r>
            <a:r>
              <a:rPr lang="en-US" sz="1200" dirty="0">
                <a:solidFill>
                  <a:schemeClr val="tx2">
                    <a:lumMod val="95000"/>
                    <a:lumOff val="5000"/>
                  </a:schemeClr>
                </a:solidFill>
                <a:latin typeface="Calibri" panose="020F0502020204030204" pitchFamily="34" charset="0"/>
                <a:cs typeface="Calibri" panose="020F0502020204030204" pitchFamily="34" charset="0"/>
              </a:rPr>
              <a:t>, founded and funded by NHS </a:t>
            </a:r>
            <a:r>
              <a:rPr lang="en-US" sz="1200" dirty="0" err="1">
                <a:solidFill>
                  <a:schemeClr val="tx2">
                    <a:lumMod val="95000"/>
                    <a:lumOff val="5000"/>
                  </a:schemeClr>
                </a:solidFill>
                <a:latin typeface="Calibri" panose="020F0502020204030204" pitchFamily="34" charset="0"/>
                <a:cs typeface="Calibri" panose="020F0502020204030204" pitchFamily="34" charset="0"/>
              </a:rPr>
              <a:t>organisations</a:t>
            </a:r>
            <a:r>
              <a:rPr lang="en-US" sz="1200" dirty="0">
                <a:solidFill>
                  <a:schemeClr val="tx2">
                    <a:lumMod val="95000"/>
                    <a:lumOff val="5000"/>
                  </a:schemeClr>
                </a:solidFill>
                <a:latin typeface="Calibri" panose="020F0502020204030204" pitchFamily="34" charset="0"/>
                <a:cs typeface="Calibri" panose="020F0502020204030204" pitchFamily="34" charset="0"/>
              </a:rPr>
              <a:t>. Working with our stakeholders, our member trusts, the wider NHS and the broader public sector, we support the NHS to make the most of its purchasing power in order to </a:t>
            </a:r>
            <a:r>
              <a:rPr lang="en-US" sz="1200" dirty="0" err="1">
                <a:solidFill>
                  <a:schemeClr val="tx2">
                    <a:lumMod val="95000"/>
                    <a:lumOff val="5000"/>
                  </a:schemeClr>
                </a:solidFill>
                <a:latin typeface="Calibri" panose="020F0502020204030204" pitchFamily="34" charset="0"/>
                <a:cs typeface="Calibri" panose="020F0502020204030204" pitchFamily="34" charset="0"/>
              </a:rPr>
              <a:t>maximise</a:t>
            </a:r>
            <a:r>
              <a:rPr lang="en-US" sz="1200" dirty="0">
                <a:solidFill>
                  <a:schemeClr val="tx2">
                    <a:lumMod val="95000"/>
                    <a:lumOff val="5000"/>
                  </a:schemeClr>
                </a:solidFill>
                <a:latin typeface="Calibri" panose="020F0502020204030204" pitchFamily="34" charset="0"/>
                <a:cs typeface="Calibri" panose="020F0502020204030204" pitchFamily="34" charset="0"/>
              </a:rPr>
              <a:t> investment in patient care. </a:t>
            </a:r>
            <a:endParaRPr lang="en-GB" sz="1200" b="1" kern="0" spc="-50" dirty="0">
              <a:solidFill>
                <a:schemeClr val="tx2">
                  <a:lumMod val="95000"/>
                  <a:lumOff val="5000"/>
                </a:schemeClr>
              </a:solidFill>
              <a:latin typeface="Calibri" panose="020F0502020204030204" pitchFamily="34" charset="0"/>
              <a:cs typeface="Calibri" panose="020F0502020204030204" pitchFamily="34" charset="0"/>
              <a:sym typeface="Frutiger-Bold"/>
            </a:endParaRPr>
          </a:p>
        </p:txBody>
      </p:sp>
      <p:sp>
        <p:nvSpPr>
          <p:cNvPr id="11" name="object 3">
            <a:extLst>
              <a:ext uri="{FF2B5EF4-FFF2-40B4-BE49-F238E27FC236}">
                <a16:creationId xmlns:a16="http://schemas.microsoft.com/office/drawing/2014/main" id="{29A47591-ADEB-4877-A8DD-BD16E7FFA898}"/>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32835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Introductions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10" name="Rectangle 9">
            <a:extLst>
              <a:ext uri="{FF2B5EF4-FFF2-40B4-BE49-F238E27FC236}">
                <a16:creationId xmlns:a16="http://schemas.microsoft.com/office/drawing/2014/main" id="{014A765C-36C5-41B0-B6BC-A40944EB8CDC}"/>
              </a:ext>
            </a:extLst>
          </p:cNvPr>
          <p:cNvSpPr/>
          <p:nvPr/>
        </p:nvSpPr>
        <p:spPr>
          <a:xfrm>
            <a:off x="478171" y="2146646"/>
            <a:ext cx="11232000" cy="3231654"/>
          </a:xfrm>
          <a:prstGeom prst="rect">
            <a:avLst/>
          </a:prstGeom>
        </p:spPr>
        <p:txBody>
          <a:bodyPr wrap="square">
            <a:spAutoFit/>
          </a:bodyPr>
          <a:lstStyle/>
          <a:p>
            <a:pPr lvl="0" indent="12700" hangingPunct="0">
              <a:defRPr sz="1800" spc="-50">
                <a:solidFill>
                  <a:srgbClr val="006AB4"/>
                </a:solidFill>
              </a:defRPr>
            </a:pPr>
            <a:r>
              <a:rPr lang="en-GB" sz="1400" b="1" kern="0" spc="-50" dirty="0">
                <a:solidFill>
                  <a:srgbClr val="006AB4"/>
                </a:solidFill>
                <a:latin typeface="Calibri" panose="020F0502020204030204" pitchFamily="34" charset="0"/>
                <a:cs typeface="Calibri" panose="020F0502020204030204" pitchFamily="34" charset="0"/>
                <a:sym typeface="Frutiger-Bold"/>
              </a:rPr>
              <a:t>Project SRO</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This procurement is being lead by Adrian Gibson, Categories Director at NHS LPP</a:t>
            </a:r>
          </a:p>
          <a:p>
            <a:pPr lvl="0" indent="12700" hangingPunct="0">
              <a:defRPr sz="1800" spc="-50">
                <a:solidFill>
                  <a:srgbClr val="006AB4"/>
                </a:solidFill>
              </a:defRPr>
            </a:pPr>
            <a:endParaRPr lang="en-GB" sz="1400" b="1" kern="0" spc="-50" dirty="0">
              <a:solidFill>
                <a:srgbClr val="006AB4"/>
              </a:solidFill>
              <a:latin typeface="Calibri" panose="020F0502020204030204" pitchFamily="34" charset="0"/>
              <a:cs typeface="Calibri" panose="020F0502020204030204" pitchFamily="34" charset="0"/>
              <a:sym typeface="Frutiger-Bold"/>
            </a:endParaRPr>
          </a:p>
          <a:p>
            <a:pPr lvl="0" indent="12700" hangingPunct="0">
              <a:defRPr sz="1800" spc="-50">
                <a:solidFill>
                  <a:srgbClr val="006AB4"/>
                </a:solidFill>
              </a:defRPr>
            </a:pPr>
            <a:r>
              <a:rPr lang="en-GB" sz="1400" b="1" kern="0" spc="-50" dirty="0">
                <a:solidFill>
                  <a:srgbClr val="006AB4"/>
                </a:solidFill>
                <a:latin typeface="Calibri" panose="020F0502020204030204" pitchFamily="34" charset="0"/>
                <a:cs typeface="Calibri" panose="020F0502020204030204" pitchFamily="34" charset="0"/>
                <a:sym typeface="Frutiger-Bold"/>
              </a:rPr>
              <a:t>Procurement Lead </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Procurement activity and strategy is being lead by Phil Barrington, Senior Category Manager, Clinical Digital Solutions, NHS LPP</a:t>
            </a:r>
          </a:p>
          <a:p>
            <a:pPr lvl="0" indent="12700" hangingPunct="0">
              <a:defRPr sz="1800" spc="-50">
                <a:solidFill>
                  <a:srgbClr val="006AB4"/>
                </a:solidFill>
              </a:defRPr>
            </a:pPr>
            <a:endParaRPr lang="en-GB" sz="1400" b="1" kern="0" spc="-50" dirty="0">
              <a:solidFill>
                <a:srgbClr val="006AB4"/>
              </a:solidFill>
              <a:latin typeface="Calibri" panose="020F0502020204030204" pitchFamily="34" charset="0"/>
              <a:cs typeface="Calibri" panose="020F0502020204030204" pitchFamily="34" charset="0"/>
              <a:sym typeface="Frutiger-Bold"/>
            </a:endParaRPr>
          </a:p>
          <a:p>
            <a:pPr lvl="0" indent="12700" hangingPunct="0">
              <a:defRPr sz="1800" spc="-50">
                <a:solidFill>
                  <a:srgbClr val="006AB4"/>
                </a:solidFill>
              </a:defRPr>
            </a:pPr>
            <a:r>
              <a:rPr lang="en-GB" sz="1400" b="1" kern="0" spc="-50" dirty="0">
                <a:solidFill>
                  <a:srgbClr val="006AB4"/>
                </a:solidFill>
                <a:latin typeface="Calibri" panose="020F0502020204030204" pitchFamily="34" charset="0"/>
                <a:cs typeface="Calibri" panose="020F0502020204030204" pitchFamily="34" charset="0"/>
                <a:sym typeface="Frutiger-Bold"/>
              </a:rPr>
              <a:t>Project Support </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The project is being supported by Thomas Harvell, Category Manager, Workforce, NHS LPP</a:t>
            </a:r>
          </a:p>
          <a:p>
            <a:pPr lvl="0" indent="12700" hangingPunct="0">
              <a:defRPr sz="1800" spc="-50">
                <a:solidFill>
                  <a:srgbClr val="006AB4"/>
                </a:solidFill>
              </a:defRPr>
            </a:pPr>
            <a:endPar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endParaRPr>
          </a:p>
          <a:p>
            <a:pPr lvl="0" indent="12700" hangingPunct="0">
              <a:defRPr sz="1800" spc="-50">
                <a:solidFill>
                  <a:srgbClr val="006AB4"/>
                </a:solidFill>
              </a:defRPr>
            </a:pPr>
            <a:endPar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endParaRPr>
          </a:p>
          <a:p>
            <a:pPr lvl="0" indent="12700" hangingPunct="0">
              <a:defRPr sz="1800" spc="-50">
                <a:solidFill>
                  <a:srgbClr val="006AB4"/>
                </a:solidFill>
              </a:defRPr>
            </a:pPr>
            <a:r>
              <a:rPr lang="en-GB" sz="1400" b="1" kern="0" spc="-50" dirty="0">
                <a:solidFill>
                  <a:srgbClr val="006AB4"/>
                </a:solidFill>
                <a:latin typeface="Calibri" panose="020F0502020204030204" pitchFamily="34" charset="0"/>
                <a:cs typeface="Calibri" panose="020F0502020204030204" pitchFamily="34" charset="0"/>
                <a:sym typeface="Frutiger-Bold"/>
              </a:rPr>
              <a:t>NHS England / NHS X24</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This procurement is being supported across NHS England by:</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Claire Gore, Director of the Future of NHS HR and OD Programme</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Marcus Appleton, Head of Future Workforce Solutions </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Daniel Elkins, Lead for Reform of Statutory and Mandatory Training</a:t>
            </a:r>
          </a:p>
          <a:p>
            <a:pPr lvl="0" indent="12700" hangingPunct="0">
              <a:defRPr sz="1800" spc="-50">
                <a:solidFill>
                  <a:srgbClr val="006AB4"/>
                </a:solidFill>
              </a:defRPr>
            </a:pP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Charlie Stephens, NHSE </a:t>
            </a:r>
            <a:r>
              <a:rPr lang="en-GB" sz="1200" kern="0" spc="-50" dirty="0" err="1">
                <a:solidFill>
                  <a:schemeClr val="tx2">
                    <a:lumMod val="95000"/>
                    <a:lumOff val="5000"/>
                  </a:schemeClr>
                </a:solidFill>
                <a:latin typeface="Calibri" panose="020F0502020204030204" pitchFamily="34" charset="0"/>
                <a:cs typeface="Calibri" panose="020F0502020204030204" pitchFamily="34" charset="0"/>
                <a:sym typeface="Frutiger-Bold"/>
              </a:rPr>
              <a:t>DDaT</a:t>
            </a:r>
            <a:r>
              <a:rPr lang="en-GB" sz="1200" kern="0" spc="-50" dirty="0">
                <a:solidFill>
                  <a:schemeClr val="tx2">
                    <a:lumMod val="95000"/>
                    <a:lumOff val="5000"/>
                  </a:schemeClr>
                </a:solidFill>
                <a:latin typeface="Calibri" panose="020F0502020204030204" pitchFamily="34" charset="0"/>
                <a:cs typeface="Calibri" panose="020F0502020204030204" pitchFamily="34" charset="0"/>
                <a:sym typeface="Frutiger-Bold"/>
              </a:rPr>
              <a:t> Partnering and Solutions </a:t>
            </a:r>
          </a:p>
        </p:txBody>
      </p:sp>
      <p:sp>
        <p:nvSpPr>
          <p:cNvPr id="11" name="object 3">
            <a:extLst>
              <a:ext uri="{FF2B5EF4-FFF2-40B4-BE49-F238E27FC236}">
                <a16:creationId xmlns:a16="http://schemas.microsoft.com/office/drawing/2014/main" id="{8977056D-64F8-43B5-B22A-8FE28D97659F}"/>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153666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Executive Summary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7" name="Rectangle 6">
            <a:extLst>
              <a:ext uri="{FF2B5EF4-FFF2-40B4-BE49-F238E27FC236}">
                <a16:creationId xmlns:a16="http://schemas.microsoft.com/office/drawing/2014/main" id="{FD740BB7-EB7D-4107-9694-6B75F72476A7}"/>
              </a:ext>
            </a:extLst>
          </p:cNvPr>
          <p:cNvSpPr/>
          <p:nvPr/>
        </p:nvSpPr>
        <p:spPr>
          <a:xfrm>
            <a:off x="478172" y="2211547"/>
            <a:ext cx="11232000" cy="3939540"/>
          </a:xfrm>
          <a:prstGeom prst="rect">
            <a:avLst/>
          </a:prstGeom>
        </p:spPr>
        <p:txBody>
          <a:bodyPr wrap="square">
            <a:spAutoFit/>
          </a:bodyPr>
          <a:lstStyle/>
          <a:p>
            <a:r>
              <a:rPr lang="en-GB" sz="1200" dirty="0">
                <a:solidFill>
                  <a:schemeClr val="tx2">
                    <a:lumMod val="95000"/>
                    <a:lumOff val="5000"/>
                  </a:schemeClr>
                </a:solidFill>
                <a:latin typeface="Calibri" panose="020F0502020204030204" pitchFamily="34" charset="0"/>
                <a:cs typeface="Calibri" panose="020F0502020204030204" pitchFamily="34" charset="0"/>
              </a:rPr>
              <a:t>This framework is being brought to the market by NHS LPP and the NHS Workforce Alliance and is a new agreement for locally delivered Workforce Technology Systems, supporting the NHS Long Term Plan and Digital People Plan by providing a compliant route to market for all software systems and digital solutions in use, to support the management, deployment and development of jobs and staff and associated reporting and analytics.</a:t>
            </a:r>
          </a:p>
          <a:p>
            <a:endParaRPr lang="en-GB" sz="1200" dirty="0">
              <a:solidFill>
                <a:schemeClr val="tx2">
                  <a:lumMod val="95000"/>
                  <a:lumOff val="5000"/>
                </a:schemeClr>
              </a:solidFill>
              <a:latin typeface="Calibri" panose="020F0502020204030204" pitchFamily="34" charset="0"/>
              <a:cs typeface="Calibri" panose="020F0502020204030204" pitchFamily="34" charset="0"/>
            </a:endParaRPr>
          </a:p>
          <a:p>
            <a:pPr defTabSz="609630">
              <a:lnSpc>
                <a:spcPts val="1709"/>
              </a:lnSpc>
              <a:spcBef>
                <a:spcPct val="0"/>
              </a:spcBef>
            </a:pPr>
            <a:r>
              <a:rPr lang="en-GB" sz="1200" dirty="0">
                <a:solidFill>
                  <a:schemeClr val="tx2">
                    <a:lumMod val="95000"/>
                    <a:lumOff val="5000"/>
                  </a:schemeClr>
                </a:solidFill>
                <a:latin typeface="Calibri" panose="020F0502020204030204" pitchFamily="34" charset="0"/>
                <a:cs typeface="Calibri" panose="020F0502020204030204" pitchFamily="34" charset="0"/>
              </a:rPr>
              <a:t>It is envisaged that this framework will be the only approved route to market with </a:t>
            </a:r>
            <a:r>
              <a:rPr lang="en-US" sz="1200" dirty="0">
                <a:solidFill>
                  <a:srgbClr val="41B6E6"/>
                </a:solidFill>
                <a:latin typeface="Calibri" panose="020F0502020204030204" pitchFamily="34" charset="0"/>
                <a:ea typeface="Frutiger"/>
                <a:cs typeface="Calibri" panose="020F0502020204030204" pitchFamily="34" charset="0"/>
                <a:sym typeface="Frutiger"/>
              </a:rPr>
              <a:t>NHS England Endorsement</a:t>
            </a:r>
          </a:p>
          <a:p>
            <a:pPr marR="74295" algn="just">
              <a:spcAft>
                <a:spcPts val="0"/>
              </a:spcAft>
            </a:pPr>
            <a:endParaRPr lang="en-US" sz="1200" dirty="0">
              <a:latin typeface="Calibri" panose="020F0502020204030204" pitchFamily="34" charset="0"/>
              <a:ea typeface="Arial Unicode MS"/>
              <a:cs typeface="Calibri" panose="020F0502020204030204" pitchFamily="34" charset="0"/>
            </a:endParaRPr>
          </a:p>
          <a:p>
            <a:pPr marR="74295" algn="just">
              <a:spcAft>
                <a:spcPts val="0"/>
              </a:spcAft>
            </a:pPr>
            <a:r>
              <a:rPr lang="en-US" sz="1400" b="1"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ea typeface="Arial Unicode MS"/>
                <a:cs typeface="Calibri" panose="020F0502020204030204" pitchFamily="34" charset="0"/>
              </a:rPr>
              <a:t>This new agreement will aim to address the following:</a:t>
            </a:r>
            <a:endParaRPr lang="en-GB" sz="1400" b="1"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ea typeface="Arial Unicode MS"/>
              <a:cs typeface="Calibri" panose="020F0502020204030204" pitchFamily="34" charset="0"/>
            </a:endParaRPr>
          </a:p>
          <a:p>
            <a:pPr defTabSz="609630">
              <a:lnSpc>
                <a:spcPts val="1709"/>
              </a:lnSpc>
              <a:spcBef>
                <a:spcPct val="0"/>
              </a:spcBef>
            </a:pPr>
            <a:endParaRPr lang="en-US" sz="1200" dirty="0">
              <a:solidFill>
                <a:schemeClr val="tx2">
                  <a:lumMod val="95000"/>
                  <a:lumOff val="5000"/>
                </a:schemeClr>
              </a:solidFill>
              <a:latin typeface="Calibri" panose="020F0502020204030204" pitchFamily="34" charset="0"/>
              <a:ea typeface="Frutiger"/>
              <a:cs typeface="Calibri" panose="020F0502020204030204" pitchFamily="34" charset="0"/>
              <a:sym typeface="Frutiger"/>
            </a:endParaRPr>
          </a:p>
          <a:p>
            <a:pPr marL="342900" marR="74295" lvl="0" indent="-342900" algn="just">
              <a:lnSpc>
                <a:spcPct val="125000"/>
              </a:lnSpc>
              <a:spcAft>
                <a:spcPts val="800"/>
              </a:spcAft>
              <a:buFont typeface="+mj-lt"/>
              <a:buAutoNum type="arabicParenR"/>
            </a:pPr>
            <a:r>
              <a:rPr lang="en-GB" sz="1200" dirty="0">
                <a:solidFill>
                  <a:schemeClr val="tx2">
                    <a:lumMod val="95000"/>
                    <a:lumOff val="5000"/>
                  </a:schemeClr>
                </a:solidFill>
                <a:latin typeface="Calibri" panose="020F0502020204030204" pitchFamily="34" charset="0"/>
                <a:ea typeface="Helvetica" panose="020B0604020202020204" pitchFamily="34" charset="0"/>
                <a:cs typeface="Calibri" panose="020F0502020204030204" pitchFamily="34" charset="0"/>
              </a:rPr>
              <a:t>The procurement of the appropriate Software systems that providers need to support the People Digital Strategy. </a:t>
            </a:r>
          </a:p>
          <a:p>
            <a:pPr marL="342900" marR="74295" lvl="0" indent="-342900" algn="just">
              <a:lnSpc>
                <a:spcPct val="125000"/>
              </a:lnSpc>
              <a:spcAft>
                <a:spcPts val="800"/>
              </a:spcAft>
              <a:buFont typeface="+mj-lt"/>
              <a:buAutoNum type="arabicParenR"/>
            </a:pPr>
            <a:r>
              <a:rPr lang="en-GB" sz="1200" dirty="0">
                <a:solidFill>
                  <a:schemeClr val="tx2">
                    <a:lumMod val="95000"/>
                    <a:lumOff val="5000"/>
                  </a:schemeClr>
                </a:solidFill>
                <a:latin typeface="Calibri" panose="020F0502020204030204" pitchFamily="34" charset="0"/>
                <a:ea typeface="Helvetica" panose="020B0604020202020204" pitchFamily="34" charset="0"/>
                <a:cs typeface="Calibri" panose="020F0502020204030204" pitchFamily="34" charset="0"/>
              </a:rPr>
              <a:t>The engagement of third-party providers for the integration of systems, implementation, deployment and training and, where multiple systems are utilised, the delivery of interoperability of systems around a set of core, minimum standards.</a:t>
            </a:r>
          </a:p>
          <a:p>
            <a:pPr marL="342900" marR="74295" lvl="0" indent="-342900" algn="just">
              <a:lnSpc>
                <a:spcPct val="125000"/>
              </a:lnSpc>
              <a:spcAft>
                <a:spcPts val="800"/>
              </a:spcAft>
              <a:buFont typeface="+mj-lt"/>
              <a:buAutoNum type="arabicParenR"/>
            </a:pPr>
            <a:r>
              <a:rPr lang="en-GB" sz="1200" dirty="0">
                <a:solidFill>
                  <a:schemeClr val="tx2">
                    <a:lumMod val="95000"/>
                    <a:lumOff val="5000"/>
                  </a:schemeClr>
                </a:solidFill>
                <a:latin typeface="Calibri" panose="020F0502020204030204" pitchFamily="34" charset="0"/>
                <a:ea typeface="Helvetica" panose="020B0604020202020204" pitchFamily="34" charset="0"/>
                <a:cs typeface="Calibri" panose="020F0502020204030204" pitchFamily="34" charset="0"/>
              </a:rPr>
              <a:t>Pre-sales consultancy to identify the gaps in workforce systems and the identification of appropriate software systems to support organisations regardless of their digital maturity. Understanding the variances in reporting systems and to support the standardisation of naming conventions around the Data Structure Naming Conventions developed in collaboration with NHSE Future Workforce Team</a:t>
            </a:r>
          </a:p>
          <a:p>
            <a:pPr marL="342900" marR="74295" lvl="0" indent="-342900" algn="just">
              <a:lnSpc>
                <a:spcPct val="125000"/>
              </a:lnSpc>
              <a:spcAft>
                <a:spcPts val="800"/>
              </a:spcAft>
              <a:buFont typeface="+mj-lt"/>
              <a:buAutoNum type="arabicParenR"/>
            </a:pPr>
            <a:r>
              <a:rPr lang="en-GB" sz="1200" dirty="0">
                <a:solidFill>
                  <a:schemeClr val="tx2">
                    <a:lumMod val="95000"/>
                    <a:lumOff val="5000"/>
                  </a:schemeClr>
                </a:solidFill>
                <a:latin typeface="Calibri" panose="020F0502020204030204" pitchFamily="34" charset="0"/>
                <a:ea typeface="Helvetica" panose="020B0604020202020204" pitchFamily="34" charset="0"/>
                <a:cs typeface="Calibri" panose="020F0502020204030204" pitchFamily="34" charset="0"/>
              </a:rPr>
              <a:t>The enablement of single user interface platforms and access systems, support services for ticketing and system overlay applications.</a:t>
            </a:r>
          </a:p>
          <a:p>
            <a:endParaRPr lang="en-GB" dirty="0">
              <a:solidFill>
                <a:schemeClr val="tx2"/>
              </a:solidFill>
              <a:effectLst>
                <a:outerShdw blurRad="38100" dist="38100" dir="2700000" algn="tl">
                  <a:srgbClr val="000000">
                    <a:alpha val="43137"/>
                  </a:srgbClr>
                </a:outerShdw>
              </a:effectLst>
              <a:latin typeface="Frutiger-Bold"/>
            </a:endParaRPr>
          </a:p>
        </p:txBody>
      </p:sp>
      <p:sp>
        <p:nvSpPr>
          <p:cNvPr id="10" name="object 3">
            <a:extLst>
              <a:ext uri="{FF2B5EF4-FFF2-40B4-BE49-F238E27FC236}">
                <a16:creationId xmlns:a16="http://schemas.microsoft.com/office/drawing/2014/main" id="{1F80C5F5-7C90-4CD1-9F66-18BDA2F7E5D5}"/>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67001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Framework Scope and Timelines</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graphicFrame>
        <p:nvGraphicFramePr>
          <p:cNvPr id="9" name="Table 8">
            <a:extLst>
              <a:ext uri="{FF2B5EF4-FFF2-40B4-BE49-F238E27FC236}">
                <a16:creationId xmlns:a16="http://schemas.microsoft.com/office/drawing/2014/main" id="{E90AC144-4835-43FF-9FB8-D42FA43F14B6}"/>
              </a:ext>
            </a:extLst>
          </p:cNvPr>
          <p:cNvGraphicFramePr>
            <a:graphicFrameLocks noGrp="1"/>
          </p:cNvGraphicFramePr>
          <p:nvPr>
            <p:extLst>
              <p:ext uri="{D42A27DB-BD31-4B8C-83A1-F6EECF244321}">
                <p14:modId xmlns:p14="http://schemas.microsoft.com/office/powerpoint/2010/main" val="3768465229"/>
              </p:ext>
            </p:extLst>
          </p:nvPr>
        </p:nvGraphicFramePr>
        <p:xfrm>
          <a:off x="6050823" y="2096393"/>
          <a:ext cx="5661177" cy="2824669"/>
        </p:xfrm>
        <a:graphic>
          <a:graphicData uri="http://schemas.openxmlformats.org/drawingml/2006/table">
            <a:tbl>
              <a:tblPr/>
              <a:tblGrid>
                <a:gridCol w="1560393">
                  <a:extLst>
                    <a:ext uri="{9D8B030D-6E8A-4147-A177-3AD203B41FA5}">
                      <a16:colId xmlns:a16="http://schemas.microsoft.com/office/drawing/2014/main" val="1606698286"/>
                    </a:ext>
                  </a:extLst>
                </a:gridCol>
                <a:gridCol w="447186">
                  <a:extLst>
                    <a:ext uri="{9D8B030D-6E8A-4147-A177-3AD203B41FA5}">
                      <a16:colId xmlns:a16="http://schemas.microsoft.com/office/drawing/2014/main" val="1509167930"/>
                    </a:ext>
                  </a:extLst>
                </a:gridCol>
                <a:gridCol w="409127">
                  <a:extLst>
                    <a:ext uri="{9D8B030D-6E8A-4147-A177-3AD203B41FA5}">
                      <a16:colId xmlns:a16="http://schemas.microsoft.com/office/drawing/2014/main" val="1077857399"/>
                    </a:ext>
                  </a:extLst>
                </a:gridCol>
                <a:gridCol w="475728">
                  <a:extLst>
                    <a:ext uri="{9D8B030D-6E8A-4147-A177-3AD203B41FA5}">
                      <a16:colId xmlns:a16="http://schemas.microsoft.com/office/drawing/2014/main" val="2328884551"/>
                    </a:ext>
                  </a:extLst>
                </a:gridCol>
                <a:gridCol w="466214">
                  <a:extLst>
                    <a:ext uri="{9D8B030D-6E8A-4147-A177-3AD203B41FA5}">
                      <a16:colId xmlns:a16="http://schemas.microsoft.com/office/drawing/2014/main" val="3125030985"/>
                    </a:ext>
                  </a:extLst>
                </a:gridCol>
                <a:gridCol w="447186">
                  <a:extLst>
                    <a:ext uri="{9D8B030D-6E8A-4147-A177-3AD203B41FA5}">
                      <a16:colId xmlns:a16="http://schemas.microsoft.com/office/drawing/2014/main" val="2009701979"/>
                    </a:ext>
                  </a:extLst>
                </a:gridCol>
                <a:gridCol w="485244">
                  <a:extLst>
                    <a:ext uri="{9D8B030D-6E8A-4147-A177-3AD203B41FA5}">
                      <a16:colId xmlns:a16="http://schemas.microsoft.com/office/drawing/2014/main" val="1547066408"/>
                    </a:ext>
                  </a:extLst>
                </a:gridCol>
                <a:gridCol w="466214">
                  <a:extLst>
                    <a:ext uri="{9D8B030D-6E8A-4147-A177-3AD203B41FA5}">
                      <a16:colId xmlns:a16="http://schemas.microsoft.com/office/drawing/2014/main" val="1941843915"/>
                    </a:ext>
                  </a:extLst>
                </a:gridCol>
                <a:gridCol w="437671">
                  <a:extLst>
                    <a:ext uri="{9D8B030D-6E8A-4147-A177-3AD203B41FA5}">
                      <a16:colId xmlns:a16="http://schemas.microsoft.com/office/drawing/2014/main" val="4030068528"/>
                    </a:ext>
                  </a:extLst>
                </a:gridCol>
                <a:gridCol w="466214">
                  <a:extLst>
                    <a:ext uri="{9D8B030D-6E8A-4147-A177-3AD203B41FA5}">
                      <a16:colId xmlns:a16="http://schemas.microsoft.com/office/drawing/2014/main" val="3093201741"/>
                    </a:ext>
                  </a:extLst>
                </a:gridCol>
              </a:tblGrid>
              <a:tr h="350713">
                <a:tc gridSpan="10">
                  <a:txBody>
                    <a:bodyPr/>
                    <a:lstStyle/>
                    <a:p>
                      <a:pPr algn="ctr" fontAlgn="b"/>
                      <a:r>
                        <a:rPr lang="en-GB" sz="1400" b="1" i="0" u="none" strike="noStrike" dirty="0">
                          <a:solidFill>
                            <a:srgbClr val="000000"/>
                          </a:solidFill>
                          <a:effectLst/>
                          <a:latin typeface="Calibri" panose="020F0502020204030204" pitchFamily="34" charset="0"/>
                        </a:rPr>
                        <a:t>Project Plan</a:t>
                      </a:r>
                    </a:p>
                  </a:txBody>
                  <a:tcPr marL="6350" marR="6350" marT="6350" marB="0" anchor="b">
                    <a:lnL>
                      <a:noFill/>
                    </a:lnL>
                    <a:lnR>
                      <a:noFill/>
                    </a:lnR>
                    <a:lnT>
                      <a:noFill/>
                    </a:lnT>
                    <a:lnB>
                      <a:noFill/>
                    </a:lnB>
                    <a:solidFill>
                      <a:srgbClr val="FFF2C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588234"/>
                  </a:ext>
                </a:extLst>
              </a:tr>
              <a:tr h="274884">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25960"/>
                  </a:ext>
                </a:extLst>
              </a:tr>
              <a:tr h="274884">
                <a:tc>
                  <a:txBody>
                    <a:bodyPr/>
                    <a:lstStyle/>
                    <a:p>
                      <a:pPr algn="ctr" fontAlgn="b"/>
                      <a:r>
                        <a:rPr lang="en-GB" sz="1100" b="1" i="0" u="none" strike="noStrike">
                          <a:solidFill>
                            <a:srgbClr val="000000"/>
                          </a:solidFill>
                          <a:effectLst/>
                          <a:latin typeface="Calibri" panose="020F0502020204030204" pitchFamily="34" charset="0"/>
                        </a:rPr>
                        <a:t>Actions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Jun-24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Jul-24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Aug-24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Sep-24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Oct-24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Nov-24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Dec-24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Jan-25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100" b="1" i="0" u="none" strike="noStrike">
                          <a:solidFill>
                            <a:srgbClr val="000000"/>
                          </a:solidFill>
                          <a:effectLst/>
                          <a:latin typeface="Calibri" panose="020F0502020204030204" pitchFamily="34" charset="0"/>
                        </a:rPr>
                        <a:t>Feb-25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15009093"/>
                  </a:ext>
                </a:extLst>
              </a:tr>
              <a:tr h="274884">
                <a:tc>
                  <a:txBody>
                    <a:bodyPr/>
                    <a:lstStyle/>
                    <a:p>
                      <a:pPr algn="l" fontAlgn="b"/>
                      <a:r>
                        <a:rPr lang="en-GB" sz="1100" b="1" i="0" u="none" strike="noStrike" dirty="0">
                          <a:solidFill>
                            <a:srgbClr val="000000"/>
                          </a:solidFill>
                          <a:effectLst/>
                          <a:latin typeface="Calibri" panose="020F0502020204030204" pitchFamily="34" charset="0"/>
                        </a:rPr>
                        <a:t>Notice of Intention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008262"/>
                  </a:ext>
                </a:extLst>
              </a:tr>
              <a:tr h="274884">
                <a:tc>
                  <a:txBody>
                    <a:bodyPr/>
                    <a:lstStyle/>
                    <a:p>
                      <a:pPr algn="l" fontAlgn="b"/>
                      <a:r>
                        <a:rPr lang="en-GB" sz="1100" b="1" i="0" u="none" strike="noStrike">
                          <a:solidFill>
                            <a:srgbClr val="000000"/>
                          </a:solidFill>
                          <a:effectLst/>
                          <a:latin typeface="Calibri" panose="020F0502020204030204" pitchFamily="34" charset="0"/>
                        </a:rPr>
                        <a:t>Pre-Market Engagement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116402"/>
                  </a:ext>
                </a:extLst>
              </a:tr>
              <a:tr h="274884">
                <a:tc>
                  <a:txBody>
                    <a:bodyPr/>
                    <a:lstStyle/>
                    <a:p>
                      <a:pPr algn="l" fontAlgn="b"/>
                      <a:r>
                        <a:rPr lang="en-GB" sz="1100" b="1" i="0" u="none" strike="noStrike">
                          <a:solidFill>
                            <a:srgbClr val="000000"/>
                          </a:solidFill>
                          <a:effectLst/>
                          <a:latin typeface="Calibri" panose="020F0502020204030204" pitchFamily="34" charset="0"/>
                        </a:rPr>
                        <a:t>Pre-Tender Market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150991"/>
                  </a:ext>
                </a:extLst>
              </a:tr>
              <a:tr h="274884">
                <a:tc>
                  <a:txBody>
                    <a:bodyPr/>
                    <a:lstStyle/>
                    <a:p>
                      <a:pPr algn="l" fontAlgn="b"/>
                      <a:r>
                        <a:rPr lang="en-GB" sz="1100" b="1" i="0" u="none" strike="noStrike">
                          <a:solidFill>
                            <a:srgbClr val="000000"/>
                          </a:solidFill>
                          <a:effectLst/>
                          <a:latin typeface="Calibri" panose="020F0502020204030204" pitchFamily="34" charset="0"/>
                        </a:rPr>
                        <a:t>Procurement Publication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207077"/>
                  </a:ext>
                </a:extLst>
              </a:tr>
              <a:tr h="274884">
                <a:tc>
                  <a:txBody>
                    <a:bodyPr/>
                    <a:lstStyle/>
                    <a:p>
                      <a:pPr algn="l" fontAlgn="b"/>
                      <a:r>
                        <a:rPr lang="en-GB" sz="1100" b="1" i="0" u="none" strike="noStrike">
                          <a:solidFill>
                            <a:srgbClr val="000000"/>
                          </a:solidFill>
                          <a:effectLst/>
                          <a:latin typeface="Calibri" panose="020F0502020204030204" pitchFamily="34" charset="0"/>
                        </a:rPr>
                        <a:t>Standstill / Debrief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174014"/>
                  </a:ext>
                </a:extLst>
              </a:tr>
              <a:tr h="274884">
                <a:tc>
                  <a:txBody>
                    <a:bodyPr/>
                    <a:lstStyle/>
                    <a:p>
                      <a:pPr algn="l" fontAlgn="b"/>
                      <a:r>
                        <a:rPr lang="en-GB" sz="1100" b="1" i="0" u="none" strike="noStrike" dirty="0">
                          <a:solidFill>
                            <a:srgbClr val="000000"/>
                          </a:solidFill>
                          <a:effectLst/>
                          <a:latin typeface="Calibri" panose="020F0502020204030204" pitchFamily="34" charset="0"/>
                        </a:rPr>
                        <a:t>Contract Award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361228"/>
                  </a:ext>
                </a:extLst>
              </a:tr>
              <a:tr h="274884">
                <a:tc>
                  <a:txBody>
                    <a:bodyPr/>
                    <a:lstStyle/>
                    <a:p>
                      <a:pPr algn="l" fontAlgn="b"/>
                      <a:r>
                        <a:rPr lang="en-GB" sz="1100" b="1" i="0" u="none" strike="noStrike">
                          <a:solidFill>
                            <a:srgbClr val="000000"/>
                          </a:solidFill>
                          <a:effectLst/>
                          <a:latin typeface="Calibri" panose="020F0502020204030204" pitchFamily="34" charset="0"/>
                        </a:rPr>
                        <a:t>Framework Agreements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848837995"/>
                  </a:ext>
                </a:extLst>
              </a:tr>
            </a:tbl>
          </a:graphicData>
        </a:graphic>
      </p:graphicFrame>
      <p:sp>
        <p:nvSpPr>
          <p:cNvPr id="12" name="Rectangle 11">
            <a:extLst>
              <a:ext uri="{FF2B5EF4-FFF2-40B4-BE49-F238E27FC236}">
                <a16:creationId xmlns:a16="http://schemas.microsoft.com/office/drawing/2014/main" id="{4EAA65A3-B5ED-4608-BBAD-DE8794D35C80}"/>
              </a:ext>
            </a:extLst>
          </p:cNvPr>
          <p:cNvSpPr/>
          <p:nvPr/>
        </p:nvSpPr>
        <p:spPr>
          <a:xfrm>
            <a:off x="-45177" y="2096393"/>
            <a:ext cx="5661177" cy="3231397"/>
          </a:xfrm>
          <a:prstGeom prst="rect">
            <a:avLst/>
          </a:prstGeom>
        </p:spPr>
        <p:txBody>
          <a:bodyPr wrap="square">
            <a:spAutoFit/>
          </a:bodyPr>
          <a:lstStyle/>
          <a:p>
            <a:pPr marL="628650" marR="74295" lvl="1" indent="-171450" algn="just">
              <a:lnSpc>
                <a:spcPct val="125000"/>
              </a:lnSpc>
              <a:spcAft>
                <a:spcPts val="800"/>
              </a:spcAft>
              <a:buFont typeface="Arial" panose="020B0604020202020204" pitchFamily="34" charset="0"/>
              <a:buChar char="•"/>
            </a:pPr>
            <a:r>
              <a:rPr lang="en-GB" sz="1400" dirty="0">
                <a:latin typeface="Calibri" panose="020F0502020204030204" pitchFamily="34" charset="0"/>
                <a:ea typeface="Helvetica" panose="020B0604020202020204" pitchFamily="34" charset="0"/>
                <a:cs typeface="Calibri" panose="020F0502020204030204" pitchFamily="34" charset="0"/>
              </a:rPr>
              <a:t>Workforce Systems / Software and relative software development and Application (app) Supply and Design</a:t>
            </a:r>
          </a:p>
          <a:p>
            <a:pPr marL="628650" marR="74295" lvl="1" indent="-171450" algn="just">
              <a:lnSpc>
                <a:spcPct val="125000"/>
              </a:lnSpc>
              <a:spcAft>
                <a:spcPts val="800"/>
              </a:spcAft>
              <a:buFont typeface="Arial" panose="020B0604020202020204" pitchFamily="34" charset="0"/>
              <a:buChar char="•"/>
            </a:pPr>
            <a:r>
              <a:rPr lang="en-GB" sz="1400" dirty="0">
                <a:latin typeface="Calibri" panose="020F0502020204030204" pitchFamily="34" charset="0"/>
                <a:ea typeface="Helvetica" panose="020B0604020202020204" pitchFamily="34" charset="0"/>
                <a:cs typeface="Calibri" panose="020F0502020204030204" pitchFamily="34" charset="0"/>
              </a:rPr>
              <a:t>Integration, Deployment or Interoperability Services</a:t>
            </a:r>
          </a:p>
          <a:p>
            <a:pPr marL="628650" marR="74295" lvl="1" indent="-171450" algn="just">
              <a:lnSpc>
                <a:spcPct val="125000"/>
              </a:lnSpc>
              <a:spcAft>
                <a:spcPts val="800"/>
              </a:spcAft>
              <a:buFont typeface="Arial" panose="020B0604020202020204" pitchFamily="34" charset="0"/>
              <a:buChar char="•"/>
            </a:pPr>
            <a:r>
              <a:rPr lang="en-GB" sz="1400" dirty="0">
                <a:latin typeface="Calibri" panose="020F0502020204030204" pitchFamily="34" charset="0"/>
                <a:ea typeface="Helvetica" panose="020B0604020202020204" pitchFamily="34" charset="0"/>
                <a:cs typeface="Calibri" panose="020F0502020204030204" pitchFamily="34" charset="0"/>
              </a:rPr>
              <a:t>Professional Services and Consultancy in relation to Workforce Technology Systems</a:t>
            </a:r>
          </a:p>
          <a:p>
            <a:pPr marL="628650" marR="74295" lvl="1" indent="-171450" algn="just">
              <a:lnSpc>
                <a:spcPct val="125000"/>
              </a:lnSpc>
              <a:spcAft>
                <a:spcPts val="800"/>
              </a:spcAft>
              <a:buFont typeface="Arial" panose="020B0604020202020204" pitchFamily="34" charset="0"/>
              <a:buChar char="•"/>
            </a:pPr>
            <a:r>
              <a:rPr lang="en-GB" sz="1400" dirty="0">
                <a:latin typeface="Calibri" panose="020F0502020204030204" pitchFamily="34" charset="0"/>
                <a:ea typeface="Helvetica" panose="020B0604020202020204" pitchFamily="34" charset="0"/>
                <a:cs typeface="Calibri" panose="020F0502020204030204" pitchFamily="34" charset="0"/>
              </a:rPr>
              <a:t>Overlay, User Experience or Support Systems and Services.</a:t>
            </a:r>
          </a:p>
          <a:p>
            <a:pPr marL="628650" marR="74295" lvl="1" indent="-171450" algn="just">
              <a:lnSpc>
                <a:spcPct val="125000"/>
              </a:lnSpc>
              <a:spcAft>
                <a:spcPts val="800"/>
              </a:spcAft>
              <a:buFont typeface="Arial" panose="020B0604020202020204" pitchFamily="34" charset="0"/>
              <a:buChar char="•"/>
            </a:pPr>
            <a:endParaRPr lang="en-GB" sz="1400" dirty="0">
              <a:latin typeface="Calibri" panose="020F0502020204030204" pitchFamily="34" charset="0"/>
              <a:ea typeface="Helvetica" panose="020B0604020202020204" pitchFamily="34" charset="0"/>
              <a:cs typeface="Calibri" panose="020F0502020204030204" pitchFamily="34" charset="0"/>
            </a:endParaRPr>
          </a:p>
          <a:p>
            <a:pPr marL="628650" marR="74295" lvl="1" indent="-171450" algn="just">
              <a:lnSpc>
                <a:spcPct val="125000"/>
              </a:lnSpc>
              <a:spcAft>
                <a:spcPts val="800"/>
              </a:spcAft>
              <a:buFont typeface="Arial" panose="020B0604020202020204" pitchFamily="34" charset="0"/>
              <a:buChar char="•"/>
            </a:pPr>
            <a:r>
              <a:rPr lang="en-GB" sz="2000" b="1"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ea typeface="Helvetica" panose="020B0604020202020204" pitchFamily="34" charset="0"/>
                <a:cs typeface="Calibri" panose="020F0502020204030204" pitchFamily="34" charset="0"/>
              </a:rPr>
              <a:t>The Framework will be procured utilising the new Procurement Act 2023 Regulations</a:t>
            </a:r>
          </a:p>
        </p:txBody>
      </p:sp>
      <p:sp>
        <p:nvSpPr>
          <p:cNvPr id="13" name="object 3">
            <a:extLst>
              <a:ext uri="{FF2B5EF4-FFF2-40B4-BE49-F238E27FC236}">
                <a16:creationId xmlns:a16="http://schemas.microsoft.com/office/drawing/2014/main" id="{61EEC88F-BA38-4322-9F6B-21CF3D2377FA}"/>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363287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1EB4AE-D83A-45F4-B55E-E4AC607C5490}"/>
              </a:ext>
            </a:extLst>
          </p:cNvPr>
          <p:cNvSpPr>
            <a:spLocks noGrp="1"/>
          </p:cNvSpPr>
          <p:nvPr>
            <p:ph sz="half" idx="11"/>
          </p:nvPr>
        </p:nvSpPr>
        <p:spPr>
          <a:xfrm>
            <a:off x="507046" y="2085155"/>
            <a:ext cx="5531680" cy="3655767"/>
          </a:xfrm>
        </p:spPr>
        <p:txBody>
          <a:bodyPr/>
          <a:lstStyle/>
          <a:p>
            <a:pPr marL="0" lvl="0" indent="0">
              <a:buNone/>
            </a:pPr>
            <a:r>
              <a:rPr lang="en-GB" sz="1200" b="1" dirty="0">
                <a:latin typeface="Calibri" panose="020F0502020204030204" pitchFamily="34" charset="0"/>
                <a:cs typeface="Calibri" panose="020F0502020204030204" pitchFamily="34" charset="0"/>
              </a:rPr>
              <a:t>Lot 1: Workforce Systems / Software Original Equipment Manufacturers (OEM’s)</a:t>
            </a:r>
          </a:p>
          <a:p>
            <a:pPr lvl="1"/>
            <a:r>
              <a:rPr lang="en-GB" sz="1000" dirty="0">
                <a:latin typeface="Calibri" panose="020F0502020204030204" pitchFamily="34" charset="0"/>
                <a:cs typeface="Calibri" panose="020F0502020204030204" pitchFamily="34" charset="0"/>
              </a:rPr>
              <a:t>Anything which can be described as Workforce Systems / Software and relative software development and Application (app) Supply and Design</a:t>
            </a:r>
          </a:p>
          <a:p>
            <a:pPr lvl="1"/>
            <a:r>
              <a:rPr lang="en-GB" sz="1000" dirty="0">
                <a:latin typeface="Calibri" panose="020F0502020204030204" pitchFamily="34" charset="0"/>
                <a:cs typeface="Calibri" panose="020F0502020204030204" pitchFamily="34" charset="0"/>
              </a:rPr>
              <a:t>Specifically, for Software Companies, it is not envisaged that resellers will be awarded to this lot and so your organisation must be a software developer / software company.</a:t>
            </a:r>
          </a:p>
          <a:p>
            <a:pPr lvl="1"/>
            <a:r>
              <a:rPr lang="en-GB" sz="1000" dirty="0">
                <a:latin typeface="Calibri" panose="020F0502020204030204" pitchFamily="34" charset="0"/>
                <a:cs typeface="Calibri" panose="020F0502020204030204" pitchFamily="34" charset="0"/>
              </a:rPr>
              <a:t>Off the Shelf systems and software</a:t>
            </a:r>
          </a:p>
          <a:p>
            <a:pPr lvl="1"/>
            <a:r>
              <a:rPr lang="en-GB" sz="1000" dirty="0">
                <a:latin typeface="Calibri" panose="020F0502020204030204" pitchFamily="34" charset="0"/>
                <a:cs typeface="Calibri" panose="020F0502020204030204" pitchFamily="34" charset="0"/>
              </a:rPr>
              <a:t>Software development</a:t>
            </a:r>
          </a:p>
          <a:p>
            <a:pPr lvl="1"/>
            <a:r>
              <a:rPr lang="en-GB" sz="1000" dirty="0">
                <a:latin typeface="Calibri" panose="020F0502020204030204" pitchFamily="34" charset="0"/>
                <a:cs typeface="Calibri" panose="020F0502020204030204" pitchFamily="34" charset="0"/>
              </a:rPr>
              <a:t>The development of systems necessary to support their utilisation</a:t>
            </a:r>
          </a:p>
          <a:p>
            <a:pPr marL="0" indent="0">
              <a:buNone/>
            </a:pPr>
            <a:endParaRPr lang="en-GB" sz="1000" dirty="0">
              <a:latin typeface="Calibri" panose="020F0502020204030204" pitchFamily="34" charset="0"/>
              <a:cs typeface="Calibri" panose="020F0502020204030204" pitchFamily="34" charset="0"/>
            </a:endParaRPr>
          </a:p>
          <a:p>
            <a:pPr marL="0" lvl="0" indent="0">
              <a:buNone/>
            </a:pPr>
            <a:endParaRPr lang="en-GB" sz="1200" b="1" dirty="0">
              <a:latin typeface="Calibri" panose="020F0502020204030204" pitchFamily="34" charset="0"/>
              <a:cs typeface="Calibri" panose="020F0502020204030204" pitchFamily="34" charset="0"/>
            </a:endParaRPr>
          </a:p>
          <a:p>
            <a:pPr marL="0" lvl="0" indent="0">
              <a:buNone/>
            </a:pPr>
            <a:r>
              <a:rPr lang="en-GB" sz="1200" b="1" dirty="0">
                <a:latin typeface="Calibri" panose="020F0502020204030204" pitchFamily="34" charset="0"/>
                <a:cs typeface="Calibri" panose="020F0502020204030204" pitchFamily="34" charset="0"/>
              </a:rPr>
              <a:t>Lot 2: Services for Integration, Deployment and Interoperability.</a:t>
            </a:r>
          </a:p>
          <a:p>
            <a:pPr lvl="1"/>
            <a:r>
              <a:rPr lang="en-GB" sz="1000" dirty="0">
                <a:latin typeface="Calibri" panose="020F0502020204030204" pitchFamily="34" charset="0"/>
                <a:cs typeface="Calibri" panose="020F0502020204030204" pitchFamily="34" charset="0"/>
              </a:rPr>
              <a:t>Anything which can be described as Integration, Deployment or Interoperability Services</a:t>
            </a:r>
          </a:p>
          <a:p>
            <a:pPr lvl="1"/>
            <a:r>
              <a:rPr lang="en-GB" sz="1000" dirty="0">
                <a:latin typeface="Calibri" panose="020F0502020204030204" pitchFamily="34" charset="0"/>
                <a:cs typeface="Calibri" panose="020F0502020204030204" pitchFamily="34" charset="0"/>
              </a:rPr>
              <a:t>System training</a:t>
            </a:r>
          </a:p>
          <a:p>
            <a:pPr lvl="1"/>
            <a:r>
              <a:rPr lang="en-GB" sz="1000" dirty="0">
                <a:latin typeface="Calibri" panose="020F0502020204030204" pitchFamily="34" charset="0"/>
                <a:cs typeface="Calibri" panose="020F0502020204030204" pitchFamily="34" charset="0"/>
              </a:rPr>
              <a:t>Implementation, Transformation and Transition Services</a:t>
            </a:r>
          </a:p>
          <a:p>
            <a:pPr lvl="1"/>
            <a:r>
              <a:rPr lang="en-GB" sz="1000" dirty="0">
                <a:latin typeface="Calibri" panose="020F0502020204030204" pitchFamily="34" charset="0"/>
                <a:cs typeface="Calibri" panose="020F0502020204030204" pitchFamily="34" charset="0"/>
              </a:rPr>
              <a:t>Reporting and Analytics tools</a:t>
            </a:r>
          </a:p>
          <a:p>
            <a:pPr lvl="1"/>
            <a:r>
              <a:rPr lang="en-GB" sz="1000" dirty="0">
                <a:latin typeface="Calibri" panose="020F0502020204030204" pitchFamily="34" charset="0"/>
                <a:cs typeface="Calibri" panose="020F0502020204030204" pitchFamily="34" charset="0"/>
              </a:rPr>
              <a:t>Development of Interoperability capabilities between systems</a:t>
            </a:r>
          </a:p>
          <a:p>
            <a:pPr lvl="1"/>
            <a:r>
              <a:rPr lang="en-GB" sz="1000" dirty="0">
                <a:latin typeface="Calibri" panose="020F0502020204030204" pitchFamily="34" charset="0"/>
                <a:cs typeface="Calibri" panose="020F0502020204030204" pitchFamily="34" charset="0"/>
              </a:rPr>
              <a:t>Integration of systems and processes</a:t>
            </a:r>
          </a:p>
          <a:p>
            <a:pPr lvl="1"/>
            <a:r>
              <a:rPr lang="en-GB" sz="1000" dirty="0">
                <a:latin typeface="Calibri" panose="020F0502020204030204" pitchFamily="34" charset="0"/>
                <a:cs typeface="Calibri" panose="020F0502020204030204" pitchFamily="34" charset="0"/>
              </a:rPr>
              <a:t>Standardisation of data flows and associated Application Programming Interfaces (API’s)</a:t>
            </a:r>
          </a:p>
          <a:p>
            <a:pPr marL="0" indent="0">
              <a:buNone/>
            </a:pPr>
            <a:endParaRPr lang="en-GB" sz="1000" dirty="0">
              <a:latin typeface="Calibri" panose="020F0502020204030204" pitchFamily="34" charset="0"/>
              <a:cs typeface="Calibri" panose="020F0502020204030204" pitchFamily="34" charset="0"/>
            </a:endParaRPr>
          </a:p>
          <a:p>
            <a:endParaRPr lang="en-GB" dirty="0"/>
          </a:p>
        </p:txBody>
      </p:sp>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Lot Structure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7" name="Content Placeholder 5">
            <a:extLst>
              <a:ext uri="{FF2B5EF4-FFF2-40B4-BE49-F238E27FC236}">
                <a16:creationId xmlns:a16="http://schemas.microsoft.com/office/drawing/2014/main" id="{71E0F678-A671-4E65-AD10-DD45BD5B0FD3}"/>
              </a:ext>
            </a:extLst>
          </p:cNvPr>
          <p:cNvSpPr txBox="1">
            <a:spLocks/>
          </p:cNvSpPr>
          <p:nvPr/>
        </p:nvSpPr>
        <p:spPr>
          <a:xfrm>
            <a:off x="6096000" y="2085155"/>
            <a:ext cx="5616000" cy="4379971"/>
          </a:xfrm>
          <a:prstGeom prst="rect">
            <a:avLst/>
          </a:prstGeom>
        </p:spPr>
        <p:txBody>
          <a:bodyPr lIns="0"/>
          <a:lstStyle>
            <a:lvl1pPr marL="457189" indent="-457189" algn="l" rtl="0" eaLnBrk="1" fontAlgn="base" hangingPunct="1">
              <a:spcBef>
                <a:spcPct val="20000"/>
              </a:spcBef>
              <a:spcAft>
                <a:spcPct val="0"/>
              </a:spcAft>
              <a:buClr>
                <a:schemeClr val="tx1"/>
              </a:buClr>
              <a:buChar char="•"/>
              <a:defRPr sz="1600">
                <a:solidFill>
                  <a:srgbClr val="000000"/>
                </a:solidFill>
                <a:latin typeface="+mn-lt"/>
                <a:ea typeface="+mn-ea"/>
                <a:cs typeface="+mn-cs"/>
              </a:defRPr>
            </a:lvl1pPr>
            <a:lvl2pPr marL="478355" indent="-476239" algn="l" rtl="0" eaLnBrk="1" fontAlgn="base" hangingPunct="1">
              <a:spcBef>
                <a:spcPct val="20000"/>
              </a:spcBef>
              <a:spcAft>
                <a:spcPct val="0"/>
              </a:spcAft>
              <a:buClr>
                <a:schemeClr val="tx2"/>
              </a:buClr>
              <a:buAutoNum type="arabicPeriod"/>
              <a:defRPr sz="1600">
                <a:solidFill>
                  <a:srgbClr val="000000"/>
                </a:solidFill>
                <a:latin typeface="+mn-lt"/>
              </a:defRPr>
            </a:lvl2pPr>
            <a:lvl3pPr marL="827597" indent="-347125" algn="l" rtl="0" eaLnBrk="1" fontAlgn="base" hangingPunct="1">
              <a:spcBef>
                <a:spcPct val="20000"/>
              </a:spcBef>
              <a:spcAft>
                <a:spcPct val="0"/>
              </a:spcAft>
              <a:buClr>
                <a:schemeClr val="tx2"/>
              </a:buClr>
              <a:buFont typeface="Arial" charset="0"/>
              <a:buChar char="–"/>
              <a:defRPr sz="1600">
                <a:solidFill>
                  <a:srgbClr val="000000"/>
                </a:solidFill>
                <a:latin typeface="+mn-lt"/>
              </a:defRPr>
            </a:lvl3pPr>
            <a:lvl4pPr marL="1174721" indent="-345009" algn="l" rtl="0" eaLnBrk="1" fontAlgn="base" hangingPunct="1">
              <a:spcBef>
                <a:spcPct val="20000"/>
              </a:spcBef>
              <a:spcAft>
                <a:spcPct val="0"/>
              </a:spcAft>
              <a:buClr>
                <a:schemeClr val="tx2"/>
              </a:buClr>
              <a:buFont typeface="Arial" charset="0"/>
              <a:buChar char="–"/>
              <a:defRPr sz="1600">
                <a:solidFill>
                  <a:srgbClr val="000000"/>
                </a:solidFill>
                <a:latin typeface="+mn-lt"/>
              </a:defRPr>
            </a:lvl4pPr>
            <a:lvl5pPr marL="1494329" indent="-317492" algn="l" rtl="0" eaLnBrk="1" fontAlgn="base" hangingPunct="1">
              <a:spcBef>
                <a:spcPct val="20000"/>
              </a:spcBef>
              <a:spcAft>
                <a:spcPct val="0"/>
              </a:spcAft>
              <a:buClr>
                <a:schemeClr val="tx2"/>
              </a:buClr>
              <a:buFont typeface="Arial" charset="0"/>
              <a:buChar char="–"/>
              <a:defRPr sz="1600">
                <a:solidFill>
                  <a:srgbClr val="000000"/>
                </a:solidFill>
                <a:latin typeface="+mn-lt"/>
              </a:defRPr>
            </a:lvl5pPr>
            <a:lvl6pPr marL="2103914" indent="-317492" algn="l" rtl="0" eaLnBrk="1" fontAlgn="base" hangingPunct="1">
              <a:spcBef>
                <a:spcPct val="20000"/>
              </a:spcBef>
              <a:spcAft>
                <a:spcPct val="0"/>
              </a:spcAft>
              <a:buFont typeface="Arial" charset="0"/>
              <a:buChar char="–"/>
              <a:defRPr sz="2400">
                <a:solidFill>
                  <a:schemeClr val="tx1"/>
                </a:solidFill>
                <a:latin typeface="+mn-lt"/>
              </a:defRPr>
            </a:lvl6pPr>
            <a:lvl7pPr marL="2713499" indent="-317492" algn="l" rtl="0" eaLnBrk="1" fontAlgn="base" hangingPunct="1">
              <a:spcBef>
                <a:spcPct val="20000"/>
              </a:spcBef>
              <a:spcAft>
                <a:spcPct val="0"/>
              </a:spcAft>
              <a:buFont typeface="Arial" charset="0"/>
              <a:buChar char="–"/>
              <a:defRPr sz="2400">
                <a:solidFill>
                  <a:schemeClr val="tx1"/>
                </a:solidFill>
                <a:latin typeface="+mn-lt"/>
              </a:defRPr>
            </a:lvl7pPr>
            <a:lvl8pPr marL="3323084" indent="-317492" algn="l" rtl="0" eaLnBrk="1" fontAlgn="base" hangingPunct="1">
              <a:spcBef>
                <a:spcPct val="20000"/>
              </a:spcBef>
              <a:spcAft>
                <a:spcPct val="0"/>
              </a:spcAft>
              <a:buFont typeface="Arial" charset="0"/>
              <a:buChar char="–"/>
              <a:defRPr sz="2400">
                <a:solidFill>
                  <a:schemeClr val="tx1"/>
                </a:solidFill>
                <a:latin typeface="+mn-lt"/>
              </a:defRPr>
            </a:lvl8pPr>
            <a:lvl9pPr marL="3932668" indent="-317492" algn="l" rtl="0" eaLnBrk="1" fontAlgn="base" hangingPunct="1">
              <a:spcBef>
                <a:spcPct val="20000"/>
              </a:spcBef>
              <a:spcAft>
                <a:spcPct val="0"/>
              </a:spcAft>
              <a:buFont typeface="Arial" charset="0"/>
              <a:buChar char="–"/>
              <a:defRPr sz="2400">
                <a:solidFill>
                  <a:schemeClr val="tx1"/>
                </a:solidFill>
                <a:latin typeface="+mn-lt"/>
              </a:defRPr>
            </a:lvl9pPr>
          </a:lstStyle>
          <a:p>
            <a:pPr marL="0" indent="0">
              <a:buFontTx/>
              <a:buNone/>
            </a:pPr>
            <a:r>
              <a:rPr lang="en-GB" sz="1200" b="1" kern="0" dirty="0">
                <a:latin typeface="Calibri" panose="020F0502020204030204" pitchFamily="34" charset="0"/>
                <a:cs typeface="Calibri" panose="020F0502020204030204" pitchFamily="34" charset="0"/>
              </a:rPr>
              <a:t>Lot 3: Professional Services and Consultancy </a:t>
            </a:r>
          </a:p>
          <a:p>
            <a:pPr lvl="1"/>
            <a:r>
              <a:rPr lang="en-GB" sz="1000" kern="0" dirty="0">
                <a:latin typeface="Calibri" panose="020F0502020204030204" pitchFamily="34" charset="0"/>
                <a:cs typeface="Calibri" panose="020F0502020204030204" pitchFamily="34" charset="0"/>
              </a:rPr>
              <a:t>Anything which can be described as Professional Services and Consultancy in relation to Workforce Technology Systems</a:t>
            </a:r>
          </a:p>
          <a:p>
            <a:pPr lvl="1"/>
            <a:r>
              <a:rPr lang="en-GB" sz="1000" kern="0" dirty="0">
                <a:latin typeface="Calibri" panose="020F0502020204030204" pitchFamily="34" charset="0"/>
                <a:cs typeface="Calibri" panose="020F0502020204030204" pitchFamily="34" charset="0"/>
              </a:rPr>
              <a:t>Systems Gap analysis</a:t>
            </a:r>
          </a:p>
          <a:p>
            <a:pPr lvl="1"/>
            <a:r>
              <a:rPr lang="en-GB" sz="1000" kern="0" dirty="0">
                <a:latin typeface="Calibri" panose="020F0502020204030204" pitchFamily="34" charset="0"/>
                <a:cs typeface="Calibri" panose="020F0502020204030204" pitchFamily="34" charset="0"/>
              </a:rPr>
              <a:t>Specification Design</a:t>
            </a:r>
          </a:p>
          <a:p>
            <a:pPr lvl="1"/>
            <a:r>
              <a:rPr lang="en-GB" sz="1000" kern="0" dirty="0">
                <a:latin typeface="Calibri" panose="020F0502020204030204" pitchFamily="34" charset="0"/>
                <a:cs typeface="Calibri" panose="020F0502020204030204" pitchFamily="34" charset="0"/>
              </a:rPr>
              <a:t>Change Management</a:t>
            </a:r>
          </a:p>
          <a:p>
            <a:pPr lvl="1"/>
            <a:r>
              <a:rPr lang="en-GB" sz="1000" kern="0" dirty="0">
                <a:latin typeface="Calibri" panose="020F0502020204030204" pitchFamily="34" charset="0"/>
                <a:cs typeface="Calibri" panose="020F0502020204030204" pitchFamily="34" charset="0"/>
              </a:rPr>
              <a:t>Project Management</a:t>
            </a:r>
          </a:p>
          <a:p>
            <a:pPr lvl="1"/>
            <a:r>
              <a:rPr lang="en-GB" sz="1000" kern="0" dirty="0">
                <a:latin typeface="Calibri" panose="020F0502020204030204" pitchFamily="34" charset="0"/>
                <a:cs typeface="Calibri" panose="020F0502020204030204" pitchFamily="34" charset="0"/>
              </a:rPr>
              <a:t>Reporting and Analytics Reporting</a:t>
            </a:r>
          </a:p>
          <a:p>
            <a:pPr lvl="1"/>
            <a:r>
              <a:rPr lang="en-GB" sz="1000" kern="0" dirty="0">
                <a:latin typeface="Calibri" panose="020F0502020204030204" pitchFamily="34" charset="0"/>
                <a:cs typeface="Calibri" panose="020F0502020204030204" pitchFamily="34" charset="0"/>
              </a:rPr>
              <a:t>Value Analysis</a:t>
            </a:r>
          </a:p>
          <a:p>
            <a:pPr marL="0" indent="0">
              <a:buFontTx/>
              <a:buNone/>
            </a:pPr>
            <a:r>
              <a:rPr lang="en-GB" sz="1000" kern="0" dirty="0">
                <a:latin typeface="Calibri" panose="020F0502020204030204" pitchFamily="34" charset="0"/>
                <a:cs typeface="Calibri" panose="020F0502020204030204" pitchFamily="34" charset="0"/>
              </a:rPr>
              <a:t> </a:t>
            </a:r>
          </a:p>
          <a:p>
            <a:pPr marL="0" indent="0">
              <a:buFontTx/>
              <a:buNone/>
            </a:pPr>
            <a:r>
              <a:rPr lang="en-GB" sz="1200" b="1" kern="0" dirty="0">
                <a:latin typeface="Calibri" panose="020F0502020204030204" pitchFamily="34" charset="0"/>
                <a:cs typeface="Calibri" panose="020F0502020204030204" pitchFamily="34" charset="0"/>
              </a:rPr>
              <a:t>Lot 4: Overlay, User Experience and Support (This will align to central solution strategies)</a:t>
            </a:r>
          </a:p>
          <a:p>
            <a:pPr lvl="1"/>
            <a:r>
              <a:rPr lang="en-GB" sz="1000" kern="0" dirty="0">
                <a:latin typeface="Calibri" panose="020F0502020204030204" pitchFamily="34" charset="0"/>
                <a:cs typeface="Calibri" panose="020F0502020204030204" pitchFamily="34" charset="0"/>
              </a:rPr>
              <a:t>Anything which can be described as Overlay, User Experience or Support Systems and Services.</a:t>
            </a:r>
          </a:p>
          <a:p>
            <a:pPr lvl="1"/>
            <a:r>
              <a:rPr lang="en-GB" sz="1000" kern="0" dirty="0">
                <a:latin typeface="Calibri" panose="020F0502020204030204" pitchFamily="34" charset="0"/>
                <a:cs typeface="Calibri" panose="020F0502020204030204" pitchFamily="34" charset="0"/>
              </a:rPr>
              <a:t>Specifically, for Helpdesk and Software Companies, it is not envisaged that resellers will be awarded to this lot and so your organisation must be a helpdesk, support or software developer / software company.</a:t>
            </a:r>
          </a:p>
          <a:p>
            <a:pPr lvl="1"/>
            <a:r>
              <a:rPr lang="en-GB" sz="1000" kern="0" dirty="0">
                <a:latin typeface="Calibri" panose="020F0502020204030204" pitchFamily="34" charset="0"/>
                <a:cs typeface="Calibri" panose="020F0502020204030204" pitchFamily="34" charset="0"/>
              </a:rPr>
              <a:t>Single User Interfacing</a:t>
            </a:r>
          </a:p>
          <a:p>
            <a:pPr lvl="1"/>
            <a:r>
              <a:rPr lang="en-GB" sz="1000" kern="0" dirty="0">
                <a:latin typeface="Calibri" panose="020F0502020204030204" pitchFamily="34" charset="0"/>
                <a:cs typeface="Calibri" panose="020F0502020204030204" pitchFamily="34" charset="0"/>
              </a:rPr>
              <a:t>Customisation and standardisation</a:t>
            </a:r>
          </a:p>
          <a:p>
            <a:pPr lvl="1"/>
            <a:r>
              <a:rPr lang="en-GB" sz="1000" kern="0" dirty="0">
                <a:latin typeface="Calibri" panose="020F0502020204030204" pitchFamily="34" charset="0"/>
                <a:cs typeface="Calibri" panose="020F0502020204030204" pitchFamily="34" charset="0"/>
              </a:rPr>
              <a:t>System Policy Design and harmonisation</a:t>
            </a:r>
          </a:p>
          <a:p>
            <a:pPr lvl="1"/>
            <a:r>
              <a:rPr lang="en-GB" sz="1000" kern="0" dirty="0">
                <a:latin typeface="Calibri" panose="020F0502020204030204" pitchFamily="34" charset="0"/>
                <a:cs typeface="Calibri" panose="020F0502020204030204" pitchFamily="34" charset="0"/>
              </a:rPr>
              <a:t>Ticketing and support services</a:t>
            </a:r>
          </a:p>
          <a:p>
            <a:pPr lvl="1"/>
            <a:r>
              <a:rPr lang="en-GB" sz="1000" kern="0" dirty="0">
                <a:latin typeface="Calibri" panose="020F0502020204030204" pitchFamily="34" charset="0"/>
                <a:cs typeface="Calibri" panose="020F0502020204030204" pitchFamily="34" charset="0"/>
              </a:rPr>
              <a:t>User Experience Solutions</a:t>
            </a:r>
          </a:p>
          <a:p>
            <a:endParaRPr lang="en-GB" kern="0" dirty="0"/>
          </a:p>
        </p:txBody>
      </p:sp>
      <p:sp>
        <p:nvSpPr>
          <p:cNvPr id="8" name="object 3">
            <a:extLst>
              <a:ext uri="{FF2B5EF4-FFF2-40B4-BE49-F238E27FC236}">
                <a16:creationId xmlns:a16="http://schemas.microsoft.com/office/drawing/2014/main" id="{72719BBB-E0AF-4D6F-9E1E-BC3895B7135D}"/>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96382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9CDA-F682-4844-AC3C-3CE606717220}"/>
              </a:ext>
            </a:extLst>
          </p:cNvPr>
          <p:cNvSpPr>
            <a:spLocks noGrp="1"/>
          </p:cNvSpPr>
          <p:nvPr>
            <p:ph type="title"/>
          </p:nvPr>
        </p:nvSpPr>
        <p:spPr/>
        <p:txBody>
          <a:bodyPr/>
          <a:lstStyle/>
          <a:p>
            <a:r>
              <a:rPr lang="en-GB" dirty="0"/>
              <a:t>Market Discovery </a:t>
            </a:r>
          </a:p>
        </p:txBody>
      </p:sp>
      <p:sp>
        <p:nvSpPr>
          <p:cNvPr id="5" name="Freeform 9">
            <a:extLst>
              <a:ext uri="{FF2B5EF4-FFF2-40B4-BE49-F238E27FC236}">
                <a16:creationId xmlns:a16="http://schemas.microsoft.com/office/drawing/2014/main" id="{05EE1B94-526D-480C-9584-F143CF047CB3}"/>
              </a:ext>
            </a:extLst>
          </p:cNvPr>
          <p:cNvSpPr/>
          <p:nvPr/>
        </p:nvSpPr>
        <p:spPr>
          <a:xfrm>
            <a:off x="478172" y="454551"/>
            <a:ext cx="2794714" cy="769441"/>
          </a:xfrm>
          <a:custGeom>
            <a:avLst/>
            <a:gdLst/>
            <a:ahLst/>
            <a:cxnLst/>
            <a:rect l="l" t="t" r="r" b="b"/>
            <a:pathLst>
              <a:path w="4350959" h="1268786">
                <a:moveTo>
                  <a:pt x="0" y="0"/>
                </a:moveTo>
                <a:lnTo>
                  <a:pt x="4350958" y="0"/>
                </a:lnTo>
                <a:lnTo>
                  <a:pt x="4350958" y="1268785"/>
                </a:lnTo>
                <a:lnTo>
                  <a:pt x="0" y="1268785"/>
                </a:lnTo>
                <a:lnTo>
                  <a:pt x="0" y="0"/>
                </a:lnTo>
                <a:close/>
              </a:path>
            </a:pathLst>
          </a:custGeom>
          <a:blipFill>
            <a:blip r:embed="rId4"/>
            <a:stretch>
              <a:fillRect/>
            </a:stretch>
          </a:blipFill>
        </p:spPr>
        <p:txBody>
          <a:bodyPr/>
          <a:lstStyle/>
          <a:p>
            <a:endParaRPr lang="en-GB" sz="1200"/>
          </a:p>
        </p:txBody>
      </p:sp>
      <p:sp>
        <p:nvSpPr>
          <p:cNvPr id="7" name="Rectangle 6">
            <a:extLst>
              <a:ext uri="{FF2B5EF4-FFF2-40B4-BE49-F238E27FC236}">
                <a16:creationId xmlns:a16="http://schemas.microsoft.com/office/drawing/2014/main" id="{4A122670-A945-48DF-B860-BBCB90D1FBE7}"/>
              </a:ext>
            </a:extLst>
          </p:cNvPr>
          <p:cNvSpPr/>
          <p:nvPr/>
        </p:nvSpPr>
        <p:spPr>
          <a:xfrm>
            <a:off x="478171" y="2036157"/>
            <a:ext cx="11231999" cy="523220"/>
          </a:xfrm>
          <a:prstGeom prst="rect">
            <a:avLst/>
          </a:prstGeom>
        </p:spPr>
        <p:txBody>
          <a:bodyPr wrap="square">
            <a:spAutoFit/>
          </a:bodyPr>
          <a:lstStyle/>
          <a:p>
            <a:r>
              <a:rPr lang="en-GB" sz="1400" dirty="0">
                <a:solidFill>
                  <a:schemeClr val="tx2">
                    <a:lumMod val="95000"/>
                    <a:lumOff val="5000"/>
                  </a:schemeClr>
                </a:solidFill>
                <a:latin typeface="Calibri" panose="020F0502020204030204" pitchFamily="34" charset="0"/>
                <a:cs typeface="Calibri" panose="020F0502020204030204" pitchFamily="34" charset="0"/>
              </a:rPr>
              <a:t>The responses to the following questions will support us in the development of the Framework Tender Documents. Please be as open and honest as possible so we get a true reflection of the market.</a:t>
            </a:r>
          </a:p>
        </p:txBody>
      </p:sp>
      <p:sp>
        <p:nvSpPr>
          <p:cNvPr id="8" name="TextBox 13">
            <a:extLst>
              <a:ext uri="{FF2B5EF4-FFF2-40B4-BE49-F238E27FC236}">
                <a16:creationId xmlns:a16="http://schemas.microsoft.com/office/drawing/2014/main" id="{35239B9D-1BBD-4739-BA88-1EE25D5B66E5}"/>
              </a:ext>
            </a:extLst>
          </p:cNvPr>
          <p:cNvSpPr txBox="1"/>
          <p:nvPr/>
        </p:nvSpPr>
        <p:spPr>
          <a:xfrm>
            <a:off x="478170" y="2561464"/>
            <a:ext cx="11231999" cy="323422"/>
          </a:xfrm>
          <a:prstGeom prst="rect">
            <a:avLst/>
          </a:prstGeom>
        </p:spPr>
        <p:txBody>
          <a:bodyPr wrap="square" lIns="0" tIns="0" rIns="0" bIns="0" rtlCol="0" anchor="t">
            <a:spAutoFit/>
          </a:bodyPr>
          <a:lstStyle/>
          <a:p>
            <a:pPr algn="ctr" defTabSz="609630">
              <a:lnSpc>
                <a:spcPts val="2800"/>
              </a:lnSpc>
            </a:pPr>
            <a:r>
              <a:rPr lang="en-US" sz="1600" b="1" u="sng"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ea typeface="Frutiger"/>
                <a:cs typeface="Calibri" panose="020F0502020204030204" pitchFamily="34" charset="0"/>
                <a:sym typeface="Frutiger"/>
              </a:rPr>
              <a:t>Please use the chat function to type your responses. After each question we will open the room up for further discussion.</a:t>
            </a:r>
          </a:p>
        </p:txBody>
      </p:sp>
      <p:sp>
        <p:nvSpPr>
          <p:cNvPr id="9" name="TextBox 13">
            <a:extLst>
              <a:ext uri="{FF2B5EF4-FFF2-40B4-BE49-F238E27FC236}">
                <a16:creationId xmlns:a16="http://schemas.microsoft.com/office/drawing/2014/main" id="{3C5DFEA9-258F-48AD-BC59-8B6B11EB3CB4}"/>
              </a:ext>
            </a:extLst>
          </p:cNvPr>
          <p:cNvSpPr txBox="1"/>
          <p:nvPr/>
        </p:nvSpPr>
        <p:spPr>
          <a:xfrm>
            <a:off x="478170" y="3005102"/>
            <a:ext cx="5617830" cy="2893100"/>
          </a:xfrm>
          <a:prstGeom prst="rect">
            <a:avLst/>
          </a:prstGeom>
        </p:spPr>
        <p:txBody>
          <a:bodyPr wrap="square" lIns="0" tIns="0" rIns="0" bIns="0" rtlCol="0" anchor="t">
            <a:spAutoFit/>
          </a:bodyPr>
          <a:lstStyle/>
          <a:p>
            <a:pPr marL="342900" indent="-342900" defTabSz="609630">
              <a:lnSpc>
                <a:spcPts val="2800"/>
              </a:lnSpc>
              <a:buFont typeface="Arial" panose="020B0604020202020204" pitchFamily="34" charset="0"/>
              <a:buChar char="•"/>
            </a:pPr>
            <a:r>
              <a:rPr lang="en-GB" sz="1600" dirty="0">
                <a:latin typeface="Calibri" panose="020F0502020204030204" pitchFamily="34" charset="0"/>
                <a:cs typeface="Calibri" panose="020F0502020204030204" pitchFamily="34" charset="0"/>
              </a:rPr>
              <a:t>What are your impressions of the lot structure? Is there anything you believe is missing / should be included?</a:t>
            </a:r>
          </a:p>
          <a:p>
            <a:pPr defTabSz="609630">
              <a:lnSpc>
                <a:spcPts val="2800"/>
              </a:lnSpc>
            </a:pPr>
            <a:endParaRPr lang="en-GB" sz="1600" dirty="0">
              <a:latin typeface="Calibri" panose="020F0502020204030204" pitchFamily="34" charset="0"/>
              <a:cs typeface="Calibri" panose="020F0502020204030204" pitchFamily="34" charset="0"/>
            </a:endParaRPr>
          </a:p>
          <a:p>
            <a:pPr marL="342900" indent="-342900" defTabSz="609630">
              <a:lnSpc>
                <a:spcPts val="2800"/>
              </a:lnSpc>
              <a:buFont typeface="Arial" panose="020B0604020202020204" pitchFamily="34" charset="0"/>
              <a:buChar char="•"/>
            </a:pPr>
            <a:r>
              <a:rPr lang="en-GB" sz="1600" dirty="0">
                <a:latin typeface="Calibri" panose="020F0502020204030204" pitchFamily="34" charset="0"/>
                <a:cs typeface="Calibri" panose="020F0502020204030204" pitchFamily="34" charset="0"/>
              </a:rPr>
              <a:t>Which standards do you believe would be critical for this Framework to support customers and organisations?</a:t>
            </a:r>
          </a:p>
          <a:p>
            <a:pPr defTabSz="609630">
              <a:lnSpc>
                <a:spcPts val="2800"/>
              </a:lnSpc>
            </a:pPr>
            <a:endParaRPr lang="en-GB" sz="16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What would stop you bidding for this framework?</a:t>
            </a:r>
          </a:p>
          <a:p>
            <a:pPr lvl="0"/>
            <a:endParaRPr lang="en-GB" sz="16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1600" dirty="0">
                <a:latin typeface="Calibri" panose="020F0502020204030204" pitchFamily="34" charset="0"/>
                <a:cs typeface="Calibri" panose="020F0502020204030204" pitchFamily="34" charset="0"/>
              </a:rPr>
              <a:t>How should we support SME’s in bidding?</a:t>
            </a:r>
          </a:p>
        </p:txBody>
      </p:sp>
      <p:sp>
        <p:nvSpPr>
          <p:cNvPr id="10" name="TextBox 13">
            <a:extLst>
              <a:ext uri="{FF2B5EF4-FFF2-40B4-BE49-F238E27FC236}">
                <a16:creationId xmlns:a16="http://schemas.microsoft.com/office/drawing/2014/main" id="{0C8B0600-0BA7-49DD-8B7B-DE8675130004}"/>
              </a:ext>
            </a:extLst>
          </p:cNvPr>
          <p:cNvSpPr txBox="1"/>
          <p:nvPr/>
        </p:nvSpPr>
        <p:spPr>
          <a:xfrm>
            <a:off x="6092339" y="3005102"/>
            <a:ext cx="5617830" cy="2954655"/>
          </a:xfrm>
          <a:prstGeom prst="rect">
            <a:avLst/>
          </a:prstGeom>
        </p:spPr>
        <p:txBody>
          <a:bodyPr wrap="square" lIns="0" tIns="0" rIns="0" bIns="0" rtlCol="0" anchor="t">
            <a:spAutoFit/>
          </a:bodyPr>
          <a:lstStyle/>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What are your impressions of the scale of this framework and its scope?</a:t>
            </a:r>
          </a:p>
          <a:p>
            <a:pPr marL="285750" lvl="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How do you believe customers currently view the framework landscape?</a:t>
            </a:r>
          </a:p>
          <a:p>
            <a:pPr marL="285750" lvl="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Will minimal interoperability standards support the adoption of best in class systems?</a:t>
            </a:r>
          </a:p>
          <a:p>
            <a:pPr marL="285750" lvl="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Where have you seen the largest growth over the last 2 years? (i.e. acute care, GP's etc)</a:t>
            </a:r>
          </a:p>
          <a:p>
            <a:pPr lvl="0"/>
            <a:endParaRPr lang="en-GB" sz="1600" dirty="0"/>
          </a:p>
        </p:txBody>
      </p:sp>
      <p:sp>
        <p:nvSpPr>
          <p:cNvPr id="11" name="object 3">
            <a:extLst>
              <a:ext uri="{FF2B5EF4-FFF2-40B4-BE49-F238E27FC236}">
                <a16:creationId xmlns:a16="http://schemas.microsoft.com/office/drawing/2014/main" id="{DB676F7A-F806-4610-A232-F258B1C27DC7}"/>
              </a:ext>
            </a:extLst>
          </p:cNvPr>
          <p:cNvSpPr txBox="1"/>
          <p:nvPr/>
        </p:nvSpPr>
        <p:spPr>
          <a:xfrm>
            <a:off x="10350086" y="6308521"/>
            <a:ext cx="1841914"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indent="0">
              <a:lnSpc>
                <a:spcPts val="1900"/>
              </a:lnSpc>
              <a:defRPr sz="1900" spc="-45">
                <a:solidFill>
                  <a:srgbClr val="005EB8"/>
                </a:solidFill>
              </a:defRPr>
            </a:pPr>
            <a:r>
              <a:rPr sz="1600" dirty="0"/>
              <a:t>Bringing together</a:t>
            </a:r>
          </a:p>
          <a:p>
            <a:pPr indent="0">
              <a:lnSpc>
                <a:spcPts val="1900"/>
              </a:lnSpc>
              <a:defRPr sz="1900" spc="-45">
                <a:solidFill>
                  <a:srgbClr val="41B6E6"/>
                </a:solidFill>
              </a:defRPr>
            </a:pPr>
            <a:r>
              <a:rPr sz="1600" dirty="0"/>
              <a:t>people who care</a:t>
            </a:r>
          </a:p>
        </p:txBody>
      </p:sp>
    </p:spTree>
    <p:extLst>
      <p:ext uri="{BB962C8B-B14F-4D97-AF65-F5344CB8AC3E}">
        <p14:creationId xmlns:p14="http://schemas.microsoft.com/office/powerpoint/2010/main" val="130312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1.0.5407"/>
  <p:tag name="SLIDO_PRESENTATION_ID" val="00000000-0000-0000-0000-000000000000"/>
  <p:tag name="SLIDO_EVENT_UUID" val="3f36c8a0-778c-4aa9-9038-f16a6030853f"/>
  <p:tag name="SLIDO_EVENT_SECTION_UUID" val="d0ab901b-01f9-4162-9450-c156c80d6233"/>
</p:tagLst>
</file>

<file path=ppt/theme/theme1.xml><?xml version="1.0" encoding="utf-8"?>
<a:theme xmlns:a="http://schemas.openxmlformats.org/drawingml/2006/main" name="COVER">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 COLUMN TEXT WHITE">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19619</TotalTime>
  <Words>1743</Words>
  <Application>Microsoft Office PowerPoint</Application>
  <PresentationFormat>Widescreen</PresentationFormat>
  <Paragraphs>309</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Aileron Bold</vt:lpstr>
      <vt:lpstr>Arial</vt:lpstr>
      <vt:lpstr>Arial Unicode MS</vt:lpstr>
      <vt:lpstr>Calibri</vt:lpstr>
      <vt:lpstr>Frutiger</vt:lpstr>
      <vt:lpstr>Frutiger-Bold</vt:lpstr>
      <vt:lpstr>Helvetica</vt:lpstr>
      <vt:lpstr>COVER</vt:lpstr>
      <vt:lpstr>1 COLUMN TEXT WHITE</vt:lpstr>
      <vt:lpstr>PowerPoint Presentation</vt:lpstr>
      <vt:lpstr>Housekeeping </vt:lpstr>
      <vt:lpstr>Agenda </vt:lpstr>
      <vt:lpstr>Introductions </vt:lpstr>
      <vt:lpstr>Introductions </vt:lpstr>
      <vt:lpstr>Executive Summary  </vt:lpstr>
      <vt:lpstr>Framework Scope and Timelines</vt:lpstr>
      <vt:lpstr>Lot Structure </vt:lpstr>
      <vt:lpstr>Market Discovery </vt:lpstr>
      <vt:lpstr>Customer Feedback</vt:lpstr>
      <vt:lpstr>Framework Features </vt:lpstr>
      <vt:lpstr>Next Steps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Workshop</dc:title>
  <dc:creator>Harvell Thomas (THARVELL)</dc:creator>
  <cp:lastModifiedBy>Barrington Phil (PBARRINGTON)</cp:lastModifiedBy>
  <cp:revision>85</cp:revision>
  <dcterms:created xsi:type="dcterms:W3CDTF">2024-07-02T10:37:00Z</dcterms:created>
  <dcterms:modified xsi:type="dcterms:W3CDTF">2024-09-03T15:10:21Z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