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8" r:id="rId6"/>
    <p:sldId id="473" r:id="rId7"/>
    <p:sldId id="993" r:id="rId8"/>
    <p:sldId id="959" r:id="rId9"/>
    <p:sldId id="477" r:id="rId10"/>
    <p:sldId id="997" r:id="rId11"/>
    <p:sldId id="992" r:id="rId12"/>
    <p:sldId id="965" r:id="rId13"/>
    <p:sldId id="998" r:id="rId14"/>
    <p:sldId id="980" r:id="rId15"/>
    <p:sldId id="424" r:id="rId16"/>
  </p:sldIdLst>
  <p:sldSz cx="12192000" cy="6858000"/>
  <p:notesSz cx="7315200" cy="96012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981" userDrawn="1">
          <p15:clr>
            <a:srgbClr val="A4A3A4"/>
          </p15:clr>
        </p15:guide>
        <p15:guide id="5" pos="7129" userDrawn="1">
          <p15:clr>
            <a:srgbClr val="A4A3A4"/>
          </p15:clr>
        </p15:guide>
        <p15:guide id="6" orient="horz" pos="4042" userDrawn="1">
          <p15:clr>
            <a:srgbClr val="A4A3A4"/>
          </p15:clr>
        </p15:guide>
        <p15:guide id="7" orient="horz" pos="220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Hartnett" initials="DH" lastIdx="2" clrIdx="0">
    <p:extLst>
      <p:ext uri="{19B8F6BF-5375-455C-9EA6-DF929625EA0E}">
        <p15:presenceInfo xmlns:p15="http://schemas.microsoft.com/office/powerpoint/2012/main" userId="e62ceb4014bccc5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162F"/>
    <a:srgbClr val="480000"/>
    <a:srgbClr val="516BEB"/>
    <a:srgbClr val="FFFFCC"/>
    <a:srgbClr val="9E9B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07" autoAdjust="0"/>
    <p:restoredTop sz="94638" autoAdjust="0"/>
  </p:normalViewPr>
  <p:slideViewPr>
    <p:cSldViewPr showGuides="1">
      <p:cViewPr varScale="1">
        <p:scale>
          <a:sx n="99" d="100"/>
          <a:sy n="99" d="100"/>
        </p:scale>
        <p:origin x="324" y="84"/>
      </p:cViewPr>
      <p:guideLst>
        <p:guide orient="horz" pos="2160"/>
        <p:guide pos="3840"/>
        <p:guide pos="597"/>
        <p:guide orient="horz" pos="981"/>
        <p:guide pos="7129"/>
        <p:guide orient="horz" pos="4042"/>
        <p:guide orient="horz" pos="220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E58D21A-4EB4-4F4D-8DCB-71B89CF4CBCF}" type="datetimeFigureOut">
              <a:rPr lang="de-DE" smtClean="0"/>
              <a:t>09.10.2023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F71CA7-A5AE-467F-AE0F-3D1A48777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15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8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F480047-82B4-42CA-AC23-5CA4E55EFC5A}"/>
              </a:ext>
            </a:extLst>
          </p:cNvPr>
          <p:cNvSpPr/>
          <p:nvPr userDrawn="1"/>
        </p:nvSpPr>
        <p:spPr>
          <a:xfrm>
            <a:off x="-120352" y="-20871"/>
            <a:ext cx="12432704" cy="6878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B529BA3-423F-4AA7-852B-84384902F44D}"/>
              </a:ext>
            </a:extLst>
          </p:cNvPr>
          <p:cNvSpPr/>
          <p:nvPr userDrawn="1"/>
        </p:nvSpPr>
        <p:spPr>
          <a:xfrm>
            <a:off x="0" y="548680"/>
            <a:ext cx="12192000" cy="6309319"/>
          </a:xfrm>
          <a:prstGeom prst="rect">
            <a:avLst/>
          </a:prstGeom>
          <a:gradFill flip="none" rotWithShape="1">
            <a:gsLst>
              <a:gs pos="79000">
                <a:srgbClr val="DBDADC">
                  <a:alpha val="50000"/>
                </a:srgbClr>
              </a:gs>
              <a:gs pos="0">
                <a:schemeClr val="bg1">
                  <a:alpha val="50000"/>
                </a:schemeClr>
              </a:gs>
              <a:gs pos="100000">
                <a:srgbClr val="9E9BA0"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FC81B7E-B774-40E9-8E78-DAB6A3FD516A}"/>
              </a:ext>
            </a:extLst>
          </p:cNvPr>
          <p:cNvSpPr/>
          <p:nvPr userDrawn="1"/>
        </p:nvSpPr>
        <p:spPr>
          <a:xfrm>
            <a:off x="0" y="548681"/>
            <a:ext cx="12192000" cy="630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1B054C7-6F65-4904-8D02-FA2DD59BEE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66" y="2226467"/>
            <a:ext cx="6012667" cy="240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1000" decel="49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6" dur="69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4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8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6B045F2-C4AA-45ED-A540-4B6E365C49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E9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DB19640-0D9A-4616-919F-3FCE9C945E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12" y="154246"/>
            <a:ext cx="1789058" cy="92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4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hoek 38">
            <a:extLst>
              <a:ext uri="{FF2B5EF4-FFF2-40B4-BE49-F238E27FC236}">
                <a16:creationId xmlns:a16="http://schemas.microsoft.com/office/drawing/2014/main" id="{13226F49-9446-4CFB-B88B-42F8FE02D3C5}"/>
              </a:ext>
            </a:extLst>
          </p:cNvPr>
          <p:cNvSpPr/>
          <p:nvPr userDrawn="1"/>
        </p:nvSpPr>
        <p:spPr>
          <a:xfrm>
            <a:off x="0" y="1124744"/>
            <a:ext cx="12192000" cy="5733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E4775B61-6536-443B-8254-10EC06AB3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3712" y="204551"/>
            <a:ext cx="7850088" cy="920193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Organisation</a:t>
            </a:r>
            <a:r>
              <a:rPr lang="nl-NL" dirty="0"/>
              <a:t> </a:t>
            </a:r>
            <a:r>
              <a:rPr lang="nl-NL" dirty="0" err="1"/>
              <a:t>structure</a:t>
            </a:r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29769456-ED4B-4CF1-AE91-75A29B4261AE}"/>
              </a:ext>
            </a:extLst>
          </p:cNvPr>
          <p:cNvCxnSpPr/>
          <p:nvPr userDrawn="1"/>
        </p:nvCxnSpPr>
        <p:spPr>
          <a:xfrm flipH="1">
            <a:off x="3855050" y="3049772"/>
            <a:ext cx="9485" cy="284400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C804B4EF-F275-4010-8564-34D99990E8E7}"/>
              </a:ext>
            </a:extLst>
          </p:cNvPr>
          <p:cNvCxnSpPr>
            <a:cxnSpLocks/>
          </p:cNvCxnSpPr>
          <p:nvPr userDrawn="1"/>
        </p:nvCxnSpPr>
        <p:spPr>
          <a:xfrm flipH="1">
            <a:off x="3853075" y="5890363"/>
            <a:ext cx="324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0A340259-F5E4-46DE-BF83-BD85AF53765D}"/>
              </a:ext>
            </a:extLst>
          </p:cNvPr>
          <p:cNvCxnSpPr>
            <a:cxnSpLocks/>
          </p:cNvCxnSpPr>
          <p:nvPr userDrawn="1"/>
        </p:nvCxnSpPr>
        <p:spPr>
          <a:xfrm flipH="1">
            <a:off x="3859792" y="5107098"/>
            <a:ext cx="324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1CE773B1-1208-456F-9ADB-A05627FE987E}"/>
              </a:ext>
            </a:extLst>
          </p:cNvPr>
          <p:cNvCxnSpPr>
            <a:cxnSpLocks/>
          </p:cNvCxnSpPr>
          <p:nvPr userDrawn="1"/>
        </p:nvCxnSpPr>
        <p:spPr>
          <a:xfrm flipH="1">
            <a:off x="3856228" y="4301003"/>
            <a:ext cx="324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E85D41E7-6F09-4134-B38E-DD3ED5C2AD5E}"/>
              </a:ext>
            </a:extLst>
          </p:cNvPr>
          <p:cNvCxnSpPr>
            <a:cxnSpLocks/>
          </p:cNvCxnSpPr>
          <p:nvPr userDrawn="1"/>
        </p:nvCxnSpPr>
        <p:spPr>
          <a:xfrm flipH="1">
            <a:off x="3859792" y="3510243"/>
            <a:ext cx="324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596A8C66-806B-4D84-B6D4-48382EE07B86}"/>
              </a:ext>
            </a:extLst>
          </p:cNvPr>
          <p:cNvCxnSpPr>
            <a:cxnSpLocks/>
          </p:cNvCxnSpPr>
          <p:nvPr userDrawn="1"/>
        </p:nvCxnSpPr>
        <p:spPr>
          <a:xfrm flipH="1">
            <a:off x="938253" y="3501438"/>
            <a:ext cx="324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BA1645A1-49FF-440F-B1EE-94B5BFF5A4A0}"/>
              </a:ext>
            </a:extLst>
          </p:cNvPr>
          <p:cNvCxnSpPr>
            <a:cxnSpLocks/>
          </p:cNvCxnSpPr>
          <p:nvPr userDrawn="1"/>
        </p:nvCxnSpPr>
        <p:spPr>
          <a:xfrm flipH="1">
            <a:off x="942565" y="4302000"/>
            <a:ext cx="329173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9A710CFB-DA0E-45AD-96EE-FA49FD313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932675" y="5891364"/>
            <a:ext cx="325172" cy="1718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91033146-58A3-419A-AFD2-C427B7676B30}"/>
              </a:ext>
            </a:extLst>
          </p:cNvPr>
          <p:cNvCxnSpPr>
            <a:cxnSpLocks/>
          </p:cNvCxnSpPr>
          <p:nvPr userDrawn="1"/>
        </p:nvCxnSpPr>
        <p:spPr>
          <a:xfrm flipH="1">
            <a:off x="3215680" y="3021576"/>
            <a:ext cx="658895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CD1D1FE-7F94-47C0-88C8-9BEA1B918281}"/>
              </a:ext>
            </a:extLst>
          </p:cNvPr>
          <p:cNvCxnSpPr>
            <a:cxnSpLocks/>
          </p:cNvCxnSpPr>
          <p:nvPr userDrawn="1"/>
        </p:nvCxnSpPr>
        <p:spPr>
          <a:xfrm flipH="1">
            <a:off x="939132" y="2325796"/>
            <a:ext cx="6866" cy="356400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hthoek 15">
            <a:extLst>
              <a:ext uri="{FF2B5EF4-FFF2-40B4-BE49-F238E27FC236}">
                <a16:creationId xmlns:a16="http://schemas.microsoft.com/office/drawing/2014/main" id="{3BCBF835-0588-4713-87DC-E9198EB725C9}"/>
              </a:ext>
            </a:extLst>
          </p:cNvPr>
          <p:cNvSpPr/>
          <p:nvPr userDrawn="1"/>
        </p:nvSpPr>
        <p:spPr>
          <a:xfrm>
            <a:off x="873112" y="1457452"/>
            <a:ext cx="14401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80FCA3DD-7FFD-436A-936C-0B1A8999666F}"/>
              </a:ext>
            </a:extLst>
          </p:cNvPr>
          <p:cNvSpPr/>
          <p:nvPr userDrawn="1"/>
        </p:nvSpPr>
        <p:spPr>
          <a:xfrm>
            <a:off x="873112" y="1819616"/>
            <a:ext cx="14401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C33AF960-F5CE-43B9-919A-C63C773020C4}"/>
              </a:ext>
            </a:extLst>
          </p:cNvPr>
          <p:cNvSpPr/>
          <p:nvPr userDrawn="1"/>
        </p:nvSpPr>
        <p:spPr>
          <a:xfrm>
            <a:off x="873112" y="2181780"/>
            <a:ext cx="14401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EB494E9B-641D-49EC-96DD-F560C6CCE5E5}"/>
              </a:ext>
            </a:extLst>
          </p:cNvPr>
          <p:cNvSpPr/>
          <p:nvPr userDrawn="1"/>
        </p:nvSpPr>
        <p:spPr>
          <a:xfrm>
            <a:off x="873112" y="2950111"/>
            <a:ext cx="14401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9BB575D6-B0E8-4FBE-92C5-6B139D3A60C6}"/>
              </a:ext>
            </a:extLst>
          </p:cNvPr>
          <p:cNvGrpSpPr/>
          <p:nvPr userDrawn="1"/>
        </p:nvGrpSpPr>
        <p:grpSpPr>
          <a:xfrm>
            <a:off x="4324506" y="3368976"/>
            <a:ext cx="2160000" cy="722737"/>
            <a:chOff x="1350368" y="3933056"/>
            <a:chExt cx="2592288" cy="722737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45AE8D28-CE85-443F-9EB3-C9754BC84ECC}"/>
                </a:ext>
              </a:extLst>
            </p:cNvPr>
            <p:cNvSpPr/>
            <p:nvPr/>
          </p:nvSpPr>
          <p:spPr>
            <a:xfrm>
              <a:off x="1350368" y="3937798"/>
              <a:ext cx="2592288" cy="7179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chemeClr val="tx1">
                    <a:lumMod val="50000"/>
                  </a:schemeClr>
                </a:solidFill>
              </a:endParaRPr>
            </a:p>
            <a:p>
              <a:r>
                <a:rPr lang="en-US" sz="1200" dirty="0">
                  <a:solidFill>
                    <a:schemeClr val="tx1">
                      <a:lumMod val="50000"/>
                    </a:schemeClr>
                  </a:solidFill>
                </a:rPr>
                <a:t>Chair: Ruth Wilson</a:t>
              </a:r>
            </a:p>
            <a:p>
              <a:r>
                <a:rPr lang="en-US" sz="1200" dirty="0">
                  <a:solidFill>
                    <a:schemeClr val="tx1">
                      <a:lumMod val="50000"/>
                    </a:schemeClr>
                  </a:solidFill>
                </a:rPr>
                <a:t>DSP Group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25AA4426-58B1-4AC7-8335-DB9B274D7201}"/>
                </a:ext>
              </a:extLst>
            </p:cNvPr>
            <p:cNvSpPr/>
            <p:nvPr/>
          </p:nvSpPr>
          <p:spPr>
            <a:xfrm>
              <a:off x="1350368" y="3933056"/>
              <a:ext cx="2592288" cy="243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/>
                <a:t>MARKETING</a:t>
              </a:r>
              <a:endParaRPr lang="nl-NL" sz="1600" dirty="0"/>
            </a:p>
          </p:txBody>
        </p:sp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872188E7-A4A8-496A-B8B0-E6F3ACEE1442}"/>
              </a:ext>
            </a:extLst>
          </p:cNvPr>
          <p:cNvGrpSpPr/>
          <p:nvPr userDrawn="1"/>
        </p:nvGrpSpPr>
        <p:grpSpPr>
          <a:xfrm>
            <a:off x="4324506" y="4168982"/>
            <a:ext cx="2160000" cy="713593"/>
            <a:chOff x="1350368" y="3933056"/>
            <a:chExt cx="2592288" cy="713593"/>
          </a:xfrm>
        </p:grpSpPr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78B95F6F-F0E3-40CE-983C-C9318C6C3386}"/>
                </a:ext>
              </a:extLst>
            </p:cNvPr>
            <p:cNvSpPr/>
            <p:nvPr/>
          </p:nvSpPr>
          <p:spPr>
            <a:xfrm>
              <a:off x="1350368" y="3933056"/>
              <a:ext cx="2592288" cy="7135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chemeClr val="tx1">
                    <a:lumMod val="50000"/>
                  </a:schemeClr>
                </a:solidFill>
              </a:endParaRPr>
            </a:p>
            <a:p>
              <a:r>
                <a:rPr lang="en-GB" sz="1200" dirty="0">
                  <a:solidFill>
                    <a:schemeClr val="tx1">
                      <a:lumMod val="50000"/>
                    </a:schemeClr>
                  </a:solidFill>
                </a:rPr>
                <a:t>Chair: Daniel Hartnett</a:t>
              </a:r>
            </a:p>
            <a:p>
              <a:r>
                <a:rPr lang="en-GB" sz="1200" dirty="0">
                  <a:solidFill>
                    <a:schemeClr val="tx1">
                      <a:lumMod val="50000"/>
                    </a:schemeClr>
                  </a:solidFill>
                </a:rPr>
                <a:t>DECT Forum</a:t>
              </a:r>
              <a:endParaRPr lang="nl-NL" sz="1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0E62A851-3170-4578-8014-1D7BDC24F98B}"/>
                </a:ext>
              </a:extLst>
            </p:cNvPr>
            <p:cNvSpPr/>
            <p:nvPr/>
          </p:nvSpPr>
          <p:spPr>
            <a:xfrm>
              <a:off x="1350368" y="3933056"/>
              <a:ext cx="2592288" cy="243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/>
                <a:t>REGULATORY</a:t>
              </a:r>
              <a:endParaRPr lang="nl-NL" sz="1400" dirty="0"/>
            </a:p>
          </p:txBody>
        </p:sp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076F54DD-8EF4-4CC1-8A57-C989DD7BA625}"/>
              </a:ext>
            </a:extLst>
          </p:cNvPr>
          <p:cNvGrpSpPr/>
          <p:nvPr userDrawn="1"/>
        </p:nvGrpSpPr>
        <p:grpSpPr>
          <a:xfrm>
            <a:off x="4324506" y="4968988"/>
            <a:ext cx="2160000" cy="714822"/>
            <a:chOff x="1350368" y="3931827"/>
            <a:chExt cx="2592288" cy="714822"/>
          </a:xfrm>
        </p:grpSpPr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C2E9EEE4-7E72-4583-BA1F-B809EE08CCDD}"/>
                </a:ext>
              </a:extLst>
            </p:cNvPr>
            <p:cNvSpPr/>
            <p:nvPr/>
          </p:nvSpPr>
          <p:spPr>
            <a:xfrm>
              <a:off x="1350368" y="3931827"/>
              <a:ext cx="2592288" cy="7148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200" dirty="0">
                <a:solidFill>
                  <a:schemeClr val="tx1">
                    <a:lumMod val="50000"/>
                  </a:schemeClr>
                </a:solidFill>
              </a:endParaRPr>
            </a:p>
            <a:p>
              <a:r>
                <a:rPr lang="en-GB" sz="1200" dirty="0">
                  <a:solidFill>
                    <a:schemeClr val="tx1">
                      <a:lumMod val="50000"/>
                    </a:schemeClr>
                  </a:solidFill>
                </a:rPr>
                <a:t>Chair: Daniel Hartnett</a:t>
              </a:r>
            </a:p>
            <a:p>
              <a:r>
                <a:rPr lang="en-GB" sz="1200" dirty="0">
                  <a:solidFill>
                    <a:schemeClr val="tx1">
                      <a:lumMod val="50000"/>
                    </a:schemeClr>
                  </a:solidFill>
                </a:rPr>
                <a:t>DECT Forum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697DB802-92B2-4C32-8954-08C69FE75518}"/>
                </a:ext>
              </a:extLst>
            </p:cNvPr>
            <p:cNvSpPr/>
            <p:nvPr/>
          </p:nvSpPr>
          <p:spPr>
            <a:xfrm>
              <a:off x="1350368" y="3933056"/>
              <a:ext cx="2592288" cy="243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dirty="0" err="1"/>
                <a:t>openD</a:t>
              </a:r>
              <a:endParaRPr lang="nl-NL" sz="1600" dirty="0"/>
            </a:p>
          </p:txBody>
        </p:sp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149554E0-0C71-4780-8E8E-C5EF7DA135AD}"/>
              </a:ext>
            </a:extLst>
          </p:cNvPr>
          <p:cNvGrpSpPr/>
          <p:nvPr userDrawn="1"/>
        </p:nvGrpSpPr>
        <p:grpSpPr>
          <a:xfrm>
            <a:off x="4324506" y="5768994"/>
            <a:ext cx="2160000" cy="714822"/>
            <a:chOff x="1350368" y="3931827"/>
            <a:chExt cx="2592288" cy="714822"/>
          </a:xfrm>
        </p:grpSpPr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3B765921-C14C-46C2-9726-0F8B21553708}"/>
                </a:ext>
              </a:extLst>
            </p:cNvPr>
            <p:cNvSpPr/>
            <p:nvPr/>
          </p:nvSpPr>
          <p:spPr>
            <a:xfrm>
              <a:off x="1350368" y="3931827"/>
              <a:ext cx="2592288" cy="7148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chemeClr val="tx1">
                    <a:lumMod val="50000"/>
                  </a:schemeClr>
                </a:solidFill>
              </a:endParaRPr>
            </a:p>
            <a:p>
              <a:r>
                <a:rPr lang="en-US" sz="1200" dirty="0">
                  <a:solidFill>
                    <a:schemeClr val="tx1">
                      <a:lumMod val="50000"/>
                    </a:schemeClr>
                  </a:solidFill>
                </a:rPr>
                <a:t>Chair: Daniel Hartnett</a:t>
              </a:r>
            </a:p>
            <a:p>
              <a:r>
                <a:rPr lang="en-US" sz="1200" dirty="0">
                  <a:solidFill>
                    <a:schemeClr val="tx1">
                      <a:lumMod val="50000"/>
                    </a:schemeClr>
                  </a:solidFill>
                </a:rPr>
                <a:t>DECT Forum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520B24EF-D1F3-4D9B-AE7E-404951F63959}"/>
                </a:ext>
              </a:extLst>
            </p:cNvPr>
            <p:cNvSpPr/>
            <p:nvPr/>
          </p:nvSpPr>
          <p:spPr>
            <a:xfrm>
              <a:off x="1350368" y="3933056"/>
              <a:ext cx="2592288" cy="243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dirty="0"/>
                <a:t>CAT-</a:t>
              </a:r>
              <a:r>
                <a:rPr lang="en-GB" sz="1600" dirty="0" err="1"/>
                <a:t>iq</a:t>
              </a:r>
              <a:endParaRPr lang="nl-NL" sz="1600" dirty="0"/>
            </a:p>
          </p:txBody>
        </p:sp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424617A3-9C06-4606-8BFD-D22F2DCA4F76}"/>
              </a:ext>
            </a:extLst>
          </p:cNvPr>
          <p:cNvGrpSpPr/>
          <p:nvPr userDrawn="1"/>
        </p:nvGrpSpPr>
        <p:grpSpPr>
          <a:xfrm>
            <a:off x="7248368" y="3368976"/>
            <a:ext cx="2160000" cy="722737"/>
            <a:chOff x="1350368" y="3933056"/>
            <a:chExt cx="2592288" cy="722737"/>
          </a:xfrm>
        </p:grpSpPr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DAD8D14B-7EE0-4CED-B01A-B544529E90A8}"/>
                </a:ext>
              </a:extLst>
            </p:cNvPr>
            <p:cNvSpPr/>
            <p:nvPr/>
          </p:nvSpPr>
          <p:spPr>
            <a:xfrm>
              <a:off x="1350368" y="3937798"/>
              <a:ext cx="2592288" cy="7179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200" dirty="0">
                <a:solidFill>
                  <a:schemeClr val="tx1">
                    <a:lumMod val="50000"/>
                  </a:schemeClr>
                </a:solidFill>
              </a:endParaRPr>
            </a:p>
            <a:p>
              <a:r>
                <a:rPr lang="en-GB" sz="1200" dirty="0">
                  <a:solidFill>
                    <a:schemeClr val="tx1">
                      <a:lumMod val="50000"/>
                    </a:schemeClr>
                  </a:solidFill>
                </a:rPr>
                <a:t>Chair: Daniel Hartnett</a:t>
              </a:r>
            </a:p>
            <a:p>
              <a:r>
                <a:rPr lang="en-GB" sz="1200" dirty="0">
                  <a:solidFill>
                    <a:schemeClr val="tx1">
                      <a:lumMod val="50000"/>
                    </a:schemeClr>
                  </a:solidFill>
                </a:rPr>
                <a:t>DECT Forum</a:t>
              </a:r>
              <a:endParaRPr lang="nl-NL" sz="1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72AD00E2-2E6D-472B-BAFE-AADFC888CCD9}"/>
                </a:ext>
              </a:extLst>
            </p:cNvPr>
            <p:cNvSpPr/>
            <p:nvPr/>
          </p:nvSpPr>
          <p:spPr>
            <a:xfrm>
              <a:off x="1350368" y="3933056"/>
              <a:ext cx="2592288" cy="243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/>
                <a:t>USA</a:t>
              </a:r>
              <a:endParaRPr lang="nl-NL" sz="1400" dirty="0"/>
            </a:p>
          </p:txBody>
        </p:sp>
      </p:grpSp>
      <p:grpSp>
        <p:nvGrpSpPr>
          <p:cNvPr id="35" name="Groep 34">
            <a:extLst>
              <a:ext uri="{FF2B5EF4-FFF2-40B4-BE49-F238E27FC236}">
                <a16:creationId xmlns:a16="http://schemas.microsoft.com/office/drawing/2014/main" id="{48414F76-1582-49F0-80E5-6E5EB5256100}"/>
              </a:ext>
            </a:extLst>
          </p:cNvPr>
          <p:cNvGrpSpPr/>
          <p:nvPr userDrawn="1"/>
        </p:nvGrpSpPr>
        <p:grpSpPr>
          <a:xfrm>
            <a:off x="7248368" y="4168982"/>
            <a:ext cx="2160000" cy="722737"/>
            <a:chOff x="1350368" y="3933056"/>
            <a:chExt cx="2592288" cy="722737"/>
          </a:xfrm>
        </p:grpSpPr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796604F8-5270-430F-ADF2-2DAB38EC876F}"/>
                </a:ext>
              </a:extLst>
            </p:cNvPr>
            <p:cNvSpPr/>
            <p:nvPr/>
          </p:nvSpPr>
          <p:spPr>
            <a:xfrm>
              <a:off x="1350368" y="3937798"/>
              <a:ext cx="2592288" cy="7179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200" dirty="0">
                <a:solidFill>
                  <a:schemeClr val="tx1">
                    <a:lumMod val="50000"/>
                  </a:schemeClr>
                </a:solidFill>
              </a:endParaRPr>
            </a:p>
            <a:p>
              <a:r>
                <a:rPr lang="en-GB" sz="1200" dirty="0">
                  <a:solidFill>
                    <a:schemeClr val="tx1">
                      <a:lumMod val="50000"/>
                    </a:schemeClr>
                  </a:solidFill>
                </a:rPr>
                <a:t>Chair: Kazuhiko Morikawa</a:t>
              </a:r>
            </a:p>
            <a:p>
              <a:r>
                <a:rPr lang="en-GB" sz="1200" dirty="0">
                  <a:solidFill>
                    <a:schemeClr val="tx1">
                      <a:lumMod val="50000"/>
                    </a:schemeClr>
                  </a:solidFill>
                </a:rPr>
                <a:t>DSP Group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6CB1E2E8-3BF5-439A-B5B6-C27D659015FE}"/>
                </a:ext>
              </a:extLst>
            </p:cNvPr>
            <p:cNvSpPr/>
            <p:nvPr/>
          </p:nvSpPr>
          <p:spPr>
            <a:xfrm>
              <a:off x="1350368" y="3933056"/>
              <a:ext cx="2592288" cy="243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/>
                <a:t>JAPAN</a:t>
              </a:r>
              <a:endParaRPr lang="nl-NL" sz="1400" dirty="0"/>
            </a:p>
          </p:txBody>
        </p:sp>
      </p:grpSp>
      <p:grpSp>
        <p:nvGrpSpPr>
          <p:cNvPr id="38" name="Groep 37">
            <a:extLst>
              <a:ext uri="{FF2B5EF4-FFF2-40B4-BE49-F238E27FC236}">
                <a16:creationId xmlns:a16="http://schemas.microsoft.com/office/drawing/2014/main" id="{E6759714-E744-4A81-AE12-D29B191871E8}"/>
              </a:ext>
            </a:extLst>
          </p:cNvPr>
          <p:cNvGrpSpPr/>
          <p:nvPr userDrawn="1"/>
        </p:nvGrpSpPr>
        <p:grpSpPr>
          <a:xfrm>
            <a:off x="7248368" y="4970217"/>
            <a:ext cx="2160000" cy="722737"/>
            <a:chOff x="1350368" y="3933056"/>
            <a:chExt cx="2592288" cy="722737"/>
          </a:xfrm>
        </p:grpSpPr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86E56DB3-52CA-4576-8E65-44914BC20DED}"/>
                </a:ext>
              </a:extLst>
            </p:cNvPr>
            <p:cNvSpPr/>
            <p:nvPr/>
          </p:nvSpPr>
          <p:spPr>
            <a:xfrm>
              <a:off x="1350368" y="3936569"/>
              <a:ext cx="2592288" cy="7192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200" dirty="0">
                <a:solidFill>
                  <a:schemeClr val="tx1">
                    <a:lumMod val="50000"/>
                  </a:schemeClr>
                </a:solidFill>
              </a:endParaRPr>
            </a:p>
            <a:p>
              <a:r>
                <a:rPr lang="en-GB" sz="1200" dirty="0">
                  <a:solidFill>
                    <a:schemeClr val="tx1">
                      <a:lumMod val="50000"/>
                    </a:schemeClr>
                  </a:solidFill>
                </a:rPr>
                <a:t>Chair: Daniel Hartnett</a:t>
              </a:r>
            </a:p>
            <a:p>
              <a:r>
                <a:rPr lang="en-GB" sz="1200" dirty="0">
                  <a:solidFill>
                    <a:schemeClr val="tx1">
                      <a:lumMod val="50000"/>
                    </a:schemeClr>
                  </a:solidFill>
                </a:rPr>
                <a:t>DECT Forum</a:t>
              </a:r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FB47C860-5B12-4D68-BD32-C248925F1062}"/>
                </a:ext>
              </a:extLst>
            </p:cNvPr>
            <p:cNvSpPr/>
            <p:nvPr/>
          </p:nvSpPr>
          <p:spPr>
            <a:xfrm>
              <a:off x="1350368" y="3933056"/>
              <a:ext cx="2592288" cy="243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/>
                <a:t>IMT2020</a:t>
              </a:r>
              <a:endParaRPr lang="nl-NL" sz="1400" dirty="0"/>
            </a:p>
          </p:txBody>
        </p:sp>
      </p:grpSp>
      <p:grpSp>
        <p:nvGrpSpPr>
          <p:cNvPr id="44" name="Groep 43">
            <a:extLst>
              <a:ext uri="{FF2B5EF4-FFF2-40B4-BE49-F238E27FC236}">
                <a16:creationId xmlns:a16="http://schemas.microsoft.com/office/drawing/2014/main" id="{FBCAC3B7-379B-46F8-8932-920355F58469}"/>
              </a:ext>
            </a:extLst>
          </p:cNvPr>
          <p:cNvGrpSpPr/>
          <p:nvPr userDrawn="1"/>
        </p:nvGrpSpPr>
        <p:grpSpPr>
          <a:xfrm>
            <a:off x="7248368" y="5770223"/>
            <a:ext cx="2160000" cy="722737"/>
            <a:chOff x="1350368" y="3933056"/>
            <a:chExt cx="2592288" cy="722737"/>
          </a:xfrm>
        </p:grpSpPr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048BC36B-74CA-41FC-AC9A-5A1A84EB5D77}"/>
                </a:ext>
              </a:extLst>
            </p:cNvPr>
            <p:cNvSpPr/>
            <p:nvPr/>
          </p:nvSpPr>
          <p:spPr>
            <a:xfrm>
              <a:off x="1350368" y="3936569"/>
              <a:ext cx="2592288" cy="7192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200" dirty="0">
                <a:solidFill>
                  <a:schemeClr val="tx1">
                    <a:lumMod val="50000"/>
                  </a:schemeClr>
                </a:solidFill>
              </a:endParaRPr>
            </a:p>
            <a:p>
              <a:r>
                <a:rPr lang="en-GB" sz="1200" dirty="0">
                  <a:solidFill>
                    <a:schemeClr val="tx1">
                      <a:lumMod val="50000"/>
                    </a:schemeClr>
                  </a:solidFill>
                </a:rPr>
                <a:t>Chair: Daniel Hartnett</a:t>
              </a:r>
            </a:p>
            <a:p>
              <a:r>
                <a:rPr lang="en-GB" sz="1200" dirty="0">
                  <a:solidFill>
                    <a:schemeClr val="tx1">
                      <a:lumMod val="50000"/>
                    </a:schemeClr>
                  </a:solidFill>
                </a:rPr>
                <a:t>DECT Forum</a:t>
              </a:r>
              <a:endParaRPr lang="nl-NL" sz="1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29A8D702-5B34-4992-82D8-FCEC1CA4D7A7}"/>
                </a:ext>
              </a:extLst>
            </p:cNvPr>
            <p:cNvSpPr/>
            <p:nvPr/>
          </p:nvSpPr>
          <p:spPr>
            <a:xfrm>
              <a:off x="1350368" y="3933056"/>
              <a:ext cx="2592288" cy="243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dirty="0"/>
                <a:t>Security</a:t>
              </a:r>
              <a:endParaRPr lang="nl-NL" sz="1600" dirty="0"/>
            </a:p>
          </p:txBody>
        </p:sp>
      </p:grpSp>
      <p:grpSp>
        <p:nvGrpSpPr>
          <p:cNvPr id="47" name="Groep 46">
            <a:extLst>
              <a:ext uri="{FF2B5EF4-FFF2-40B4-BE49-F238E27FC236}">
                <a16:creationId xmlns:a16="http://schemas.microsoft.com/office/drawing/2014/main" id="{0295B2B5-1DD5-4895-9A3A-8939A41261BC}"/>
              </a:ext>
            </a:extLst>
          </p:cNvPr>
          <p:cNvGrpSpPr/>
          <p:nvPr userDrawn="1"/>
        </p:nvGrpSpPr>
        <p:grpSpPr>
          <a:xfrm>
            <a:off x="1415720" y="3365968"/>
            <a:ext cx="2160000" cy="713593"/>
            <a:chOff x="1350368" y="3933056"/>
            <a:chExt cx="2592288" cy="713593"/>
          </a:xfrm>
        </p:grpSpPr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B1196B70-F655-4380-A4E6-092BAF6D1CE8}"/>
                </a:ext>
              </a:extLst>
            </p:cNvPr>
            <p:cNvSpPr/>
            <p:nvPr/>
          </p:nvSpPr>
          <p:spPr>
            <a:xfrm>
              <a:off x="1350368" y="3933056"/>
              <a:ext cx="2592288" cy="7135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200" dirty="0">
                <a:solidFill>
                  <a:schemeClr val="tx1">
                    <a:lumMod val="50000"/>
                  </a:schemeClr>
                </a:solidFill>
              </a:endParaRPr>
            </a:p>
            <a:p>
              <a:r>
                <a:rPr lang="en-GB" sz="1200" dirty="0">
                  <a:solidFill>
                    <a:schemeClr val="tx1">
                      <a:lumMod val="50000"/>
                    </a:schemeClr>
                  </a:solidFill>
                </a:rPr>
                <a:t>DSP Group</a:t>
              </a:r>
              <a:endParaRPr lang="nl-NL" sz="1200" dirty="0">
                <a:solidFill>
                  <a:schemeClr val="tx1">
                    <a:lumMod val="50000"/>
                  </a:schemeClr>
                </a:solidFill>
              </a:endParaRPr>
            </a:p>
            <a:p>
              <a:r>
                <a:rPr lang="en-GB" sz="1200" dirty="0">
                  <a:solidFill>
                    <a:schemeClr val="tx1">
                      <a:lumMod val="50000"/>
                    </a:schemeClr>
                  </a:solidFill>
                </a:rPr>
                <a:t>Dialog Semiconductor</a:t>
              </a:r>
              <a:endParaRPr lang="nl-NL" sz="1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8C19BE56-433B-437C-9620-1993C0643329}"/>
                </a:ext>
              </a:extLst>
            </p:cNvPr>
            <p:cNvSpPr/>
            <p:nvPr/>
          </p:nvSpPr>
          <p:spPr>
            <a:xfrm>
              <a:off x="1350368" y="3933056"/>
              <a:ext cx="2592288" cy="243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/>
                <a:t>CHIPSET</a:t>
              </a:r>
              <a:endParaRPr lang="nl-NL" sz="1600" dirty="0"/>
            </a:p>
          </p:txBody>
        </p:sp>
      </p:grpSp>
      <p:grpSp>
        <p:nvGrpSpPr>
          <p:cNvPr id="50" name="Groep 49">
            <a:extLst>
              <a:ext uri="{FF2B5EF4-FFF2-40B4-BE49-F238E27FC236}">
                <a16:creationId xmlns:a16="http://schemas.microsoft.com/office/drawing/2014/main" id="{9F477578-2FEA-437A-9D21-488BB9AB4BDF}"/>
              </a:ext>
            </a:extLst>
          </p:cNvPr>
          <p:cNvGrpSpPr/>
          <p:nvPr userDrawn="1"/>
        </p:nvGrpSpPr>
        <p:grpSpPr>
          <a:xfrm>
            <a:off x="1415720" y="4168982"/>
            <a:ext cx="2160000" cy="722737"/>
            <a:chOff x="1350368" y="3933055"/>
            <a:chExt cx="2592288" cy="722737"/>
          </a:xfrm>
        </p:grpSpPr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B8CB547C-2979-4590-9E21-768D8B9B4583}"/>
                </a:ext>
              </a:extLst>
            </p:cNvPr>
            <p:cNvSpPr/>
            <p:nvPr/>
          </p:nvSpPr>
          <p:spPr>
            <a:xfrm>
              <a:off x="1350368" y="3933055"/>
              <a:ext cx="2592288" cy="7227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br>
                <a:rPr lang="en-GB" sz="1200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GB" sz="1200" dirty="0" err="1">
                  <a:solidFill>
                    <a:schemeClr val="tx1">
                      <a:lumMod val="50000"/>
                    </a:schemeClr>
                  </a:solidFill>
                </a:rPr>
                <a:t>Gigaset</a:t>
              </a:r>
              <a:r>
                <a:rPr lang="en-GB" sz="1200" dirty="0">
                  <a:solidFill>
                    <a:schemeClr val="tx1">
                      <a:lumMod val="50000"/>
                    </a:schemeClr>
                  </a:solidFill>
                </a:rPr>
                <a:t> / Vtech</a:t>
              </a:r>
            </a:p>
            <a:p>
              <a:r>
                <a:rPr lang="en-GB" sz="1200" dirty="0">
                  <a:solidFill>
                    <a:schemeClr val="tx1">
                      <a:lumMod val="50000"/>
                    </a:schemeClr>
                  </a:solidFill>
                </a:rPr>
                <a:t>SGW Global</a:t>
              </a:r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918B2882-2BD6-4382-8BA7-2740DA3A4F90}"/>
                </a:ext>
              </a:extLst>
            </p:cNvPr>
            <p:cNvSpPr/>
            <p:nvPr/>
          </p:nvSpPr>
          <p:spPr>
            <a:xfrm>
              <a:off x="1350368" y="3933056"/>
              <a:ext cx="2592288" cy="243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/>
                <a:t>CONSUMER</a:t>
              </a:r>
              <a:endParaRPr lang="nl-NL" sz="1600" dirty="0"/>
            </a:p>
          </p:txBody>
        </p:sp>
      </p:grpSp>
      <p:grpSp>
        <p:nvGrpSpPr>
          <p:cNvPr id="53" name="Groep 52">
            <a:extLst>
              <a:ext uri="{FF2B5EF4-FFF2-40B4-BE49-F238E27FC236}">
                <a16:creationId xmlns:a16="http://schemas.microsoft.com/office/drawing/2014/main" id="{8ABE86FC-7C31-4E9E-A06D-3E8143D129AC}"/>
              </a:ext>
            </a:extLst>
          </p:cNvPr>
          <p:cNvGrpSpPr/>
          <p:nvPr userDrawn="1"/>
        </p:nvGrpSpPr>
        <p:grpSpPr>
          <a:xfrm>
            <a:off x="1415720" y="5770223"/>
            <a:ext cx="2160000" cy="713593"/>
            <a:chOff x="1350368" y="3933056"/>
            <a:chExt cx="2592288" cy="713593"/>
          </a:xfrm>
        </p:grpSpPr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294F13B1-C3B2-4FC9-8372-5C7AF24DFADE}"/>
                </a:ext>
              </a:extLst>
            </p:cNvPr>
            <p:cNvSpPr/>
            <p:nvPr/>
          </p:nvSpPr>
          <p:spPr>
            <a:xfrm>
              <a:off x="1350368" y="3933056"/>
              <a:ext cx="2592288" cy="7135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 sz="1200" dirty="0">
                <a:solidFill>
                  <a:schemeClr val="tx1">
                    <a:lumMod val="50000"/>
                  </a:schemeClr>
                </a:solidFill>
              </a:endParaRPr>
            </a:p>
            <a:p>
              <a:r>
                <a:rPr lang="nl-NL" sz="1200">
                  <a:solidFill>
                    <a:schemeClr val="tx1">
                      <a:lumMod val="50000"/>
                    </a:schemeClr>
                  </a:solidFill>
                </a:rPr>
                <a:t>Shure</a:t>
              </a:r>
              <a:endParaRPr lang="nl-NL" sz="13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159476A6-F277-49DC-8194-9A07549EB39C}"/>
                </a:ext>
              </a:extLst>
            </p:cNvPr>
            <p:cNvSpPr/>
            <p:nvPr/>
          </p:nvSpPr>
          <p:spPr>
            <a:xfrm>
              <a:off x="1350368" y="3933056"/>
              <a:ext cx="2592288" cy="243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kern="1200" dirty="0">
                  <a:solidFill>
                    <a:schemeClr val="lt1"/>
                  </a:solidFill>
                  <a:effectLst/>
                  <a:latin typeface="+mn-lt"/>
                  <a:ea typeface="+mn-ea"/>
                  <a:cs typeface="+mn-cs"/>
                </a:rPr>
                <a:t>ENTERPRISE</a:t>
              </a:r>
              <a:r>
                <a:rPr lang="en-GB" sz="1800" kern="1200" dirty="0">
                  <a:solidFill>
                    <a:schemeClr val="lt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endParaRPr lang="nl-NL" sz="1600" dirty="0"/>
            </a:p>
          </p:txBody>
        </p:sp>
      </p:grpSp>
      <p:sp>
        <p:nvSpPr>
          <p:cNvPr id="56" name="Tekstvak 55">
            <a:extLst>
              <a:ext uri="{FF2B5EF4-FFF2-40B4-BE49-F238E27FC236}">
                <a16:creationId xmlns:a16="http://schemas.microsoft.com/office/drawing/2014/main" id="{8B836073-2755-4CC0-89C2-44EA442D11AC}"/>
              </a:ext>
            </a:extLst>
          </p:cNvPr>
          <p:cNvSpPr txBox="1"/>
          <p:nvPr userDrawn="1"/>
        </p:nvSpPr>
        <p:spPr>
          <a:xfrm>
            <a:off x="9624392" y="2014864"/>
            <a:ext cx="2549031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SUPPORTING BODIES</a:t>
            </a:r>
          </a:p>
          <a:p>
            <a:endParaRPr lang="nl-NL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SECRETARY</a:t>
            </a:r>
          </a:p>
          <a:p>
            <a:endParaRPr lang="nl-NL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BUSINESS DEVELOPMENT </a:t>
            </a:r>
            <a:br>
              <a:rPr lang="en-GB" sz="1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DIRECTOR</a:t>
            </a:r>
          </a:p>
          <a:p>
            <a:endParaRPr lang="nl-NL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MARKETING AND PR</a:t>
            </a:r>
          </a:p>
          <a:p>
            <a:endParaRPr lang="nl-NL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BOOKKEEPING</a:t>
            </a:r>
          </a:p>
          <a:p>
            <a:endParaRPr lang="nl-NL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MEMBER SERVICE</a:t>
            </a:r>
          </a:p>
          <a:p>
            <a:endParaRPr lang="nl-NL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INTERNET AGENCY</a:t>
            </a:r>
          </a:p>
          <a:p>
            <a:endParaRPr lang="nl-NL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LEGAL SERVICES</a:t>
            </a:r>
          </a:p>
          <a:p>
            <a:endParaRPr lang="nl-NL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PROMOTION MATERIAL</a:t>
            </a:r>
          </a:p>
          <a:p>
            <a:endParaRPr lang="nl-NL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PROJECT RELATED </a:t>
            </a:r>
            <a:br>
              <a:rPr lang="en-GB" sz="1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SUPPORTING ENTITIES</a:t>
            </a:r>
            <a:endParaRPr lang="nl-NL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 </a:t>
            </a:r>
            <a:endParaRPr lang="nl-NL" sz="1400" dirty="0">
              <a:solidFill>
                <a:schemeClr val="tx1">
                  <a:lumMod val="50000"/>
                </a:schemeClr>
              </a:solidFill>
            </a:endParaRPr>
          </a:p>
          <a:p>
            <a:endParaRPr lang="nl-N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7" name="Rechthoek 56">
            <a:extLst>
              <a:ext uri="{FF2B5EF4-FFF2-40B4-BE49-F238E27FC236}">
                <a16:creationId xmlns:a16="http://schemas.microsoft.com/office/drawing/2014/main" id="{174309F5-9B06-4E57-981B-4AAD36B9FAB2}"/>
              </a:ext>
            </a:extLst>
          </p:cNvPr>
          <p:cNvSpPr/>
          <p:nvPr userDrawn="1"/>
        </p:nvSpPr>
        <p:spPr>
          <a:xfrm>
            <a:off x="3791744" y="2950111"/>
            <a:ext cx="14401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ABA1F10C-BD1D-41E6-B57B-7EA7EC32DB67}"/>
              </a:ext>
            </a:extLst>
          </p:cNvPr>
          <p:cNvSpPr/>
          <p:nvPr userDrawn="1"/>
        </p:nvSpPr>
        <p:spPr>
          <a:xfrm>
            <a:off x="1162774" y="3434532"/>
            <a:ext cx="14401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2A9200D6-9A17-4137-8F98-D281BAA2A608}"/>
              </a:ext>
            </a:extLst>
          </p:cNvPr>
          <p:cNvSpPr/>
          <p:nvPr userDrawn="1"/>
        </p:nvSpPr>
        <p:spPr>
          <a:xfrm>
            <a:off x="1157109" y="4230000"/>
            <a:ext cx="14401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Rechthoek 59">
            <a:extLst>
              <a:ext uri="{FF2B5EF4-FFF2-40B4-BE49-F238E27FC236}">
                <a16:creationId xmlns:a16="http://schemas.microsoft.com/office/drawing/2014/main" id="{52D76CF4-0F36-4A68-8A48-70F198319739}"/>
              </a:ext>
            </a:extLst>
          </p:cNvPr>
          <p:cNvSpPr/>
          <p:nvPr userDrawn="1"/>
        </p:nvSpPr>
        <p:spPr>
          <a:xfrm>
            <a:off x="1159727" y="5821074"/>
            <a:ext cx="14401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Rechthoek 60">
            <a:extLst>
              <a:ext uri="{FF2B5EF4-FFF2-40B4-BE49-F238E27FC236}">
                <a16:creationId xmlns:a16="http://schemas.microsoft.com/office/drawing/2014/main" id="{9C272031-8BD3-443C-83B3-FF4FA756E491}"/>
              </a:ext>
            </a:extLst>
          </p:cNvPr>
          <p:cNvSpPr/>
          <p:nvPr userDrawn="1"/>
        </p:nvSpPr>
        <p:spPr>
          <a:xfrm>
            <a:off x="4071943" y="3435936"/>
            <a:ext cx="14401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Rechthoek 61">
            <a:extLst>
              <a:ext uri="{FF2B5EF4-FFF2-40B4-BE49-F238E27FC236}">
                <a16:creationId xmlns:a16="http://schemas.microsoft.com/office/drawing/2014/main" id="{081CC7EE-356B-4E84-B924-F876FC597B49}"/>
              </a:ext>
            </a:extLst>
          </p:cNvPr>
          <p:cNvSpPr/>
          <p:nvPr userDrawn="1"/>
        </p:nvSpPr>
        <p:spPr>
          <a:xfrm>
            <a:off x="4066278" y="4228498"/>
            <a:ext cx="14401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Rechthoek 62">
            <a:extLst>
              <a:ext uri="{FF2B5EF4-FFF2-40B4-BE49-F238E27FC236}">
                <a16:creationId xmlns:a16="http://schemas.microsoft.com/office/drawing/2014/main" id="{7E9BD027-B563-47F5-A817-A008CEB3C43E}"/>
              </a:ext>
            </a:extLst>
          </p:cNvPr>
          <p:cNvSpPr/>
          <p:nvPr userDrawn="1"/>
        </p:nvSpPr>
        <p:spPr>
          <a:xfrm>
            <a:off x="4068896" y="5039301"/>
            <a:ext cx="14401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" name="Rechthoek 63">
            <a:extLst>
              <a:ext uri="{FF2B5EF4-FFF2-40B4-BE49-F238E27FC236}">
                <a16:creationId xmlns:a16="http://schemas.microsoft.com/office/drawing/2014/main" id="{5D499AD3-B077-43D0-9F6F-7646B7C8B9C1}"/>
              </a:ext>
            </a:extLst>
          </p:cNvPr>
          <p:cNvSpPr/>
          <p:nvPr userDrawn="1"/>
        </p:nvSpPr>
        <p:spPr>
          <a:xfrm>
            <a:off x="4066496" y="5814528"/>
            <a:ext cx="14401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5" name="Rechte verbindingslijn 64">
            <a:extLst>
              <a:ext uri="{FF2B5EF4-FFF2-40B4-BE49-F238E27FC236}">
                <a16:creationId xmlns:a16="http://schemas.microsoft.com/office/drawing/2014/main" id="{D8686850-1534-488D-B2CD-3DADD6909A9F}"/>
              </a:ext>
            </a:extLst>
          </p:cNvPr>
          <p:cNvCxnSpPr>
            <a:cxnSpLocks/>
          </p:cNvCxnSpPr>
          <p:nvPr userDrawn="1"/>
        </p:nvCxnSpPr>
        <p:spPr>
          <a:xfrm>
            <a:off x="6782566" y="3232740"/>
            <a:ext cx="1" cy="2666386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Rechte verbindingslijn 65">
            <a:extLst>
              <a:ext uri="{FF2B5EF4-FFF2-40B4-BE49-F238E27FC236}">
                <a16:creationId xmlns:a16="http://schemas.microsoft.com/office/drawing/2014/main" id="{C1CC03C6-1C45-4099-96EA-4AD1F82DC3C9}"/>
              </a:ext>
            </a:extLst>
          </p:cNvPr>
          <p:cNvCxnSpPr>
            <a:cxnSpLocks/>
          </p:cNvCxnSpPr>
          <p:nvPr userDrawn="1"/>
        </p:nvCxnSpPr>
        <p:spPr>
          <a:xfrm flipH="1">
            <a:off x="6780591" y="5897951"/>
            <a:ext cx="324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Rechte verbindingslijn 66">
            <a:extLst>
              <a:ext uri="{FF2B5EF4-FFF2-40B4-BE49-F238E27FC236}">
                <a16:creationId xmlns:a16="http://schemas.microsoft.com/office/drawing/2014/main" id="{DB18E873-747D-45FE-A251-74743D86E599}"/>
              </a:ext>
            </a:extLst>
          </p:cNvPr>
          <p:cNvCxnSpPr>
            <a:cxnSpLocks/>
          </p:cNvCxnSpPr>
          <p:nvPr userDrawn="1"/>
        </p:nvCxnSpPr>
        <p:spPr>
          <a:xfrm flipH="1">
            <a:off x="6787308" y="5117839"/>
            <a:ext cx="324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Rechte verbindingslijn 67">
            <a:extLst>
              <a:ext uri="{FF2B5EF4-FFF2-40B4-BE49-F238E27FC236}">
                <a16:creationId xmlns:a16="http://schemas.microsoft.com/office/drawing/2014/main" id="{1BF09929-F640-4D40-B97B-577B0287372F}"/>
              </a:ext>
            </a:extLst>
          </p:cNvPr>
          <p:cNvCxnSpPr>
            <a:cxnSpLocks/>
          </p:cNvCxnSpPr>
          <p:nvPr userDrawn="1"/>
        </p:nvCxnSpPr>
        <p:spPr>
          <a:xfrm flipH="1">
            <a:off x="6780591" y="4311744"/>
            <a:ext cx="324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Rechte verbindingslijn 68">
            <a:extLst>
              <a:ext uri="{FF2B5EF4-FFF2-40B4-BE49-F238E27FC236}">
                <a16:creationId xmlns:a16="http://schemas.microsoft.com/office/drawing/2014/main" id="{2659CE00-C55B-405A-A42E-956244829CE8}"/>
              </a:ext>
            </a:extLst>
          </p:cNvPr>
          <p:cNvCxnSpPr>
            <a:cxnSpLocks/>
          </p:cNvCxnSpPr>
          <p:nvPr userDrawn="1"/>
        </p:nvCxnSpPr>
        <p:spPr>
          <a:xfrm flipH="1">
            <a:off x="6787308" y="3520984"/>
            <a:ext cx="324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Rechthoek 69">
            <a:extLst>
              <a:ext uri="{FF2B5EF4-FFF2-40B4-BE49-F238E27FC236}">
                <a16:creationId xmlns:a16="http://schemas.microsoft.com/office/drawing/2014/main" id="{550BFFEB-599B-47F4-94E3-9CCC4B8A3BC9}"/>
              </a:ext>
            </a:extLst>
          </p:cNvPr>
          <p:cNvSpPr/>
          <p:nvPr userDrawn="1"/>
        </p:nvSpPr>
        <p:spPr>
          <a:xfrm>
            <a:off x="7009619" y="3446677"/>
            <a:ext cx="14401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Rechthoek 70">
            <a:extLst>
              <a:ext uri="{FF2B5EF4-FFF2-40B4-BE49-F238E27FC236}">
                <a16:creationId xmlns:a16="http://schemas.microsoft.com/office/drawing/2014/main" id="{4D868DBE-3D40-4692-A2D5-B561913E3921}"/>
              </a:ext>
            </a:extLst>
          </p:cNvPr>
          <p:cNvSpPr/>
          <p:nvPr userDrawn="1"/>
        </p:nvSpPr>
        <p:spPr>
          <a:xfrm>
            <a:off x="7003954" y="4239239"/>
            <a:ext cx="14401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E3B5B9BE-5F25-428E-9043-D30A70E9E56E}"/>
              </a:ext>
            </a:extLst>
          </p:cNvPr>
          <p:cNvSpPr/>
          <p:nvPr userDrawn="1"/>
        </p:nvSpPr>
        <p:spPr>
          <a:xfrm>
            <a:off x="7006572" y="5050042"/>
            <a:ext cx="14401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Rechthoek 72">
            <a:extLst>
              <a:ext uri="{FF2B5EF4-FFF2-40B4-BE49-F238E27FC236}">
                <a16:creationId xmlns:a16="http://schemas.microsoft.com/office/drawing/2014/main" id="{55DEB229-F2E7-4C1D-B326-3C4A9CF9F731}"/>
              </a:ext>
            </a:extLst>
          </p:cNvPr>
          <p:cNvSpPr/>
          <p:nvPr userDrawn="1"/>
        </p:nvSpPr>
        <p:spPr>
          <a:xfrm>
            <a:off x="7004172" y="5825269"/>
            <a:ext cx="14401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4" name="Rechte verbindingslijn 73">
            <a:extLst>
              <a:ext uri="{FF2B5EF4-FFF2-40B4-BE49-F238E27FC236}">
                <a16:creationId xmlns:a16="http://schemas.microsoft.com/office/drawing/2014/main" id="{6D79DF17-9137-4EA9-B071-F245F8B49093}"/>
              </a:ext>
            </a:extLst>
          </p:cNvPr>
          <p:cNvCxnSpPr>
            <a:cxnSpLocks/>
          </p:cNvCxnSpPr>
          <p:nvPr userDrawn="1"/>
        </p:nvCxnSpPr>
        <p:spPr>
          <a:xfrm flipH="1">
            <a:off x="3867951" y="3229350"/>
            <a:ext cx="2916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hthoek 77">
            <a:extLst>
              <a:ext uri="{FF2B5EF4-FFF2-40B4-BE49-F238E27FC236}">
                <a16:creationId xmlns:a16="http://schemas.microsoft.com/office/drawing/2014/main" id="{841F6968-4DD0-48E4-8C5F-035DD34E35A2}"/>
              </a:ext>
            </a:extLst>
          </p:cNvPr>
          <p:cNvSpPr/>
          <p:nvPr userDrawn="1"/>
        </p:nvSpPr>
        <p:spPr>
          <a:xfrm>
            <a:off x="1048177" y="1284065"/>
            <a:ext cx="7928139" cy="2333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buSzPct val="150000"/>
            </a:pPr>
            <a:r>
              <a:rPr lang="en-GB" sz="1400" b="1" dirty="0">
                <a:solidFill>
                  <a:schemeClr val="bg2">
                    <a:lumMod val="25000"/>
                  </a:schemeClr>
                </a:solidFill>
              </a:rPr>
              <a:t>DECT FORUM FULL AND ASSOCIATED MEMBERS</a:t>
            </a:r>
            <a:endParaRPr lang="nl-NL" sz="14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ts val="2800"/>
              </a:lnSpc>
              <a:buSzPct val="150000"/>
            </a:pPr>
            <a:r>
              <a:rPr lang="en-GB" sz="1400" b="1" dirty="0">
                <a:solidFill>
                  <a:schemeClr val="bg2">
                    <a:lumMod val="25000"/>
                  </a:schemeClr>
                </a:solidFill>
              </a:rPr>
              <a:t>GENERAL ASSEMBLY: ADVICE AND BUDGET</a:t>
            </a:r>
            <a:endParaRPr lang="nl-NL" sz="14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ts val="2800"/>
              </a:lnSpc>
              <a:buSzPct val="150000"/>
            </a:pPr>
            <a:r>
              <a:rPr lang="en-GB" sz="1400" b="1" dirty="0">
                <a:solidFill>
                  <a:schemeClr val="bg2">
                    <a:lumMod val="25000"/>
                  </a:schemeClr>
                </a:solidFill>
              </a:rPr>
              <a:t>DECT FORUM BOARD</a:t>
            </a:r>
          </a:p>
          <a:p>
            <a:pPr>
              <a:buSzPct val="150000"/>
            </a:pPr>
            <a:r>
              <a:rPr lang="en-GB" sz="1200" dirty="0" err="1"/>
              <a:t>Arend</a:t>
            </a:r>
            <a:r>
              <a:rPr lang="en-GB" sz="1200" dirty="0"/>
              <a:t> van der </a:t>
            </a:r>
            <a:r>
              <a:rPr lang="en-GB" sz="1200" dirty="0" err="1"/>
              <a:t>Weijden</a:t>
            </a:r>
            <a:r>
              <a:rPr lang="en-GB" sz="1200" dirty="0"/>
              <a:t> (Dialog Semiconductor), Ruth Wilson Deputy-Chair (DSP Group), Michael </a:t>
            </a:r>
            <a:r>
              <a:rPr lang="en-GB" sz="1200" dirty="0" err="1"/>
              <a:t>Zenz</a:t>
            </a:r>
            <a:r>
              <a:rPr lang="en-GB" sz="1200" dirty="0"/>
              <a:t> (</a:t>
            </a:r>
            <a:r>
              <a:rPr lang="en-GB" sz="1200" dirty="0" err="1"/>
              <a:t>Gigaset</a:t>
            </a:r>
            <a:r>
              <a:rPr lang="en-GB" sz="1200" dirty="0"/>
              <a:t>), Jens Christian </a:t>
            </a:r>
            <a:r>
              <a:rPr lang="en-GB" sz="1200" dirty="0" err="1"/>
              <a:t>Lindof</a:t>
            </a:r>
            <a:r>
              <a:rPr lang="en-GB" sz="1200" dirty="0"/>
              <a:t> (RTX), Richard Hall-Smith (SGW Global), Andreas Zipp Chair (Vtech), William </a:t>
            </a:r>
            <a:r>
              <a:rPr lang="en-GB" sz="1200" dirty="0" err="1"/>
              <a:t>Berrie</a:t>
            </a:r>
            <a:r>
              <a:rPr lang="en-GB" sz="1200" dirty="0"/>
              <a:t> (Shure)</a:t>
            </a:r>
            <a:endParaRPr lang="nl-NL" sz="1200" dirty="0"/>
          </a:p>
          <a:p>
            <a:pPr defTabSz="717550">
              <a:lnSpc>
                <a:spcPct val="200000"/>
              </a:lnSpc>
              <a:buSzPct val="150000"/>
            </a:pPr>
            <a:r>
              <a:rPr lang="en-GB" sz="1400" b="1" dirty="0">
                <a:solidFill>
                  <a:schemeClr val="bg2">
                    <a:lumMod val="25000"/>
                  </a:schemeClr>
                </a:solidFill>
              </a:rPr>
              <a:t>DAY TO DAY BUSINESS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		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</a:rPr>
              <a:t>WORKING GROUPS</a:t>
            </a:r>
            <a:endParaRPr lang="nl-NL" sz="14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200000"/>
              </a:lnSpc>
              <a:buSzPct val="150000"/>
            </a:pPr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5" name="Rechte verbindingslijn 74">
            <a:extLst>
              <a:ext uri="{FF2B5EF4-FFF2-40B4-BE49-F238E27FC236}">
                <a16:creationId xmlns:a16="http://schemas.microsoft.com/office/drawing/2014/main" id="{034F51B7-6493-4A2F-AFE9-5E9C0273A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923555" y="5090802"/>
            <a:ext cx="325172" cy="1718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6" name="Groep 75">
            <a:extLst>
              <a:ext uri="{FF2B5EF4-FFF2-40B4-BE49-F238E27FC236}">
                <a16:creationId xmlns:a16="http://schemas.microsoft.com/office/drawing/2014/main" id="{6FB771E0-9533-477B-B1DF-FF42C3DA1DED}"/>
              </a:ext>
            </a:extLst>
          </p:cNvPr>
          <p:cNvGrpSpPr/>
          <p:nvPr userDrawn="1"/>
        </p:nvGrpSpPr>
        <p:grpSpPr>
          <a:xfrm>
            <a:off x="1406600" y="4969661"/>
            <a:ext cx="2160000" cy="713593"/>
            <a:chOff x="1350368" y="3933056"/>
            <a:chExt cx="2592288" cy="713593"/>
          </a:xfrm>
        </p:grpSpPr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067D2CAE-6181-4AA8-833E-DEEF3A2F5773}"/>
                </a:ext>
              </a:extLst>
            </p:cNvPr>
            <p:cNvSpPr/>
            <p:nvPr/>
          </p:nvSpPr>
          <p:spPr>
            <a:xfrm>
              <a:off x="1350368" y="3933056"/>
              <a:ext cx="2592288" cy="7135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 sz="1200" dirty="0">
                <a:solidFill>
                  <a:schemeClr val="tx1">
                    <a:lumMod val="50000"/>
                  </a:schemeClr>
                </a:solidFill>
              </a:endParaRPr>
            </a:p>
            <a:p>
              <a:r>
                <a:rPr lang="nl-NL" sz="1200" dirty="0">
                  <a:solidFill>
                    <a:schemeClr val="tx1">
                      <a:lumMod val="50000"/>
                    </a:schemeClr>
                  </a:solidFill>
                </a:rPr>
                <a:t>RTX</a:t>
              </a:r>
              <a:endParaRPr lang="nl-NL" sz="13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3902B567-D1F1-49CB-A2D7-2ACA00FA4581}"/>
                </a:ext>
              </a:extLst>
            </p:cNvPr>
            <p:cNvSpPr/>
            <p:nvPr/>
          </p:nvSpPr>
          <p:spPr>
            <a:xfrm>
              <a:off x="1350368" y="3933056"/>
              <a:ext cx="2592288" cy="243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/>
                <a:t>DESIGNER SERVICES</a:t>
              </a:r>
              <a:endParaRPr lang="nl-NL" sz="1600" dirty="0"/>
            </a:p>
          </p:txBody>
        </p:sp>
      </p:grpSp>
      <p:sp>
        <p:nvSpPr>
          <p:cNvPr id="80" name="Rechthoek 79">
            <a:extLst>
              <a:ext uri="{FF2B5EF4-FFF2-40B4-BE49-F238E27FC236}">
                <a16:creationId xmlns:a16="http://schemas.microsoft.com/office/drawing/2014/main" id="{99267771-BEFE-4A8A-860B-3AC4A97B440A}"/>
              </a:ext>
            </a:extLst>
          </p:cNvPr>
          <p:cNvSpPr/>
          <p:nvPr userDrawn="1"/>
        </p:nvSpPr>
        <p:spPr>
          <a:xfrm>
            <a:off x="1150607" y="5020512"/>
            <a:ext cx="14401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386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hoek 38">
            <a:extLst>
              <a:ext uri="{FF2B5EF4-FFF2-40B4-BE49-F238E27FC236}">
                <a16:creationId xmlns:a16="http://schemas.microsoft.com/office/drawing/2014/main" id="{13226F49-9446-4CFB-B88B-42F8FE02D3C5}"/>
              </a:ext>
            </a:extLst>
          </p:cNvPr>
          <p:cNvSpPr/>
          <p:nvPr userDrawn="1"/>
        </p:nvSpPr>
        <p:spPr>
          <a:xfrm>
            <a:off x="0" y="1124744"/>
            <a:ext cx="12192000" cy="3554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E4775B61-6536-443B-8254-10EC06AB3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3712" y="204551"/>
            <a:ext cx="7850088" cy="920193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Member </a:t>
            </a:r>
            <a:r>
              <a:rPr lang="nl-NL" dirty="0" err="1"/>
              <a:t>Overview</a:t>
            </a:r>
            <a:r>
              <a:rPr lang="nl-NL" dirty="0"/>
              <a:t> 2019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33B8B5C-7A69-4968-B7A5-E3EB23A4B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8760" y="5182248"/>
            <a:ext cx="1188000" cy="31838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D69CAA1-1830-4B72-9CAC-465805BF18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75720" y="1484610"/>
            <a:ext cx="972000" cy="486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44318BC-538F-451E-87EA-73427C6B06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23002" y="5198771"/>
            <a:ext cx="828000" cy="32126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392FE92-068D-4717-9325-CCB38BA3ED0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73065" y="1671223"/>
            <a:ext cx="812312" cy="17708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BD77B45-E3BC-4832-B396-B6D48820069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30893" y="1486387"/>
            <a:ext cx="540000" cy="540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BB3869E-C4B5-4820-9EE7-58FB8FE7982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51255" y="5162076"/>
            <a:ext cx="828000" cy="29973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10EAB6D-FD54-4264-B5AD-C3BC275C527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703007" y="5130750"/>
            <a:ext cx="864000" cy="37670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82CD14E-ECF3-4C42-8A0E-D6C02DE875C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32551" y="1582645"/>
            <a:ext cx="773630" cy="30945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7B5D17A-38B6-44C3-AB52-182B37C38E3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345368" y="1601798"/>
            <a:ext cx="1315170" cy="29459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E73353A-A0B9-44FE-AFD9-522B75B20F8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575720" y="2106360"/>
            <a:ext cx="928358" cy="37134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04363D9-5924-45A7-A26C-4B15F72EFD2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198594" y="2184758"/>
            <a:ext cx="812311" cy="274561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A8E980E3-C51C-4016-83D2-103145A183E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13274" y="5162076"/>
            <a:ext cx="900000" cy="32040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4BB3EA-F7FB-4943-B1F5-CCC121EC457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90416" y="5880075"/>
            <a:ext cx="720000" cy="3225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84DA9C40-E4B9-454C-914C-574B7B46EAE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936908" y="2233557"/>
            <a:ext cx="812312" cy="25506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707FB6EF-7048-472A-B4A4-CC9B1AA7D2B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682652" y="2009481"/>
            <a:ext cx="541541" cy="541541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92BE8C16-7A75-48EA-9086-3D8320D670E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930831" y="5807336"/>
            <a:ext cx="756000" cy="501984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6856F9F0-503D-40B5-BC8D-7DAF80E0D90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88551" y="2147790"/>
            <a:ext cx="928358" cy="345349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D90B9FFB-5027-4D6C-8B0E-37C8A981104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511849" y="6005228"/>
            <a:ext cx="1116000" cy="162936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51105719-4AFF-4083-9007-BC4528744C0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604660" y="2783148"/>
            <a:ext cx="928358" cy="241373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DE9FF25D-AE3F-4C56-8B54-F8EBBDF42E4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090125" y="2740932"/>
            <a:ext cx="734950" cy="29398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CA6FCF77-31B4-42CA-9460-7A2FE83741D7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569979" y="2669340"/>
            <a:ext cx="1005720" cy="45257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0E6A30D3-5D89-49F9-B57F-11DB16F73C6C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177343" y="2773003"/>
            <a:ext cx="1005720" cy="1870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8A4C4A06-F3BD-4391-8E73-A755FA0FCC5F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9840856" y="2766732"/>
            <a:ext cx="1392532" cy="25901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FF13EBE4-26A6-45C1-8BA2-C38E89E437E8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3588144" y="3369994"/>
            <a:ext cx="928355" cy="17267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69195079-CE9C-4EFE-B4E3-961BB7C523C6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5704922" y="3363753"/>
            <a:ext cx="1392537" cy="186600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397AE704-295A-4F42-8057-2D0DF662B0BB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8554783" y="3346804"/>
            <a:ext cx="1160448" cy="155500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1C4D4FC0-C9B8-4116-BDF9-FEEB8506088C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0554427" y="3188273"/>
            <a:ext cx="696267" cy="4567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EABB5E06-DB24-4C4D-87BC-B923EDA57819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3591049" y="3789040"/>
            <a:ext cx="967038" cy="379079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75E55B2C-4156-48B4-A564-CD6D69D98E90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5197663" y="3833646"/>
            <a:ext cx="1083081" cy="294598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AB0FF826-EFE5-4988-8B1D-4E3BB2BAB264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8470207" y="5616225"/>
            <a:ext cx="792000" cy="584496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D7D1CE2C-07F7-42F2-ABCC-D29A56439B8C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7159286" y="3881882"/>
            <a:ext cx="967039" cy="197276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E9A5DD75-C73C-4F38-B9B0-817B51F396AB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10251684" y="5930604"/>
            <a:ext cx="936000" cy="20592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7E40F235-3E11-4DF2-9D44-EFF767468D50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8904212" y="3858845"/>
            <a:ext cx="812312" cy="229072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50BDE750-8BD1-4218-BF34-4FF530BBDF98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10500887" y="3833645"/>
            <a:ext cx="734949" cy="273401"/>
          </a:xfrm>
          <a:prstGeom prst="rect">
            <a:avLst/>
          </a:prstGeom>
        </p:spPr>
      </p:pic>
      <p:sp>
        <p:nvSpPr>
          <p:cNvPr id="40" name="Text Box 304">
            <a:extLst>
              <a:ext uri="{FF2B5EF4-FFF2-40B4-BE49-F238E27FC236}">
                <a16:creationId xmlns:a16="http://schemas.microsoft.com/office/drawing/2014/main" id="{ED6DFD0B-2F0C-4160-9DE2-BF91F8CC7B5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9416" y="1547515"/>
            <a:ext cx="260695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de-DE" sz="1600" b="1" dirty="0">
                <a:latin typeface="Arial"/>
                <a:cs typeface="Arial"/>
              </a:rPr>
              <a:t>FULL</a:t>
            </a:r>
            <a:r>
              <a:rPr lang="de-DE" sz="1600" b="0" dirty="0">
                <a:latin typeface="Arial"/>
                <a:cs typeface="Arial"/>
              </a:rPr>
              <a:t> Members</a:t>
            </a:r>
          </a:p>
        </p:txBody>
      </p:sp>
      <p:sp>
        <p:nvSpPr>
          <p:cNvPr id="43" name="Text Box 305">
            <a:extLst>
              <a:ext uri="{FF2B5EF4-FFF2-40B4-BE49-F238E27FC236}">
                <a16:creationId xmlns:a16="http://schemas.microsoft.com/office/drawing/2014/main" id="{69C5AE54-538E-4118-92B4-322E2CDDE66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0093" y="5126976"/>
            <a:ext cx="255627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de-DE" sz="1600" b="1" dirty="0">
                <a:latin typeface="Arial"/>
                <a:cs typeface="Arial"/>
              </a:rPr>
              <a:t>ASSOCIATED</a:t>
            </a:r>
            <a:r>
              <a:rPr lang="de-DE" sz="1600" b="0" dirty="0">
                <a:latin typeface="Arial"/>
                <a:cs typeface="Arial"/>
              </a:rPr>
              <a:t> Members</a:t>
            </a:r>
          </a:p>
        </p:txBody>
      </p:sp>
    </p:spTree>
    <p:extLst>
      <p:ext uri="{BB962C8B-B14F-4D97-AF65-F5344CB8AC3E}">
        <p14:creationId xmlns:p14="http://schemas.microsoft.com/office/powerpoint/2010/main" val="247950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0F0447CB-1182-4FC7-8B01-11185490AD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2CA18B7-AB3D-4063-AA00-09D08E555F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849" y="2885340"/>
            <a:ext cx="2718301" cy="108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9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0F0447CB-1182-4FC7-8B01-11185490AD31}"/>
              </a:ext>
            </a:extLst>
          </p:cNvPr>
          <p:cNvSpPr/>
          <p:nvPr userDrawn="1"/>
        </p:nvSpPr>
        <p:spPr>
          <a:xfrm>
            <a:off x="-52754" y="-52754"/>
            <a:ext cx="12291646" cy="6963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7FFC1A7-9F48-402E-BC2C-3D5E330AD463}"/>
              </a:ext>
            </a:extLst>
          </p:cNvPr>
          <p:cNvSpPr/>
          <p:nvPr userDrawn="1"/>
        </p:nvSpPr>
        <p:spPr>
          <a:xfrm>
            <a:off x="-52754" y="-52754"/>
            <a:ext cx="12291646" cy="69635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4877EA7-4442-45B2-AB19-1937E698197D}"/>
              </a:ext>
            </a:extLst>
          </p:cNvPr>
          <p:cNvSpPr/>
          <p:nvPr userDrawn="1"/>
        </p:nvSpPr>
        <p:spPr>
          <a:xfrm>
            <a:off x="-52754" y="-52754"/>
            <a:ext cx="12291646" cy="6963506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48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F1FC9CA-DA9E-4CCE-ABBF-CABA6E72A7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3" y="1844823"/>
            <a:ext cx="7488833" cy="299553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EBF9B62-7964-4EC6-B4C1-78CB32489C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3" y="1844824"/>
            <a:ext cx="7488832" cy="299553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A64648F-CECD-45C3-9F3B-43056B116D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844824"/>
            <a:ext cx="7488831" cy="2995532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82C305C7-FD90-4BFF-9482-33B42CB85B7B}"/>
              </a:ext>
            </a:extLst>
          </p:cNvPr>
          <p:cNvSpPr/>
          <p:nvPr userDrawn="1"/>
        </p:nvSpPr>
        <p:spPr>
          <a:xfrm>
            <a:off x="-52754" y="-52754"/>
            <a:ext cx="12291646" cy="6963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FD2F2A5-61BF-4B95-98C4-B71DE73C234A}"/>
              </a:ext>
            </a:extLst>
          </p:cNvPr>
          <p:cNvSpPr/>
          <p:nvPr userDrawn="1"/>
        </p:nvSpPr>
        <p:spPr>
          <a:xfrm>
            <a:off x="-52754" y="-52754"/>
            <a:ext cx="12291646" cy="6963508"/>
          </a:xfrm>
          <a:prstGeom prst="rect">
            <a:avLst/>
          </a:prstGeom>
          <a:gradFill flip="none" rotWithShape="1">
            <a:gsLst>
              <a:gs pos="62000">
                <a:srgbClr val="DBDADC">
                  <a:alpha val="70000"/>
                </a:srgbClr>
              </a:gs>
              <a:gs pos="0">
                <a:schemeClr val="bg1">
                  <a:alpha val="70000"/>
                </a:schemeClr>
              </a:gs>
              <a:gs pos="100000">
                <a:srgbClr val="9E9BA0">
                  <a:alpha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4E59D9E-ED81-4798-8C50-2DA005258A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844824"/>
            <a:ext cx="7488830" cy="29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8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3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8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100"/>
                            </p:stCondLst>
                            <p:childTnLst>
                              <p:par>
                                <p:cTn id="44" presetID="6" presetClass="emph" presetSubtype="0" accel="51000" decel="4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AB5AEBE-2770-4723-9C2D-B4D9C52F7F9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A26F20-467D-4323-8A65-88997CA76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68759"/>
            <a:ext cx="9829800" cy="2016225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9E9BA0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221516B-535B-4C28-8D59-0F9EE47E1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73016"/>
            <a:ext cx="9829800" cy="90708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7E4E96-7514-4F9E-A9EE-72A9ADD0B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412463-92AC-472E-95D2-898AA0D3856B}" type="datetimeFigureOut">
              <a:rPr lang="nl-NL" smtClean="0"/>
              <a:pPr/>
              <a:t>9-10-2023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1391E6-87E1-4B73-9195-B668405C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F7D897-DB84-4F0E-B7D8-1C038362C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D0D02E-A2DD-46FE-A932-0CAF21CE4BC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360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222DE2E-1FF9-4F3D-80F3-6E1677162821}"/>
              </a:ext>
            </a:extLst>
          </p:cNvPr>
          <p:cNvSpPr/>
          <p:nvPr userDrawn="1"/>
        </p:nvSpPr>
        <p:spPr>
          <a:xfrm>
            <a:off x="0" y="1124744"/>
            <a:ext cx="12192000" cy="57332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8DA802-302C-4821-B6B5-4FA5FAC4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6CA97F-715C-49B4-8CB8-E21CFF6DB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FCADC4-8EAB-456C-AD0A-6BADC519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2463-92AC-472E-95D2-898AA0D3856B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790406-F918-493D-8DB7-D084FBC88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A3ED86-A84E-49D9-A7C1-FCCCD9B77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D02E-A2DD-46FE-A932-0CAF21CE4B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33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DA802-302C-4821-B6B5-4FA5FAC4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6CA97F-715C-49B4-8CB8-E21CFF6DB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FCADC4-8EAB-456C-AD0A-6BADC519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2463-92AC-472E-95D2-898AA0D3856B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790406-F918-493D-8DB7-D084FBC88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A3ED86-A84E-49D9-A7C1-FCCCD9B77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D02E-A2DD-46FE-A932-0CAF21CE4B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07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hoek 38">
            <a:extLst>
              <a:ext uri="{FF2B5EF4-FFF2-40B4-BE49-F238E27FC236}">
                <a16:creationId xmlns:a16="http://schemas.microsoft.com/office/drawing/2014/main" id="{13226F49-9446-4CFB-B88B-42F8FE02D3C5}"/>
              </a:ext>
            </a:extLst>
          </p:cNvPr>
          <p:cNvSpPr/>
          <p:nvPr userDrawn="1"/>
        </p:nvSpPr>
        <p:spPr>
          <a:xfrm>
            <a:off x="0" y="1124744"/>
            <a:ext cx="12192000" cy="5733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E4775B61-6536-443B-8254-10EC06AB3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712" y="204551"/>
            <a:ext cx="7850088" cy="92019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2" name="Tijdelijke aanduiding voor inhoud 2">
            <a:extLst>
              <a:ext uri="{FF2B5EF4-FFF2-40B4-BE49-F238E27FC236}">
                <a16:creationId xmlns:a16="http://schemas.microsoft.com/office/drawing/2014/main" id="{830F898A-55A3-4472-BB8B-6DA55D825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768"/>
            <a:ext cx="10515600" cy="4836195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5519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el 1">
            <a:extLst>
              <a:ext uri="{FF2B5EF4-FFF2-40B4-BE49-F238E27FC236}">
                <a16:creationId xmlns:a16="http://schemas.microsoft.com/office/drawing/2014/main" id="{E4775B61-6536-443B-8254-10EC06AB3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712" y="204551"/>
            <a:ext cx="7850088" cy="92019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2" name="Tijdelijke aanduiding voor inhoud 2">
            <a:extLst>
              <a:ext uri="{FF2B5EF4-FFF2-40B4-BE49-F238E27FC236}">
                <a16:creationId xmlns:a16="http://schemas.microsoft.com/office/drawing/2014/main" id="{830F898A-55A3-4472-BB8B-6DA55D825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768"/>
            <a:ext cx="10515600" cy="4836195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3256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61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6B045F2-C4AA-45ED-A540-4B6E365C49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5F519AD-451F-4189-A094-EAB8EB3C4D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12" y="154246"/>
            <a:ext cx="1789058" cy="92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6EA1EFF-98EE-4BC0-BD59-B94AFF948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3825"/>
            <a:ext cx="10515600" cy="920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5943D0-4D2D-458C-8D94-67E98F06E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53405"/>
            <a:ext cx="10515600" cy="3823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64F92B-9C6F-4152-A0A9-FC3402EE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E9BA0"/>
                </a:solidFill>
              </a:defRPr>
            </a:lvl1pPr>
          </a:lstStyle>
          <a:p>
            <a:fld id="{4C412463-92AC-472E-95D2-898AA0D3856B}" type="datetimeFigureOut">
              <a:rPr lang="nl-NL" smtClean="0"/>
              <a:pPr/>
              <a:t>9-10-2023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17DDE4-6192-428A-BE2F-955C2308E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E9BA0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DBEFA8-6C43-4AF5-9937-FF0D976C1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14D0D02E-A2DD-46FE-A932-0CAF21CE4BC9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EECDA10-306C-417D-8F04-5DD617D5D8C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13" y="154247"/>
            <a:ext cx="1789058" cy="92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49" r:id="rId3"/>
    <p:sldLayoutId id="2147483650" r:id="rId4"/>
    <p:sldLayoutId id="2147483655" r:id="rId5"/>
    <p:sldLayoutId id="2147483662" r:id="rId6"/>
    <p:sldLayoutId id="2147483663" r:id="rId7"/>
    <p:sldLayoutId id="2147483652" r:id="rId8"/>
    <p:sldLayoutId id="2147483653" r:id="rId9"/>
    <p:sldLayoutId id="2147483654" r:id="rId10"/>
    <p:sldLayoutId id="2147483664" r:id="rId11"/>
    <p:sldLayoutId id="2147483666" r:id="rId12"/>
    <p:sldLayoutId id="214748365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034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11E5F-27BA-FB85-C52C-7A4142373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DECT NR+ for private networks</a:t>
            </a:r>
            <a:endParaRPr lang="en-FI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18369F-17AE-7B66-844A-7B4325F18B13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0" tIns="45720" rIns="9000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20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2"/>
              </a:buBlip>
              <a:defRPr sz="16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2"/>
              </a:buBlip>
              <a:defRPr sz="14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4pPr>
            <a:lvl5pPr marL="20002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2"/>
              </a:buBlip>
              <a:defRPr sz="12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30000"/>
              </a:lnSpc>
              <a:buClrTx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DECT NR+ is a wireless communication technology that can be deployed by anyone, operated by anybody and used anywhere.</a:t>
            </a:r>
          </a:p>
          <a:p>
            <a:pPr marL="342900" lvl="1" indent="-342900">
              <a:lnSpc>
                <a:spcPct val="130000"/>
              </a:lnSpc>
              <a:buClrTx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DECT NR+ devices support autonomous operation which is a key character enabling to co-exist with other local networks in the same area sharing the spectrum</a:t>
            </a:r>
          </a:p>
          <a:p>
            <a:pPr marL="342900" lvl="1" indent="-342900">
              <a:lnSpc>
                <a:spcPct val="130000"/>
              </a:lnSpc>
              <a:buClrTx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Technology is easy to introduce into new frequency bands</a:t>
            </a:r>
          </a:p>
          <a:p>
            <a:pPr marL="342900" lvl="1" indent="-342900">
              <a:lnSpc>
                <a:spcPct val="130000"/>
              </a:lnSpc>
              <a:buClrTx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DECT NR+ is an application agnostic technology supporting both IP and non-IP applications. It can be adapted to different use cases fostering digitalization.</a:t>
            </a:r>
          </a:p>
          <a:p>
            <a:pPr marL="342900" lvl="1" indent="-342900">
              <a:lnSpc>
                <a:spcPct val="130000"/>
              </a:lnSpc>
              <a:buClrTx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DECT NR+ supports ultra-reliable low latency communication and massive-scale machine communication networks exploiting mesh communication by supporting different network topologies.</a:t>
            </a:r>
          </a:p>
        </p:txBody>
      </p:sp>
    </p:spTree>
    <p:extLst>
      <p:ext uri="{BB962C8B-B14F-4D97-AF65-F5344CB8AC3E}">
        <p14:creationId xmlns:p14="http://schemas.microsoft.com/office/powerpoint/2010/main" val="1774473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11E5F-27BA-FB85-C52C-7A4142373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spectrum demand</a:t>
            </a:r>
            <a:endParaRPr lang="en-FI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18369F-17AE-7B66-844A-7B4325F18B13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0" tIns="45720" rIns="9000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20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2"/>
              </a:buBlip>
              <a:defRPr sz="16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2"/>
              </a:buBlip>
              <a:defRPr sz="14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4pPr>
            <a:lvl5pPr marL="20002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2"/>
              </a:buBlip>
              <a:defRPr sz="12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30000"/>
              </a:lnSpc>
              <a:buClrTx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Growth of wireless IoT, PMSE and applications for vertical markets will drive demand for more spectrum</a:t>
            </a:r>
          </a:p>
          <a:p>
            <a:pPr marL="342900" lvl="1" indent="-342900">
              <a:lnSpc>
                <a:spcPct val="130000"/>
              </a:lnSpc>
              <a:buClrTx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The need to licence may limit the development of a mass market</a:t>
            </a:r>
          </a:p>
          <a:p>
            <a:pPr marL="342900" lvl="1" indent="-342900">
              <a:lnSpc>
                <a:spcPct val="130000"/>
              </a:lnSpc>
              <a:buClrTx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Easy access to spectrum, such as under a licence exemption will attract many companies to develop new products and solutions, thereby maximizing innovation</a:t>
            </a:r>
          </a:p>
          <a:p>
            <a:pPr marL="342900" lvl="1" indent="-342900">
              <a:lnSpc>
                <a:spcPct val="130000"/>
              </a:lnSpc>
              <a:buClrTx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Sharing spectrum between different technologies will ensure efficient use of available bandwidth</a:t>
            </a:r>
          </a:p>
        </p:txBody>
      </p:sp>
    </p:spTree>
    <p:extLst>
      <p:ext uri="{BB962C8B-B14F-4D97-AF65-F5344CB8AC3E}">
        <p14:creationId xmlns:p14="http://schemas.microsoft.com/office/powerpoint/2010/main" val="1432897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26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221FB-96D1-477B-9781-D099EA546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68759"/>
            <a:ext cx="11018440" cy="1512169"/>
          </a:xfrm>
        </p:spPr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techUK workshop</a:t>
            </a:r>
            <a:br>
              <a:rPr lang="nl-NL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Future demand for unlicensed spectrum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BB332-76EE-BB30-6912-38CF71B0E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403" y="3717032"/>
            <a:ext cx="2821394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8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E3C742B-E0E1-4D79-83F8-86FC7B56B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DECT Forum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898EC0-2C92-2B34-55CF-F1AE49D40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What is the DECT Forum:</a:t>
            </a:r>
          </a:p>
          <a:p>
            <a:pPr>
              <a:lnSpc>
                <a:spcPct val="70000"/>
              </a:lnSpc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Global organization representing the DECT industry</a:t>
            </a:r>
          </a:p>
          <a:p>
            <a:pPr>
              <a:lnSpc>
                <a:spcPct val="70000"/>
              </a:lnSpc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Around 40 members active with consumer and/or</a:t>
            </a:r>
            <a:br>
              <a:rPr lang="en-GB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professional DECT solutions</a:t>
            </a:r>
          </a:p>
          <a:p>
            <a:pPr>
              <a:lnSpc>
                <a:spcPct val="70000"/>
              </a:lnSpc>
            </a:pPr>
            <a:r>
              <a:rPr lang="en-GB" sz="2600" dirty="0">
                <a:solidFill>
                  <a:schemeClr val="tx1">
                    <a:lumMod val="50000"/>
                  </a:schemeClr>
                </a:solidFill>
              </a:rPr>
              <a:t>Activities:</a:t>
            </a:r>
          </a:p>
          <a:p>
            <a:pPr lvl="1">
              <a:lnSpc>
                <a:spcPct val="70000"/>
              </a:lnSpc>
            </a:pPr>
            <a:r>
              <a:rPr lang="en-GB" sz="2200" dirty="0">
                <a:solidFill>
                  <a:schemeClr val="tx1">
                    <a:lumMod val="50000"/>
                  </a:schemeClr>
                </a:solidFill>
              </a:rPr>
              <a:t>Marketing the DECT technologies</a:t>
            </a:r>
          </a:p>
          <a:p>
            <a:pPr lvl="1">
              <a:lnSpc>
                <a:spcPct val="70000"/>
              </a:lnSpc>
            </a:pPr>
            <a:r>
              <a:rPr lang="en-GB" sz="2200" dirty="0">
                <a:solidFill>
                  <a:schemeClr val="tx1">
                    <a:lumMod val="50000"/>
                  </a:schemeClr>
                </a:solidFill>
              </a:rPr>
              <a:t>Defending and expanding spectrum access</a:t>
            </a:r>
          </a:p>
          <a:p>
            <a:pPr lvl="1">
              <a:lnSpc>
                <a:spcPct val="70000"/>
              </a:lnSpc>
            </a:pPr>
            <a:r>
              <a:rPr lang="en-GB" sz="2200" dirty="0">
                <a:solidFill>
                  <a:schemeClr val="tx1">
                    <a:lumMod val="50000"/>
                  </a:schemeClr>
                </a:solidFill>
              </a:rPr>
              <a:t>Certifying DECT products (interoperability and quality)</a:t>
            </a:r>
          </a:p>
          <a:p>
            <a:pPr>
              <a:lnSpc>
                <a:spcPct val="70000"/>
              </a:lnSpc>
            </a:pPr>
            <a:r>
              <a:rPr lang="en-GB" sz="2600" dirty="0">
                <a:solidFill>
                  <a:schemeClr val="tx1">
                    <a:lumMod val="50000"/>
                  </a:schemeClr>
                </a:solidFill>
              </a:rPr>
              <a:t>Working closely together with ETSI TC DECT who</a:t>
            </a:r>
            <a:br>
              <a:rPr lang="en-GB" sz="26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2600" dirty="0">
                <a:solidFill>
                  <a:schemeClr val="tx1">
                    <a:lumMod val="50000"/>
                  </a:schemeClr>
                </a:solidFill>
              </a:rPr>
              <a:t>develop the technical standards</a:t>
            </a:r>
          </a:p>
          <a:p>
            <a:pPr>
              <a:lnSpc>
                <a:spcPct val="70000"/>
              </a:lnSpc>
            </a:pPr>
            <a:r>
              <a:rPr lang="en-GB" sz="2600" dirty="0">
                <a:solidFill>
                  <a:schemeClr val="tx1">
                    <a:lumMod val="50000"/>
                  </a:schemeClr>
                </a:solidFill>
              </a:rPr>
              <a:t>Representing both the classic DECT as well as the</a:t>
            </a:r>
            <a:br>
              <a:rPr lang="en-GB" sz="26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2600" dirty="0">
                <a:solidFill>
                  <a:schemeClr val="tx1">
                    <a:lumMod val="50000"/>
                  </a:schemeClr>
                </a:solidFill>
              </a:rPr>
              <a:t>new DECT NR+ worlds</a:t>
            </a:r>
          </a:p>
          <a:p>
            <a:pPr>
              <a:lnSpc>
                <a:spcPct val="70000"/>
              </a:lnSpc>
            </a:pPr>
            <a:endParaRPr lang="en-GB" sz="22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70000"/>
              </a:lnSpc>
            </a:pPr>
            <a:endParaRPr lang="en-GB" sz="26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70000"/>
              </a:lnSpc>
            </a:pPr>
            <a:endParaRPr lang="en-GB" sz="2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57B068-393F-059B-121B-4560A2D5B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5057" y="1292047"/>
            <a:ext cx="1805836" cy="24668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FE4DCB-5EF8-AEA6-3572-CCF0E92896E2}"/>
              </a:ext>
            </a:extLst>
          </p:cNvPr>
          <p:cNvSpPr txBox="1"/>
          <p:nvPr/>
        </p:nvSpPr>
        <p:spPr>
          <a:xfrm>
            <a:off x="9555057" y="3810179"/>
            <a:ext cx="177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Roel Ottink</a:t>
            </a:r>
          </a:p>
          <a:p>
            <a:pPr algn="ctr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DECT Forum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827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C3854-442C-DDDD-510C-EA4D3BAC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 of DECT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B2B35-51DE-2D83-DC6F-84DFA4ACC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1991 – EC legislates to harmonise the 1880-1900 MHz band for DECT (cordless telephony) (Council Directive 91/287/EEC and Recommendation 91/288/EEC)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1994 – ERC Decision (94)03 to introduce DECT to the 1880-1900 MHz band in CEPT, followed in 1998 by ERC Decision (98)22 to make DECT licence exempt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1996 – UK already exempted DECT: The Wireless Telegraphy (Cordless Telephone Apparatus) (Exemption) Regulations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1999 –  DECT added to the Wireless Telegraphy (Exemption) Regulations and the 1996 Regulations revoked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2000 – Regulations amended to reference IR2011. For DECT equipment to be licence exempt it must comply with the “minimum requirements set out in the IR”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Since 2000 – minor amendments to the Regulations but essentially the same as in 1996</a:t>
            </a:r>
          </a:p>
        </p:txBody>
      </p:sp>
    </p:spTree>
    <p:extLst>
      <p:ext uri="{BB962C8B-B14F-4D97-AF65-F5344CB8AC3E}">
        <p14:creationId xmlns:p14="http://schemas.microsoft.com/office/powerpoint/2010/main" val="1925949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F96A6-05B2-4F84-0974-C58DECDAD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DECT World Map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054152C-693F-0CD8-B987-5374B719C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2" y="1124744"/>
            <a:ext cx="10200456" cy="537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6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B2B63-E21E-C403-A350-152C129CF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DECT technology evolution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EBE3442-5BA9-CDAC-4CD7-1702A149C0CA}"/>
              </a:ext>
            </a:extLst>
          </p:cNvPr>
          <p:cNvCxnSpPr/>
          <p:nvPr/>
        </p:nvCxnSpPr>
        <p:spPr>
          <a:xfrm>
            <a:off x="589648" y="3419708"/>
            <a:ext cx="106571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6EC3A10-F49A-D35B-35D1-7C74C258A984}"/>
              </a:ext>
            </a:extLst>
          </p:cNvPr>
          <p:cNvSpPr txBox="1"/>
          <p:nvPr/>
        </p:nvSpPr>
        <p:spPr>
          <a:xfrm>
            <a:off x="695400" y="35010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1990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788743-7792-2D6C-EF89-1355240A6FB5}"/>
              </a:ext>
            </a:extLst>
          </p:cNvPr>
          <p:cNvSpPr txBox="1"/>
          <p:nvPr/>
        </p:nvSpPr>
        <p:spPr>
          <a:xfrm>
            <a:off x="3815747" y="35010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2000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B614AC-3326-DED4-8727-F9DB7836F418}"/>
              </a:ext>
            </a:extLst>
          </p:cNvPr>
          <p:cNvSpPr txBox="1"/>
          <p:nvPr/>
        </p:nvSpPr>
        <p:spPr>
          <a:xfrm>
            <a:off x="6936094" y="35010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2010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C1C3C-0A91-DEF1-34F9-3400CFAFFC41}"/>
              </a:ext>
            </a:extLst>
          </p:cNvPr>
          <p:cNvSpPr txBox="1"/>
          <p:nvPr/>
        </p:nvSpPr>
        <p:spPr>
          <a:xfrm>
            <a:off x="10056440" y="35010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2020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0A4ED7D-BCE8-6B98-45A8-D7692ED23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48" y="2475433"/>
            <a:ext cx="1419480" cy="5255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C7F2DC-D8E0-FDD7-8013-65531F4D5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2484577"/>
            <a:ext cx="1373413" cy="4607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C9D05C-D009-03D8-F0C4-DCA02AD1B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947" y="2373791"/>
            <a:ext cx="1373413" cy="7288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42B6479-815A-B21E-7D1D-0939F77C3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1987" y="3941177"/>
            <a:ext cx="1392506" cy="7080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6EB815-DEEA-2473-21A0-A161A36DA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0416" y="2208664"/>
            <a:ext cx="1164763" cy="10591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87B7A3E-CC1D-4932-ACCA-411BEE20C7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8919" y="4017547"/>
            <a:ext cx="1537031" cy="5553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DD4006D-5405-794A-54CC-F4C850E768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8758" y="2228629"/>
            <a:ext cx="1428750" cy="10191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9E929B4-5342-916C-F949-5AE7ED28D504}"/>
              </a:ext>
            </a:extLst>
          </p:cNvPr>
          <p:cNvSpPr txBox="1"/>
          <p:nvPr/>
        </p:nvSpPr>
        <p:spPr>
          <a:xfrm>
            <a:off x="9354720" y="387970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0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DECT Evolution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3FCA7D-0F69-A009-00A9-8370D44F539B}"/>
              </a:ext>
            </a:extLst>
          </p:cNvPr>
          <p:cNvSpPr txBox="1"/>
          <p:nvPr/>
        </p:nvSpPr>
        <p:spPr>
          <a:xfrm>
            <a:off x="2314989" y="387970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50000"/>
                  </a:schemeClr>
                </a:solidFill>
              </a:rPr>
              <a:t>DECT</a:t>
            </a:r>
          </a:p>
          <a:p>
            <a:pPr algn="ctr"/>
            <a:r>
              <a:rPr lang="en-GB" sz="2400" b="1" dirty="0">
                <a:solidFill>
                  <a:schemeClr val="tx1">
                    <a:lumMod val="50000"/>
                  </a:schemeClr>
                </a:solidFill>
              </a:rPr>
              <a:t>GAP</a:t>
            </a:r>
          </a:p>
        </p:txBody>
      </p:sp>
    </p:spTree>
    <p:extLst>
      <p:ext uri="{BB962C8B-B14F-4D97-AF65-F5344CB8AC3E}">
        <p14:creationId xmlns:p14="http://schemas.microsoft.com/office/powerpoint/2010/main" val="2807226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C7829-E0FB-7CA7-533B-3C38AD81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DECT application areas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CA0E24-B0EE-36C0-19DB-E1D139C39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1196752"/>
            <a:ext cx="5256584" cy="52476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F1D6228-7944-B8FD-93C0-EBCF8A2E43A3}"/>
              </a:ext>
            </a:extLst>
          </p:cNvPr>
          <p:cNvGrpSpPr/>
          <p:nvPr/>
        </p:nvGrpSpPr>
        <p:grpSpPr>
          <a:xfrm>
            <a:off x="767408" y="1406589"/>
            <a:ext cx="9207709" cy="4947459"/>
            <a:chOff x="767408" y="1406589"/>
            <a:chExt cx="9207709" cy="4947459"/>
          </a:xfrm>
        </p:grpSpPr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FFBDFC5B-7C05-4B79-9244-DBC1A130C109}"/>
                </a:ext>
              </a:extLst>
            </p:cNvPr>
            <p:cNvSpPr/>
            <p:nvPr/>
          </p:nvSpPr>
          <p:spPr>
            <a:xfrm>
              <a:off x="3287685" y="1406589"/>
              <a:ext cx="612066" cy="1099470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8D76C987-9A2B-05B6-5B75-B62A24F386E4}"/>
                </a:ext>
              </a:extLst>
            </p:cNvPr>
            <p:cNvSpPr/>
            <p:nvPr/>
          </p:nvSpPr>
          <p:spPr>
            <a:xfrm rot="16200000">
              <a:off x="2400751" y="3550178"/>
              <a:ext cx="549735" cy="122413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03805400-34C6-742D-4281-F513696BB5F8}"/>
                </a:ext>
              </a:extLst>
            </p:cNvPr>
            <p:cNvSpPr/>
            <p:nvPr/>
          </p:nvSpPr>
          <p:spPr>
            <a:xfrm rot="16200000">
              <a:off x="9088183" y="3550177"/>
              <a:ext cx="549735" cy="122413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ED97EDA2-ADFE-865F-EF06-C1AB559596CA}"/>
                </a:ext>
              </a:extLst>
            </p:cNvPr>
            <p:cNvSpPr/>
            <p:nvPr/>
          </p:nvSpPr>
          <p:spPr>
            <a:xfrm rot="10800000">
              <a:off x="7881084" y="1406589"/>
              <a:ext cx="612066" cy="1099470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23FDCA30-DDD7-BEA6-5C55-6049927B1DEE}"/>
                </a:ext>
              </a:extLst>
            </p:cNvPr>
            <p:cNvSpPr/>
            <p:nvPr/>
          </p:nvSpPr>
          <p:spPr>
            <a:xfrm rot="10800000">
              <a:off x="6744072" y="5254578"/>
              <a:ext cx="612066" cy="1099470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E71D60-1E43-8870-BA46-87AA1FF11C13}"/>
                </a:ext>
              </a:extLst>
            </p:cNvPr>
            <p:cNvSpPr txBox="1"/>
            <p:nvPr/>
          </p:nvSpPr>
          <p:spPr>
            <a:xfrm>
              <a:off x="767408" y="5460221"/>
              <a:ext cx="3672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tx1">
                      <a:lumMod val="50000"/>
                    </a:schemeClr>
                  </a:solidFill>
                </a:rPr>
                <a:t>Market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375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CF224-0CE8-D7B2-ACB5-2BEC8927D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DECT NR+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BB511-33E5-6FC2-FF45-69548803E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DECT NR+ is the marketing name for the standard DECT-2020 NR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DECT-2020 NR is developed by ETSI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Designed to meet the IMT-2020 (5G) framework</a:t>
            </a:r>
            <a:br>
              <a:rPr lang="en-GB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requirements for:</a:t>
            </a:r>
          </a:p>
          <a:p>
            <a:pPr lvl="1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massive Machine Type Communications (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</a:rPr>
              <a:t>mMTC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Ultra-Reliable and Low Latency Communications (URLLC)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Formally recognized by the ITU-R as an</a:t>
            </a:r>
            <a:br>
              <a:rPr lang="en-GB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IMT-2020 (5G) standard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Initial deployment in the DECT band (1.9 GHz)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Possible deployment in bands up to 6 GHz</a:t>
            </a:r>
          </a:p>
          <a:p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2CFC43-5808-F24D-9952-DE349A8C7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00" y="3140968"/>
            <a:ext cx="4120419" cy="256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46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1A76A-4056-461B-AC80-EBB432B76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DECT NR+ use cases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C628FA-0D36-75D2-4463-AB1C62FB9B06}"/>
              </a:ext>
            </a:extLst>
          </p:cNvPr>
          <p:cNvGrpSpPr/>
          <p:nvPr/>
        </p:nvGrpSpPr>
        <p:grpSpPr>
          <a:xfrm>
            <a:off x="263352" y="1340768"/>
            <a:ext cx="3312368" cy="5200413"/>
            <a:chOff x="263352" y="1340768"/>
            <a:chExt cx="3312368" cy="520041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FAB4BFB-048F-747E-1413-0716BBA0B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975" y="1916832"/>
              <a:ext cx="1857122" cy="139104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772557-61C3-B375-E3E6-31BA43FB2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683" y="3429000"/>
              <a:ext cx="2485707" cy="139496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5095D3-E650-92A8-1D9C-4BC77450E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0055" y="5020873"/>
              <a:ext cx="2078963" cy="152030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64789A-3E4F-3988-0A68-A738E8D8CFB3}"/>
                </a:ext>
              </a:extLst>
            </p:cNvPr>
            <p:cNvSpPr txBox="1"/>
            <p:nvPr/>
          </p:nvSpPr>
          <p:spPr>
            <a:xfrm>
              <a:off x="263352" y="1340768"/>
              <a:ext cx="33123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C00000"/>
                  </a:solidFill>
                </a:rPr>
                <a:t>Applications and use cases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DEC2D19-3D83-3315-70CF-055207C9BDD7}"/>
              </a:ext>
            </a:extLst>
          </p:cNvPr>
          <p:cNvGrpSpPr/>
          <p:nvPr/>
        </p:nvGrpSpPr>
        <p:grpSpPr>
          <a:xfrm>
            <a:off x="3289127" y="1360260"/>
            <a:ext cx="4349317" cy="4361418"/>
            <a:chOff x="3289127" y="1360260"/>
            <a:chExt cx="4349317" cy="436141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9C1710-215F-41C8-E89E-7DA188CCE51F}"/>
                </a:ext>
              </a:extLst>
            </p:cNvPr>
            <p:cNvSpPr txBox="1"/>
            <p:nvPr/>
          </p:nvSpPr>
          <p:spPr>
            <a:xfrm>
              <a:off x="4449705" y="2017741"/>
              <a:ext cx="1512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2">
                      <a:lumMod val="25000"/>
                    </a:schemeClr>
                  </a:solidFill>
                </a:rPr>
                <a:t>Mesh networking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784C1C-3631-4A39-528F-6C36AD60C8C3}"/>
                </a:ext>
              </a:extLst>
            </p:cNvPr>
            <p:cNvSpPr txBox="1"/>
            <p:nvPr/>
          </p:nvSpPr>
          <p:spPr>
            <a:xfrm>
              <a:off x="5741915" y="2230538"/>
              <a:ext cx="1512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2">
                      <a:lumMod val="25000"/>
                    </a:schemeClr>
                  </a:solidFill>
                </a:rPr>
                <a:t>High density (</a:t>
              </a:r>
              <a:r>
                <a:rPr lang="en-GB" sz="1600" dirty="0" err="1">
                  <a:solidFill>
                    <a:schemeClr val="bg2">
                      <a:lumMod val="25000"/>
                    </a:schemeClr>
                  </a:solidFill>
                </a:rPr>
                <a:t>mMTC</a:t>
              </a:r>
              <a:r>
                <a:rPr lang="en-GB" sz="1600" dirty="0">
                  <a:solidFill>
                    <a:schemeClr val="bg2">
                      <a:lumMod val="25000"/>
                    </a:schemeClr>
                  </a:solidFill>
                </a:rPr>
                <a:t>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F097B5-71BF-8E75-A273-C6EDD256BA5F}"/>
                </a:ext>
              </a:extLst>
            </p:cNvPr>
            <p:cNvSpPr txBox="1"/>
            <p:nvPr/>
          </p:nvSpPr>
          <p:spPr>
            <a:xfrm>
              <a:off x="4311541" y="2855617"/>
              <a:ext cx="1839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2">
                      <a:lumMod val="25000"/>
                    </a:schemeClr>
                  </a:solidFill>
                </a:rPr>
                <a:t>Ultra Low Latency and reliability (URLLC)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0FD2A7-589D-DB74-1552-EDBBDE12B98D}"/>
                </a:ext>
              </a:extLst>
            </p:cNvPr>
            <p:cNvSpPr txBox="1"/>
            <p:nvPr/>
          </p:nvSpPr>
          <p:spPr>
            <a:xfrm>
              <a:off x="5466583" y="3593532"/>
              <a:ext cx="2171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2">
                      <a:lumMod val="25000"/>
                    </a:schemeClr>
                  </a:solidFill>
                </a:rPr>
                <a:t>Licensed &amp; licence free operation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33891C-90E1-07EF-3067-24003740A893}"/>
                </a:ext>
              </a:extLst>
            </p:cNvPr>
            <p:cNvSpPr txBox="1"/>
            <p:nvPr/>
          </p:nvSpPr>
          <p:spPr>
            <a:xfrm>
              <a:off x="5741915" y="4474844"/>
              <a:ext cx="1512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2">
                      <a:lumMod val="25000"/>
                    </a:schemeClr>
                  </a:solidFill>
                </a:rPr>
                <a:t>Private networking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7D4401-C180-222F-DBD5-0DBECCABA73B}"/>
                </a:ext>
              </a:extLst>
            </p:cNvPr>
            <p:cNvSpPr txBox="1"/>
            <p:nvPr/>
          </p:nvSpPr>
          <p:spPr>
            <a:xfrm>
              <a:off x="4431935" y="4873454"/>
              <a:ext cx="1512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2">
                      <a:lumMod val="25000"/>
                    </a:schemeClr>
                  </a:solidFill>
                </a:rPr>
                <a:t>Self healing and robust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61D7585-A2D4-94FC-40CC-B06DFA13FC86}"/>
                </a:ext>
              </a:extLst>
            </p:cNvPr>
            <p:cNvSpPr txBox="1"/>
            <p:nvPr/>
          </p:nvSpPr>
          <p:spPr>
            <a:xfrm>
              <a:off x="4287982" y="4001139"/>
              <a:ext cx="16199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2">
                      <a:lumMod val="25000"/>
                    </a:schemeClr>
                  </a:solidFill>
                </a:rPr>
                <a:t>Dedicated frequency band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C8A1B7-DE64-15EB-E9F0-E0108EFFB9EE}"/>
                </a:ext>
              </a:extLst>
            </p:cNvPr>
            <p:cNvSpPr txBox="1"/>
            <p:nvPr/>
          </p:nvSpPr>
          <p:spPr>
            <a:xfrm>
              <a:off x="4464651" y="1360260"/>
              <a:ext cx="27894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C00000"/>
                  </a:solidFill>
                </a:rPr>
                <a:t>Features and benefits</a:t>
              </a:r>
            </a:p>
          </p:txBody>
        </p:sp>
        <p:sp>
          <p:nvSpPr>
            <p:cNvPr id="20" name="Arrow: Left-Right 19">
              <a:extLst>
                <a:ext uri="{FF2B5EF4-FFF2-40B4-BE49-F238E27FC236}">
                  <a16:creationId xmlns:a16="http://schemas.microsoft.com/office/drawing/2014/main" id="{E45FC35D-C695-A245-F0FD-C875648A1795}"/>
                </a:ext>
              </a:extLst>
            </p:cNvPr>
            <p:cNvSpPr/>
            <p:nvPr/>
          </p:nvSpPr>
          <p:spPr>
            <a:xfrm>
              <a:off x="3289127" y="3643193"/>
              <a:ext cx="944300" cy="29833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4EC2FA-23AF-F14C-3E3C-33BD7442ABF6}"/>
                </a:ext>
              </a:extLst>
            </p:cNvPr>
            <p:cNvSpPr txBox="1"/>
            <p:nvPr/>
          </p:nvSpPr>
          <p:spPr>
            <a:xfrm>
              <a:off x="5859367" y="5383124"/>
              <a:ext cx="10741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2">
                      <a:lumMod val="25000"/>
                    </a:schemeClr>
                  </a:solidFill>
                </a:rPr>
                <a:t>Range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F54126F-F699-2F62-CECF-4EFF6F16E299}"/>
              </a:ext>
            </a:extLst>
          </p:cNvPr>
          <p:cNvGrpSpPr/>
          <p:nvPr/>
        </p:nvGrpSpPr>
        <p:grpSpPr>
          <a:xfrm>
            <a:off x="7625897" y="1363060"/>
            <a:ext cx="4253859" cy="4728630"/>
            <a:chOff x="7625897" y="1363060"/>
            <a:chExt cx="4253859" cy="47286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2D7A98-5A1B-1B6D-D73E-E31BA94B271D}"/>
                </a:ext>
              </a:extLst>
            </p:cNvPr>
            <p:cNvSpPr txBox="1"/>
            <p:nvPr/>
          </p:nvSpPr>
          <p:spPr>
            <a:xfrm>
              <a:off x="8760296" y="1363060"/>
              <a:ext cx="2736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C00000"/>
                  </a:solidFill>
                </a:rPr>
                <a:t>Technology foundation</a:t>
              </a:r>
            </a:p>
          </p:txBody>
        </p:sp>
        <p:sp>
          <p:nvSpPr>
            <p:cNvPr id="22" name="Arrow: Left-Right 21">
              <a:extLst>
                <a:ext uri="{FF2B5EF4-FFF2-40B4-BE49-F238E27FC236}">
                  <a16:creationId xmlns:a16="http://schemas.microsoft.com/office/drawing/2014/main" id="{29E12DAF-36D1-5C79-502D-B774C03198A9}"/>
                </a:ext>
              </a:extLst>
            </p:cNvPr>
            <p:cNvSpPr/>
            <p:nvPr/>
          </p:nvSpPr>
          <p:spPr>
            <a:xfrm>
              <a:off x="7625897" y="3643192"/>
              <a:ext cx="944300" cy="29833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F69CC55-6C64-4812-65FB-7D5E42D03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19926" y="2001486"/>
              <a:ext cx="1512168" cy="145307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4537E17-2A72-2965-04D2-5322C75F3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72264" y="5094831"/>
              <a:ext cx="3407492" cy="99685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67824F4-79CC-1938-FD02-3BB582246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55606" y="3517626"/>
              <a:ext cx="2840809" cy="12853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4611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DECT">
      <a:dk1>
        <a:srgbClr val="9E9BA0"/>
      </a:dk1>
      <a:lt1>
        <a:sysClr val="window" lastClr="FFFFFF"/>
      </a:lt1>
      <a:dk2>
        <a:srgbClr val="9E9BA0"/>
      </a:dk2>
      <a:lt2>
        <a:srgbClr val="E7E6E6"/>
      </a:lt2>
      <a:accent1>
        <a:srgbClr val="CC142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CC142C"/>
      </a:hlink>
      <a:folHlink>
        <a:srgbClr val="3A38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CT">
    <a:dk1>
      <a:srgbClr val="9E9BA0"/>
    </a:dk1>
    <a:lt1>
      <a:sysClr val="window" lastClr="FFFFFF"/>
    </a:lt1>
    <a:dk2>
      <a:srgbClr val="9E9BA0"/>
    </a:dk2>
    <a:lt2>
      <a:srgbClr val="E7E6E6"/>
    </a:lt2>
    <a:accent1>
      <a:srgbClr val="CC142C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CC142C"/>
    </a:hlink>
    <a:folHlink>
      <a:srgbClr val="3A383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d0e156-5152-42ac-bb19-f111b8a05f4b">
      <Terms xmlns="http://schemas.microsoft.com/office/infopath/2007/PartnerControls"/>
    </lcf76f155ced4ddcb4097134ff3c332f>
    <TaxCatchAll xmlns="30a35f75-9658-4ddf-9b63-7b08b70a8b8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538D2180E8CD3419833426855E0B474" ma:contentTypeVersion="16" ma:contentTypeDescription="Luo uusi asiakirja." ma:contentTypeScope="" ma:versionID="0e35b4259111711f1ce4a58d482fcf2a">
  <xsd:schema xmlns:xsd="http://www.w3.org/2001/XMLSchema" xmlns:xs="http://www.w3.org/2001/XMLSchema" xmlns:p="http://schemas.microsoft.com/office/2006/metadata/properties" xmlns:ns2="76d0e156-5152-42ac-bb19-f111b8a05f4b" xmlns:ns3="30a35f75-9658-4ddf-9b63-7b08b70a8b8f" targetNamespace="http://schemas.microsoft.com/office/2006/metadata/properties" ma:root="true" ma:fieldsID="9c74b25de5fe2c1c47e436ba914bf9ba" ns2:_="" ns3:_="">
    <xsd:import namespace="76d0e156-5152-42ac-bb19-f111b8a05f4b"/>
    <xsd:import namespace="30a35f75-9658-4ddf-9b63-7b08b70a8b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0e156-5152-42ac-bb19-f111b8a05f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e33e6287-4c5b-4990-b572-44fed4b45f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a35f75-9658-4ddf-9b63-7b08b70a8b8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d379ffc-8f5a-4f5f-90d8-7cc1d6b5cf44}" ma:internalName="TaxCatchAll" ma:showField="CatchAllData" ma:web="30a35f75-9658-4ddf-9b63-7b08b70a8b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41882A-1B0E-47C6-B4E4-05E2EB33CF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8A4F75-AD05-4F41-B8D3-776D03797A31}">
  <ds:schemaRefs>
    <ds:schemaRef ds:uri="30a35f75-9658-4ddf-9b63-7b08b70a8b8f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76d0e156-5152-42ac-bb19-f111b8a05f4b"/>
  </ds:schemaRefs>
</ds:datastoreItem>
</file>

<file path=customXml/itemProps3.xml><?xml version="1.0" encoding="utf-8"?>
<ds:datastoreItem xmlns:ds="http://schemas.openxmlformats.org/officeDocument/2006/customXml" ds:itemID="{51FD24C6-BD37-4335-A669-AF1B7F3362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0e156-5152-42ac-bb19-f111b8a05f4b"/>
    <ds:schemaRef ds:uri="30a35f75-9658-4ddf-9b63-7b08b70a8b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6175</TotalTime>
  <Words>552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Kantoorthema</vt:lpstr>
      <vt:lpstr>PowerPoint Presentation</vt:lpstr>
      <vt:lpstr>techUK workshop Future demand for unlicensed spectrum</vt:lpstr>
      <vt:lpstr>DECT Forum</vt:lpstr>
      <vt:lpstr>History of DECT regulation</vt:lpstr>
      <vt:lpstr>DECT World Map</vt:lpstr>
      <vt:lpstr>DECT technology evolution</vt:lpstr>
      <vt:lpstr>DECT application areas</vt:lpstr>
      <vt:lpstr>DECT NR+ overview</vt:lpstr>
      <vt:lpstr>DECT NR+ use cases</vt:lpstr>
      <vt:lpstr>DECT NR+ for private networks</vt:lpstr>
      <vt:lpstr>Future spectrum demand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Guido Backer</dc:creator>
  <cp:lastModifiedBy>Roel Ottink</cp:lastModifiedBy>
  <cp:revision>466</cp:revision>
  <cp:lastPrinted>2019-02-14T10:47:15Z</cp:lastPrinted>
  <dcterms:created xsi:type="dcterms:W3CDTF">2019-01-31T11:57:37Z</dcterms:created>
  <dcterms:modified xsi:type="dcterms:W3CDTF">2023-10-09T09:04:00Z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0x0101000538D2180E8CD3419833426855E0B474</vt:lpwstr>
  </property>
  <property fmtid="{D5CDD505-2E9C-101B-9397-08002B2CF9AE}" pid="3" name="MediaServiceImageTags">
    <vt:lpwstr/>
  </property>
</Properties>
</file>