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73" r:id="rId2"/>
    <p:sldId id="272" r:id="rId3"/>
    <p:sldId id="275" r:id="rId4"/>
    <p:sldId id="276" r:id="rId5"/>
    <p:sldId id="274" r:id="rId6"/>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80" autoAdjust="0"/>
  </p:normalViewPr>
  <p:slideViewPr>
    <p:cSldViewPr>
      <p:cViewPr>
        <p:scale>
          <a:sx n="100" d="100"/>
          <a:sy n="100" d="100"/>
        </p:scale>
        <p:origin x="1914" y="72"/>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88B604-54ED-4B25-AE7B-10B44D665821}" type="datetimeFigureOut">
              <a:rPr lang="en-GB" smtClean="0"/>
              <a:pPr/>
              <a:t>25/10/2021</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A66AFF-AD7D-4320-BBCF-0DACA8B9AE47}" type="slidenum">
              <a:rPr lang="en-GB" smtClean="0"/>
              <a:pPr/>
              <a:t>‹#›</a:t>
            </a:fld>
            <a:endParaRPr lang="en-GB"/>
          </a:p>
        </p:txBody>
      </p:sp>
    </p:spTree>
    <p:extLst>
      <p:ext uri="{BB962C8B-B14F-4D97-AF65-F5344CB8AC3E}">
        <p14:creationId xmlns:p14="http://schemas.microsoft.com/office/powerpoint/2010/main" val="4200075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US" dirty="0"/>
          </a:p>
        </p:txBody>
      </p:sp>
      <p:sp>
        <p:nvSpPr>
          <p:cNvPr id="3" name="Subtitle 2"/>
          <p:cNvSpPr>
            <a:spLocks noGrp="1"/>
          </p:cNvSpPr>
          <p:nvPr>
            <p:ph type="subTitle" idx="1" hasCustomPrompt="1"/>
          </p:nvPr>
        </p:nvSpPr>
        <p:spPr>
          <a:xfrm>
            <a:off x="1028700" y="5181600"/>
            <a:ext cx="4800600" cy="23368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err="1"/>
              <a:t>gstyle</a:t>
            </a:r>
            <a:endParaRPr lang="en-US" dirty="0"/>
          </a:p>
        </p:txBody>
      </p:sp>
      <p:sp>
        <p:nvSpPr>
          <p:cNvPr id="4" name="Date Placeholder 3"/>
          <p:cNvSpPr>
            <a:spLocks noGrp="1"/>
          </p:cNvSpPr>
          <p:nvPr>
            <p:ph type="dt" sz="half" idx="10"/>
          </p:nvPr>
        </p:nvSpPr>
        <p:spPr/>
        <p:txBody>
          <a:bodyPr/>
          <a:lstStyle/>
          <a:p>
            <a:fld id="{1D7EF0F7-532A-48C4-8E0F-1068E32FEC78}" type="datetime1">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B2D20BA-2F0F-4B31-95E6-5832A61C622D}" type="datetime1">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2F268A-1FB0-4FC3-AF38-971F6DDCBD6B}" type="datetime1">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B2BCD-F38C-4DA8-8BC4-6A9409E0ACD0}" type="datetime1">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20E341-1189-4A3C-AF82-70CA8272D0E1}" type="datetime1">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BF4F642-85D9-425C-9392-D60FA3AA929C}" type="datetime1">
              <a:rPr lang="en-US" smtClean="0"/>
              <a:pPr/>
              <a:t>10/25/2021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5B3674-36B2-47A4-A743-5B7595C06097}" type="datetime1">
              <a:rPr lang="en-US" smtClean="0"/>
              <a:pPr/>
              <a:t>10/25/2021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2A4DCD-41E4-4216-A70B-A5F08A7A44C1}" type="datetime1">
              <a:rPr lang="en-US" smtClean="0"/>
              <a:pPr/>
              <a:t>10/25/2021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EA4365-5A31-4703-8FCA-31A98EE245CF}" type="datetime1">
              <a:rPr lang="en-US" smtClean="0"/>
              <a:pPr/>
              <a:t>10/25/2021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4073A-3378-4C58-AA39-C778198DDDB4}" type="datetime1">
              <a:rPr lang="en-US" smtClean="0"/>
              <a:pPr/>
              <a:t>10/25/2021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BF5327-23CF-412A-8B04-78809C223391}" type="datetime1">
              <a:rPr lang="en-US" smtClean="0"/>
              <a:pPr/>
              <a:t>10/25/2021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8603585-681D-4419-9654-FA032097CC11}" type="datetime1">
              <a:rPr lang="en-US" smtClean="0"/>
              <a:pPr/>
              <a:t>10/25/2021</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4A3A10D-7D5E-4932-A76F-CD1632FD3D9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s://webmail.slrconsulting.com/owa/redir.aspx?C=HP4tYEErtkCZchfuClbdtVNH6bSyLtIIHSMLNfmC01F2WgExsIPJqqf8Ll3kpfEtglMyMZ_0FaU.&amp;URL=mailto:techUK@slrconsulting.com"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www.techuk.org/developing-markets/data-centre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32656" y="1077288"/>
            <a:ext cx="5976664" cy="1046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spcAft>
                <a:spcPts val="1200"/>
              </a:spcAft>
            </a:pPr>
            <a:r>
              <a:rPr lang="en-GB" sz="1200" b="1" dirty="0">
                <a:latin typeface="Calibri" pitchFamily="34" charset="0"/>
              </a:rPr>
              <a:t>Climate Change Agreement for techUK</a:t>
            </a:r>
            <a:endParaRPr lang="en-GB" sz="1200" dirty="0">
              <a:latin typeface="Calibri" pitchFamily="34" charset="0"/>
            </a:endParaRPr>
          </a:p>
          <a:p>
            <a:r>
              <a:rPr lang="en-GB" sz="2200" dirty="0">
                <a:solidFill>
                  <a:schemeClr val="accent1">
                    <a:lumMod val="50000"/>
                  </a:schemeClr>
                </a:solidFill>
                <a:latin typeface="Cambria" pitchFamily="18" charset="0"/>
              </a:rPr>
              <a:t>Note 11: Submetering and Base Year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a:ln>
                <a:noFill/>
              </a:ln>
              <a:solidFill>
                <a:schemeClr val="tx1"/>
              </a:solidFill>
              <a:effectLst/>
              <a:latin typeface="Calibri" pitchFamily="34" charset="0"/>
              <a:cs typeface="Arial" pitchFamily="34" charset="0"/>
            </a:endParaRPr>
          </a:p>
        </p:txBody>
      </p:sp>
      <p:cxnSp>
        <p:nvCxnSpPr>
          <p:cNvPr id="13" name="Straight Connector 12"/>
          <p:cNvCxnSpPr/>
          <p:nvPr/>
        </p:nvCxnSpPr>
        <p:spPr>
          <a:xfrm>
            <a:off x="364765" y="2051720"/>
            <a:ext cx="6192688" cy="0"/>
          </a:xfrm>
          <a:prstGeom prst="line">
            <a:avLst/>
          </a:prstGeom>
          <a:ln>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851795" y="1592031"/>
            <a:ext cx="1485022" cy="400110"/>
          </a:xfrm>
          <a:prstGeom prst="rect">
            <a:avLst/>
          </a:prstGeom>
          <a:noFill/>
        </p:spPr>
        <p:txBody>
          <a:bodyPr wrap="none" rtlCol="0">
            <a:spAutoFit/>
          </a:bodyPr>
          <a:lstStyle/>
          <a:p>
            <a:r>
              <a:rPr lang="en-GB" sz="2000" dirty="0">
                <a:solidFill>
                  <a:schemeClr val="accent4">
                    <a:lumMod val="50000"/>
                  </a:schemeClr>
                </a:solidFill>
                <a:latin typeface="Calibri" pitchFamily="34" charset="0"/>
              </a:rPr>
              <a:t>August 2021</a:t>
            </a:r>
          </a:p>
        </p:txBody>
      </p:sp>
      <p:sp>
        <p:nvSpPr>
          <p:cNvPr id="3" name="TextBox 2"/>
          <p:cNvSpPr txBox="1"/>
          <p:nvPr/>
        </p:nvSpPr>
        <p:spPr>
          <a:xfrm>
            <a:off x="367567" y="268272"/>
            <a:ext cx="1909305" cy="631319"/>
          </a:xfrm>
          <a:prstGeom prst="rect">
            <a:avLst/>
          </a:prstGeom>
          <a:noFill/>
        </p:spPr>
        <p:txBody>
          <a:bodyPr wrap="square" rtlCol="0">
            <a:spAutoFit/>
          </a:bodyPr>
          <a:lstStyle/>
          <a:p>
            <a:endParaRPr lang="en-GB" dirty="0"/>
          </a:p>
        </p:txBody>
      </p:sp>
      <p:sp>
        <p:nvSpPr>
          <p:cNvPr id="2" name="TextBox 1"/>
          <p:cNvSpPr txBox="1"/>
          <p:nvPr/>
        </p:nvSpPr>
        <p:spPr>
          <a:xfrm>
            <a:off x="549000" y="2260010"/>
            <a:ext cx="5760000" cy="7214924"/>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Introduction</a:t>
            </a:r>
          </a:p>
          <a:p>
            <a:pPr algn="just"/>
            <a:r>
              <a:rPr lang="en-GB" sz="1200" dirty="0">
                <a:latin typeface="Calibri" pitchFamily="34" charset="0"/>
                <a:cs typeface="Times New Roman"/>
              </a:rPr>
              <a:t>The CCA scheme has to demonstrate robustly that participants are working towards efficiency targets so we need to record efficiency in the baseline year against efficiency in the target year in a comparable way. We are using PUE so these measurements relate to total site energy and IT energy.  Both must be cumulative in kWh or MWh.  This has created a lot of confusion.</a:t>
            </a:r>
          </a:p>
          <a:p>
            <a:pPr algn="just">
              <a:lnSpc>
                <a:spcPct val="120000"/>
              </a:lnSpc>
              <a:spcAft>
                <a:spcPts val="600"/>
              </a:spcAft>
            </a:pPr>
            <a:r>
              <a:rPr lang="x-none" sz="1200" b="1" u="sng" dirty="0">
                <a:latin typeface="Calibri" pitchFamily="34" charset="0"/>
                <a:cs typeface="Times New Roman"/>
              </a:rPr>
              <a:t>Sub-metering</a:t>
            </a:r>
            <a:r>
              <a:rPr lang="x-none" sz="1800" b="1" kern="0" dirty="0">
                <a:solidFill>
                  <a:srgbClr val="365F91"/>
                </a:solidFill>
                <a:effectLst/>
                <a:latin typeface="Cambria" panose="02040503050406030204" pitchFamily="18" charset="0"/>
                <a:ea typeface="Times New Roman" panose="02020603050405020304" pitchFamily="18" charset="0"/>
              </a:rPr>
              <a:t> </a:t>
            </a:r>
            <a:endParaRPr lang="en-GB" sz="1800" b="1" kern="0" dirty="0">
              <a:solidFill>
                <a:srgbClr val="365F91"/>
              </a:solidFill>
              <a:effectLst/>
              <a:latin typeface="Cambria" panose="02040503050406030204" pitchFamily="18" charset="0"/>
              <a:ea typeface="Times New Roman" panose="02020603050405020304" pitchFamily="18" charset="0"/>
            </a:endParaRPr>
          </a:p>
          <a:p>
            <a:r>
              <a:rPr lang="en-GB" sz="1200" dirty="0">
                <a:latin typeface="Calibri" pitchFamily="34" charset="0"/>
                <a:cs typeface="Times New Roman"/>
              </a:rPr>
              <a:t>Sub-metering your IT load is compulsory if you wish to participate in the CCA. No ifs, no buts. By sub-metering we mean permanent meters that record cumulative energy demand and will continue to do so consistently over the life of the scheme.  Data must be based on actual readings and not estimated or calculated. This will be reported as cumulative annual IT energy consumption in kWh/MWh together with cumulative energy consumption of the total site, also in kWh/MWh.  These figures are used to calculate your PUE.  This PUE is set against your base year (BY) PUE and used to measure improvements in efficiency at your site against the targets you have been set.  This is not the same as total site sub-metering that is required if a site fails the 70:30 rule. This is explained later in this note.</a:t>
            </a:r>
          </a:p>
          <a:p>
            <a:endParaRPr lang="en-GB" sz="1200" dirty="0">
              <a:latin typeface="Calibri" pitchFamily="34" charset="0"/>
              <a:cs typeface="Times New Roman"/>
            </a:endParaRPr>
          </a:p>
          <a:p>
            <a:r>
              <a:rPr lang="en-GB" sz="1200" dirty="0">
                <a:latin typeface="Calibri" pitchFamily="34" charset="0"/>
                <a:cs typeface="Times New Roman"/>
              </a:rPr>
              <a:t>If taking over ownership of a site that holds a data centre CCA, the sub-metering of the IT load should already be capable of recording the data in cumulative kWh as this is a condition of entry into the CCA scheme. Many systems are able to present the data in a choice of outputs but you should continue to record the IT load in cumulative kWh for the purposes of CCA reporting, as opposed to </a:t>
            </a:r>
            <a:r>
              <a:rPr lang="en-GB" sz="1200" dirty="0" err="1">
                <a:latin typeface="Calibri" pitchFamily="34" charset="0"/>
                <a:cs typeface="Times New Roman"/>
              </a:rPr>
              <a:t>kVAh</a:t>
            </a:r>
            <a:r>
              <a:rPr lang="en-GB" sz="1200" dirty="0">
                <a:latin typeface="Calibri" pitchFamily="34" charset="0"/>
                <a:cs typeface="Times New Roman"/>
              </a:rPr>
              <a:t>/amps/etc. </a:t>
            </a:r>
          </a:p>
          <a:p>
            <a:endParaRPr lang="en-GB" sz="1200" dirty="0">
              <a:latin typeface="Calibri" pitchFamily="34" charset="0"/>
              <a:cs typeface="Times New Roman"/>
            </a:endParaRPr>
          </a:p>
          <a:p>
            <a:r>
              <a:rPr lang="en-GB" sz="1200" b="1" u="sng" dirty="0">
                <a:latin typeface="Calibri" pitchFamily="34" charset="0"/>
                <a:cs typeface="Times New Roman"/>
              </a:rPr>
              <a:t>Why cumulative? </a:t>
            </a:r>
          </a:p>
          <a:p>
            <a:endParaRPr lang="en-GB" sz="1200" dirty="0">
              <a:latin typeface="Calibri" pitchFamily="34" charset="0"/>
              <a:cs typeface="Times New Roman"/>
            </a:endParaRPr>
          </a:p>
          <a:p>
            <a:r>
              <a:rPr lang="en-GB" sz="1200" dirty="0">
                <a:latin typeface="Calibri" pitchFamily="34" charset="0"/>
                <a:cs typeface="Times New Roman"/>
              </a:rPr>
              <a:t>Because the IT load tends to be very consistent in data centres, many operators use regular spot meter readings to assess the energy to the IT load and then calculate the cumulative power from those readings.   When asked if their energy use is metered rather than calculated or estimate they then say “yes, we read it from a meter.” This is not acceptable for the CCA scheme because it needs to demonstrate that recording of energy consumption is robust, so only cumulative energy will do (i.e. without any calculations).</a:t>
            </a:r>
          </a:p>
          <a:p>
            <a:endParaRPr lang="en-GB" sz="1200" dirty="0">
              <a:latin typeface="Calibri" pitchFamily="34" charset="0"/>
              <a:cs typeface="Times New Roman"/>
            </a:endParaRPr>
          </a:p>
          <a:p>
            <a:endParaRPr lang="en-GB" sz="1200" dirty="0">
              <a:latin typeface="Calibri" pitchFamily="34" charset="0"/>
              <a:cs typeface="Times New Roman"/>
            </a:endParaRP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Aft>
                <a:spcPts val="600"/>
              </a:spcAft>
            </a:pPr>
            <a:endParaRPr lang="en-GB" sz="1200" dirty="0">
              <a:latin typeface="Calibri" pitchFamily="34" charset="0"/>
              <a:ea typeface="Calibri"/>
              <a:cs typeface="Times New Roman"/>
            </a:endParaRPr>
          </a:p>
        </p:txBody>
      </p:sp>
      <p:sp>
        <p:nvSpPr>
          <p:cNvPr id="12"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1</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5	Submetering and Base Year </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pic>
        <p:nvPicPr>
          <p:cNvPr id="15" name="Picture 14" descr="techUK logo image.png">
            <a:extLst>
              <a:ext uri="{FF2B5EF4-FFF2-40B4-BE49-F238E27FC236}">
                <a16:creationId xmlns:a16="http://schemas.microsoft.com/office/drawing/2014/main" id="{FAAF18FF-F49F-42B7-A63B-7F878A228783}"/>
              </a:ext>
            </a:extLst>
          </p:cNvPr>
          <p:cNvPicPr>
            <a:picLocks noChangeAspect="1"/>
          </p:cNvPicPr>
          <p:nvPr/>
        </p:nvPicPr>
        <p:blipFill>
          <a:blip r:embed="rId3" cstate="print"/>
          <a:stretch>
            <a:fillRect/>
          </a:stretch>
        </p:blipFill>
        <p:spPr>
          <a:xfrm>
            <a:off x="332656" y="216702"/>
            <a:ext cx="1512168" cy="57265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549000" y="1114084"/>
            <a:ext cx="5760000" cy="4675767"/>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Base Year</a:t>
            </a:r>
          </a:p>
          <a:p>
            <a:pPr algn="just"/>
            <a:r>
              <a:rPr lang="en-GB" sz="1200" dirty="0">
                <a:latin typeface="Calibri" pitchFamily="34" charset="0"/>
                <a:cs typeface="Times New Roman"/>
              </a:rPr>
              <a:t>You may find that the evidence pack shows that the base year data has IT load values derived from estimated readings as opposed to cumulative continual direct metering. This will have been allowed when the site first joined the scheme as it was not possible for  operators to install sub-metering retrospectively. techUK negotiated a concession from the EA relating to base year data only.  The EA allowed, on a discretionary basis, data calculated from spot meter readings for sites provided the operators could demonstrate that those readings were regular, were representative and were auditable (i.e. that a record was kept that can be checked). The concession applied only to the base year data and not to ongoing data for target period reporting.</a:t>
            </a:r>
          </a:p>
          <a:p>
            <a:pPr algn="just"/>
            <a:endParaRPr lang="en-GB" sz="1200" dirty="0">
              <a:latin typeface="Calibri" pitchFamily="34" charset="0"/>
              <a:cs typeface="Times New Roman"/>
            </a:endParaRPr>
          </a:p>
          <a:p>
            <a:pPr algn="just"/>
            <a:r>
              <a:rPr lang="en-GB" sz="1200" dirty="0">
                <a:latin typeface="Calibri" pitchFamily="34" charset="0"/>
                <a:cs typeface="Times New Roman"/>
              </a:rPr>
              <a:t>The IT energy meter readings for reporting should be taken from the same point throughout the life of the scheme, to provide consistency. The below diagram shows acceptable metering points. If taking over a CCA you should check that you are recording data from the same point as the previous operator. </a:t>
            </a: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Aft>
                <a:spcPts val="600"/>
              </a:spcAft>
            </a:pPr>
            <a:endParaRPr lang="en-GB" sz="1200" b="1" u="sng" dirty="0">
              <a:latin typeface="Calibri" pitchFamily="34" charset="0"/>
              <a:ea typeface="Calibri"/>
              <a:cs typeface="Times New Roman"/>
            </a:endParaRPr>
          </a:p>
        </p:txBody>
      </p:sp>
      <p:sp>
        <p:nvSpPr>
          <p:cNvPr id="14"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2</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5	Submetering and Base Year </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pic>
        <p:nvPicPr>
          <p:cNvPr id="7" name="Picture 6" descr="techUK logo image.png">
            <a:extLst>
              <a:ext uri="{FF2B5EF4-FFF2-40B4-BE49-F238E27FC236}">
                <a16:creationId xmlns:a16="http://schemas.microsoft.com/office/drawing/2014/main" id="{1A517E30-D489-4F8D-9AE0-EB58258B7B64}"/>
              </a:ext>
            </a:extLst>
          </p:cNvPr>
          <p:cNvPicPr>
            <a:picLocks noChangeAspect="1"/>
          </p:cNvPicPr>
          <p:nvPr/>
        </p:nvPicPr>
        <p:blipFill>
          <a:blip r:embed="rId3" cstate="print"/>
          <a:stretch>
            <a:fillRect/>
          </a:stretch>
        </p:blipFill>
        <p:spPr>
          <a:xfrm>
            <a:off x="332656" y="216702"/>
            <a:ext cx="1512168" cy="572655"/>
          </a:xfrm>
          <a:prstGeom prst="rect">
            <a:avLst/>
          </a:prstGeom>
        </p:spPr>
      </p:pic>
      <p:pic>
        <p:nvPicPr>
          <p:cNvPr id="4" name="Picture 3">
            <a:extLst>
              <a:ext uri="{FF2B5EF4-FFF2-40B4-BE49-F238E27FC236}">
                <a16:creationId xmlns:a16="http://schemas.microsoft.com/office/drawing/2014/main" id="{CC24448B-FE18-4411-8AFE-F51BA9D01BCB}"/>
              </a:ext>
            </a:extLst>
          </p:cNvPr>
          <p:cNvPicPr>
            <a:picLocks noChangeAspect="1"/>
          </p:cNvPicPr>
          <p:nvPr/>
        </p:nvPicPr>
        <p:blipFill>
          <a:blip r:embed="rId4"/>
          <a:stretch>
            <a:fillRect/>
          </a:stretch>
        </p:blipFill>
        <p:spPr>
          <a:xfrm>
            <a:off x="188640" y="4211960"/>
            <a:ext cx="6238031" cy="421177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549000" y="1187624"/>
            <a:ext cx="5760000" cy="8553752"/>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CCA PUE</a:t>
            </a:r>
          </a:p>
          <a:p>
            <a:pPr algn="just"/>
            <a:r>
              <a:rPr lang="en-GB" sz="1200" dirty="0">
                <a:latin typeface="Calibri" pitchFamily="34" charset="0"/>
                <a:cs typeface="Times New Roman"/>
              </a:rPr>
              <a:t>Performance for the base year and subsequent reporting is measured as ‘CCA PUE’. This differs slightly from the way the industry normally calculates PUE. </a:t>
            </a:r>
          </a:p>
          <a:p>
            <a:pPr algn="just"/>
            <a:endParaRPr lang="en-GB" sz="1200" dirty="0">
              <a:latin typeface="Calibri" pitchFamily="34" charset="0"/>
              <a:cs typeface="Times New Roman"/>
            </a:endParaRPr>
          </a:p>
          <a:p>
            <a:pPr algn="just"/>
            <a:r>
              <a:rPr lang="en-GB" sz="1200" dirty="0">
                <a:latin typeface="Calibri" pitchFamily="34" charset="0"/>
                <a:cs typeface="Times New Roman"/>
              </a:rPr>
              <a:t>Industry norm:                 PUE = (ME power use + IT power use)  </a:t>
            </a:r>
          </a:p>
          <a:p>
            <a:pPr algn="just"/>
            <a:r>
              <a:rPr lang="en-GB" sz="1200" dirty="0">
                <a:latin typeface="Calibri" pitchFamily="34" charset="0"/>
                <a:cs typeface="Times New Roman"/>
              </a:rPr>
              <a:t>  		           IT power use</a:t>
            </a:r>
          </a:p>
          <a:p>
            <a:pPr algn="just"/>
            <a:endParaRPr lang="en-GB" sz="1200" dirty="0">
              <a:latin typeface="Calibri" pitchFamily="34" charset="0"/>
              <a:cs typeface="Times New Roman"/>
            </a:endParaRPr>
          </a:p>
          <a:p>
            <a:pPr algn="just"/>
            <a:r>
              <a:rPr lang="en-GB" sz="1200" dirty="0">
                <a:latin typeface="Calibri" pitchFamily="34" charset="0"/>
                <a:cs typeface="Times New Roman"/>
              </a:rPr>
              <a:t>CCAs do not follow the Green Grid definitions of PUE, therefore we call the PUE in CCAs the ‘CCA PUE’.</a:t>
            </a:r>
          </a:p>
          <a:p>
            <a:pPr algn="just"/>
            <a:endParaRPr lang="en-GB" sz="1200" dirty="0">
              <a:latin typeface="Calibri" pitchFamily="34" charset="0"/>
              <a:cs typeface="Times New Roman"/>
            </a:endParaRPr>
          </a:p>
          <a:p>
            <a:pPr algn="just"/>
            <a:r>
              <a:rPr lang="en-GB" sz="1200" dirty="0">
                <a:latin typeface="Calibri" pitchFamily="34" charset="0"/>
                <a:cs typeface="Times New Roman"/>
              </a:rPr>
              <a:t>      CCA PUE =                            Total eligible primary energy use</a:t>
            </a:r>
          </a:p>
          <a:p>
            <a:pPr algn="just"/>
            <a:r>
              <a:rPr lang="en-GB" sz="1200" dirty="0">
                <a:latin typeface="Calibri" pitchFamily="34" charset="0"/>
                <a:cs typeface="Times New Roman"/>
              </a:rPr>
              <a:t>	         	     IT eligible primary energy use</a:t>
            </a:r>
          </a:p>
          <a:p>
            <a:pPr algn="just"/>
            <a:endParaRPr lang="en-GB" sz="1200" dirty="0">
              <a:latin typeface="Calibri" pitchFamily="34" charset="0"/>
              <a:cs typeface="Times New Roman"/>
            </a:endParaRPr>
          </a:p>
          <a:p>
            <a:pPr algn="just"/>
            <a:r>
              <a:rPr lang="en-GB" sz="1200" dirty="0">
                <a:latin typeface="Calibri" pitchFamily="34" charset="0"/>
                <a:cs typeface="Times New Roman"/>
              </a:rPr>
              <a:t>If the site passes the 70/30 rule this becomes:</a:t>
            </a:r>
          </a:p>
          <a:p>
            <a:pPr algn="just"/>
            <a:r>
              <a:rPr lang="en-GB" sz="1200" dirty="0">
                <a:latin typeface="Calibri" pitchFamily="34" charset="0"/>
                <a:cs typeface="Times New Roman"/>
              </a:rPr>
              <a:t>      </a:t>
            </a:r>
          </a:p>
          <a:p>
            <a:pPr algn="just"/>
            <a:r>
              <a:rPr lang="en-GB" sz="1200" dirty="0">
                <a:latin typeface="Calibri" pitchFamily="34" charset="0"/>
                <a:cs typeface="Times New Roman"/>
              </a:rPr>
              <a:t>CCA PUE = 	[( total site imported electricity x 2.6) + Other fuels consumed on site*]</a:t>
            </a:r>
          </a:p>
          <a:p>
            <a:pPr algn="just"/>
            <a:r>
              <a:rPr lang="en-GB" sz="1200" dirty="0">
                <a:latin typeface="Calibri" pitchFamily="34" charset="0"/>
                <a:cs typeface="Times New Roman"/>
              </a:rPr>
              <a:t>		          ( IT electricity x 2.6 )</a:t>
            </a:r>
          </a:p>
          <a:p>
            <a:pPr algn="just"/>
            <a:endParaRPr lang="en-GB" sz="1200" dirty="0">
              <a:latin typeface="Calibri" pitchFamily="34" charset="0"/>
              <a:cs typeface="Times New Roman"/>
            </a:endParaRPr>
          </a:p>
          <a:p>
            <a:pPr algn="just"/>
            <a:r>
              <a:rPr lang="en-GB" sz="1200" dirty="0">
                <a:latin typeface="Calibri" pitchFamily="34" charset="0"/>
                <a:cs typeface="Times New Roman"/>
              </a:rPr>
              <a:t>However, to provide base year performance and targets to the degree of accuracy required by the EA for CCA’s the IT load is expressed in MWh – therefore the above becomes </a:t>
            </a:r>
          </a:p>
          <a:p>
            <a:pPr algn="just"/>
            <a:endParaRPr lang="en-GB" sz="1200" dirty="0">
              <a:latin typeface="Calibri" pitchFamily="34" charset="0"/>
              <a:cs typeface="Times New Roman"/>
            </a:endParaRPr>
          </a:p>
          <a:p>
            <a:pPr algn="just"/>
            <a:r>
              <a:rPr lang="en-GB" sz="1200" dirty="0">
                <a:latin typeface="Calibri" pitchFamily="34" charset="0"/>
                <a:cs typeface="Times New Roman"/>
              </a:rPr>
              <a:t>CCA PUE = 	[( total site imported electricity x 2.6) + Other fuels consumed on site*]</a:t>
            </a:r>
          </a:p>
          <a:p>
            <a:pPr algn="just"/>
            <a:r>
              <a:rPr lang="en-GB" sz="1200" dirty="0">
                <a:latin typeface="Calibri" pitchFamily="34" charset="0"/>
                <a:cs typeface="Times New Roman"/>
              </a:rPr>
              <a:t>		         [ ( IT electricity x 2.6 )/1000]</a:t>
            </a:r>
          </a:p>
          <a:p>
            <a:pPr algn="just"/>
            <a:endParaRPr lang="en-GB" sz="1200" dirty="0">
              <a:latin typeface="Calibri" pitchFamily="34" charset="0"/>
              <a:cs typeface="Times New Roman"/>
            </a:endParaRPr>
          </a:p>
          <a:p>
            <a:pPr algn="just"/>
            <a:endParaRPr lang="en-GB" sz="1200" dirty="0">
              <a:latin typeface="Calibri" pitchFamily="34" charset="0"/>
              <a:cs typeface="Times New Roman"/>
            </a:endParaRPr>
          </a:p>
          <a:p>
            <a:pPr algn="just"/>
            <a:r>
              <a:rPr lang="en-GB" sz="1200" dirty="0">
                <a:latin typeface="Calibri" pitchFamily="34" charset="0"/>
                <a:cs typeface="Times New Roman"/>
              </a:rPr>
              <a:t>The average PUE for the sector as a whole was approximately 2.0 in 2013, and in 2018 stood nearer to 1.7. However, allowing for the accuracy adjustment, these values would be expressed as 2000.000 and 1700.000 respectively when calculated as a PUE for CCA purposes</a:t>
            </a: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Aft>
                <a:spcPts val="600"/>
              </a:spcAft>
            </a:pPr>
            <a:r>
              <a:rPr lang="en-GB" sz="1200" dirty="0">
                <a:latin typeface="Calibri" pitchFamily="34" charset="0"/>
                <a:ea typeface="Calibri"/>
                <a:cs typeface="Times New Roman"/>
              </a:rPr>
              <a:t>*Fuels burnt on site such as generator fuel have a primary factor of 1. In general, other types of fuel substitutes such as CO2 which have different primary factors, are not commonly used in data centres. Sites in UK/EU ETS do not include the fuels covered by the permit in the calculation, either in the base year or for reporting purposes, although CCL discount may still be claimed for these if covered by the CCA and passing the 70/30 rule. </a:t>
            </a: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Aft>
                <a:spcPts val="600"/>
              </a:spcAft>
            </a:pPr>
            <a:endParaRPr lang="en-GB" sz="1200" b="1" u="sng" dirty="0">
              <a:latin typeface="Calibri" pitchFamily="34" charset="0"/>
              <a:ea typeface="Calibri"/>
              <a:cs typeface="Times New Roman"/>
            </a:endParaRPr>
          </a:p>
        </p:txBody>
      </p:sp>
      <p:sp>
        <p:nvSpPr>
          <p:cNvPr id="14"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3</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5	Submetering and Base Year </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pic>
        <p:nvPicPr>
          <p:cNvPr id="7" name="Picture 6" descr="techUK logo image.png">
            <a:extLst>
              <a:ext uri="{FF2B5EF4-FFF2-40B4-BE49-F238E27FC236}">
                <a16:creationId xmlns:a16="http://schemas.microsoft.com/office/drawing/2014/main" id="{1A517E30-D489-4F8D-9AE0-EB58258B7B64}"/>
              </a:ext>
            </a:extLst>
          </p:cNvPr>
          <p:cNvPicPr>
            <a:picLocks noChangeAspect="1"/>
          </p:cNvPicPr>
          <p:nvPr/>
        </p:nvPicPr>
        <p:blipFill>
          <a:blip r:embed="rId3" cstate="print"/>
          <a:stretch>
            <a:fillRect/>
          </a:stretch>
        </p:blipFill>
        <p:spPr>
          <a:xfrm>
            <a:off x="332656" y="216702"/>
            <a:ext cx="1512168" cy="572655"/>
          </a:xfrm>
          <a:prstGeom prst="rect">
            <a:avLst/>
          </a:prstGeom>
        </p:spPr>
      </p:pic>
      <p:cxnSp>
        <p:nvCxnSpPr>
          <p:cNvPr id="3" name="Straight Connector 2">
            <a:extLst>
              <a:ext uri="{FF2B5EF4-FFF2-40B4-BE49-F238E27FC236}">
                <a16:creationId xmlns:a16="http://schemas.microsoft.com/office/drawing/2014/main" id="{0525A194-B465-42C8-BCD2-ECDFC91B384B}"/>
              </a:ext>
            </a:extLst>
          </p:cNvPr>
          <p:cNvCxnSpPr/>
          <p:nvPr/>
        </p:nvCxnSpPr>
        <p:spPr>
          <a:xfrm>
            <a:off x="2204864" y="2267744"/>
            <a:ext cx="22322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48A54AD-555E-44E1-8A14-ECD377A1B2C2}"/>
              </a:ext>
            </a:extLst>
          </p:cNvPr>
          <p:cNvCxnSpPr/>
          <p:nvPr/>
        </p:nvCxnSpPr>
        <p:spPr>
          <a:xfrm>
            <a:off x="2312876" y="3347864"/>
            <a:ext cx="22322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A759C48-F327-4C72-A9ED-63A8FEF2263F}"/>
              </a:ext>
            </a:extLst>
          </p:cNvPr>
          <p:cNvCxnSpPr>
            <a:cxnSpLocks/>
          </p:cNvCxnSpPr>
          <p:nvPr/>
        </p:nvCxnSpPr>
        <p:spPr>
          <a:xfrm>
            <a:off x="1556792" y="4283968"/>
            <a:ext cx="43204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FEE7939-AFD8-4A31-A2AC-C4618D152C93}"/>
              </a:ext>
            </a:extLst>
          </p:cNvPr>
          <p:cNvCxnSpPr>
            <a:cxnSpLocks/>
          </p:cNvCxnSpPr>
          <p:nvPr/>
        </p:nvCxnSpPr>
        <p:spPr>
          <a:xfrm>
            <a:off x="1556792" y="5562000"/>
            <a:ext cx="432048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9384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538919" y="1187624"/>
            <a:ext cx="5760000" cy="8341386"/>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CCA PUE</a:t>
            </a:r>
          </a:p>
          <a:p>
            <a:pPr algn="just">
              <a:lnSpc>
                <a:spcPct val="120000"/>
              </a:lnSpc>
              <a:spcAft>
                <a:spcPts val="600"/>
              </a:spcAft>
            </a:pPr>
            <a:r>
              <a:rPr lang="en-GB" sz="1200" dirty="0">
                <a:latin typeface="Calibri" pitchFamily="34" charset="0"/>
                <a:ea typeface="Calibri"/>
                <a:cs typeface="Times New Roman"/>
              </a:rPr>
              <a:t>If the site does not pass the 70/30 rule:</a:t>
            </a:r>
          </a:p>
          <a:p>
            <a:pPr algn="just">
              <a:lnSpc>
                <a:spcPct val="120000"/>
              </a:lnSpc>
              <a:spcAft>
                <a:spcPts val="600"/>
              </a:spcAft>
            </a:pPr>
            <a:r>
              <a:rPr lang="en-GB" sz="1200" dirty="0">
                <a:latin typeface="Calibri" pitchFamily="34" charset="0"/>
                <a:ea typeface="Calibri"/>
                <a:cs typeface="Times New Roman"/>
              </a:rPr>
              <a:t>CCA PUE = </a:t>
            </a:r>
          </a:p>
          <a:p>
            <a:pPr algn="just">
              <a:lnSpc>
                <a:spcPct val="120000"/>
              </a:lnSpc>
              <a:spcAft>
                <a:spcPts val="600"/>
              </a:spcAft>
            </a:pPr>
            <a:r>
              <a:rPr lang="en-GB" sz="1200" dirty="0">
                <a:latin typeface="Calibri" pitchFamily="34" charset="0"/>
                <a:ea typeface="Calibri"/>
                <a:cs typeface="Times New Roman"/>
              </a:rPr>
              <a:t>     [ ( electricity to the CCA facility x 2.6) + proportion of other fuel to the CCA facility ]</a:t>
            </a:r>
          </a:p>
          <a:p>
            <a:pPr algn="just">
              <a:lnSpc>
                <a:spcPct val="120000"/>
              </a:lnSpc>
              <a:spcAft>
                <a:spcPts val="600"/>
              </a:spcAft>
            </a:pPr>
            <a:r>
              <a:rPr lang="en-GB" sz="1200" dirty="0">
                <a:latin typeface="Calibri" pitchFamily="34" charset="0"/>
                <a:ea typeface="Calibri"/>
                <a:cs typeface="Times New Roman"/>
              </a:rPr>
              <a:t> 	                       [( electricity to the eligible IT x 2.6 )/1000]</a:t>
            </a:r>
          </a:p>
          <a:p>
            <a:pPr algn="just">
              <a:lnSpc>
                <a:spcPct val="120000"/>
              </a:lnSpc>
              <a:spcAft>
                <a:spcPts val="600"/>
              </a:spcAft>
            </a:pPr>
            <a:endParaRPr lang="en-GB" sz="1200" b="1" u="sng" dirty="0">
              <a:latin typeface="Calibri" pitchFamily="34" charset="0"/>
              <a:ea typeface="Calibri"/>
              <a:cs typeface="Times New Roman"/>
            </a:endParaRPr>
          </a:p>
          <a:p>
            <a:pPr algn="just">
              <a:lnSpc>
                <a:spcPct val="120000"/>
              </a:lnSpc>
              <a:spcAft>
                <a:spcPts val="600"/>
              </a:spcAft>
            </a:pPr>
            <a:endParaRPr lang="en-GB" sz="1200" b="1" u="sng" dirty="0">
              <a:latin typeface="Calibri" pitchFamily="34" charset="0"/>
              <a:ea typeface="Calibri"/>
              <a:cs typeface="Times New Roman"/>
            </a:endParaRPr>
          </a:p>
          <a:p>
            <a:pPr algn="just">
              <a:lnSpc>
                <a:spcPct val="120000"/>
              </a:lnSpc>
              <a:spcAft>
                <a:spcPts val="600"/>
              </a:spcAft>
            </a:pPr>
            <a:endParaRPr lang="en-GB" sz="1200" b="1" u="sng" dirty="0">
              <a:latin typeface="Calibri" pitchFamily="34" charset="0"/>
              <a:ea typeface="Calibri"/>
              <a:cs typeface="Times New Roman"/>
            </a:endParaRPr>
          </a:p>
          <a:p>
            <a:pPr algn="just">
              <a:lnSpc>
                <a:spcPct val="120000"/>
              </a:lnSpc>
              <a:spcAft>
                <a:spcPts val="600"/>
              </a:spcAft>
            </a:pPr>
            <a:endParaRPr lang="en-GB" sz="1200" b="1" u="sng" dirty="0">
              <a:latin typeface="Calibri" pitchFamily="34" charset="0"/>
              <a:ea typeface="Calibri"/>
              <a:cs typeface="Times New Roman"/>
            </a:endParaRPr>
          </a:p>
          <a:p>
            <a:pPr algn="just">
              <a:lnSpc>
                <a:spcPct val="120000"/>
              </a:lnSpc>
              <a:spcAft>
                <a:spcPts val="600"/>
              </a:spcAft>
            </a:pPr>
            <a:endParaRPr lang="en-GB" sz="1200" b="1" u="sng" dirty="0">
              <a:latin typeface="Calibri" pitchFamily="34" charset="0"/>
              <a:ea typeface="Calibri"/>
              <a:cs typeface="Times New Roman"/>
            </a:endParaRPr>
          </a:p>
          <a:p>
            <a:pPr algn="just">
              <a:lnSpc>
                <a:spcPct val="120000"/>
              </a:lnSpc>
              <a:spcAft>
                <a:spcPts val="600"/>
              </a:spcAft>
            </a:pPr>
            <a:endParaRPr lang="en-GB" sz="1200" b="1" u="sng" dirty="0">
              <a:latin typeface="Calibri" pitchFamily="34" charset="0"/>
              <a:ea typeface="Calibri"/>
              <a:cs typeface="Times New Roman"/>
            </a:endParaRPr>
          </a:p>
          <a:p>
            <a:pPr algn="just">
              <a:lnSpc>
                <a:spcPct val="120000"/>
              </a:lnSpc>
              <a:spcAft>
                <a:spcPts val="600"/>
              </a:spcAft>
            </a:pPr>
            <a:endParaRPr lang="en-GB" sz="1200" b="1" u="sng" dirty="0">
              <a:latin typeface="Calibri" pitchFamily="34" charset="0"/>
              <a:ea typeface="Calibri"/>
              <a:cs typeface="Times New Roman"/>
            </a:endParaRPr>
          </a:p>
          <a:p>
            <a:pPr algn="just">
              <a:lnSpc>
                <a:spcPct val="120000"/>
              </a:lnSpc>
              <a:spcAft>
                <a:spcPts val="600"/>
              </a:spcAft>
            </a:pPr>
            <a:endParaRPr lang="en-GB" sz="1200" b="1" u="sng" dirty="0">
              <a:latin typeface="Calibri" pitchFamily="34" charset="0"/>
              <a:ea typeface="Calibri"/>
              <a:cs typeface="Times New Roman"/>
            </a:endParaRPr>
          </a:p>
          <a:p>
            <a:pPr algn="just">
              <a:lnSpc>
                <a:spcPct val="120000"/>
              </a:lnSpc>
              <a:spcAft>
                <a:spcPts val="600"/>
              </a:spcAft>
            </a:pPr>
            <a:endParaRPr lang="en-GB" sz="1200" b="1" u="sng" dirty="0">
              <a:latin typeface="Calibri" pitchFamily="34" charset="0"/>
              <a:ea typeface="Calibri"/>
              <a:cs typeface="Times New Roman"/>
            </a:endParaRPr>
          </a:p>
          <a:p>
            <a:pPr algn="just">
              <a:lnSpc>
                <a:spcPct val="120000"/>
              </a:lnSpc>
              <a:spcAft>
                <a:spcPts val="600"/>
              </a:spcAft>
            </a:pPr>
            <a:endParaRPr lang="en-GB" sz="1200" b="1" u="sng" dirty="0">
              <a:latin typeface="Calibri" pitchFamily="34" charset="0"/>
              <a:ea typeface="Calibri"/>
              <a:cs typeface="Times New Roman"/>
            </a:endParaRPr>
          </a:p>
          <a:p>
            <a:pPr algn="just">
              <a:lnSpc>
                <a:spcPct val="120000"/>
              </a:lnSpc>
              <a:spcAft>
                <a:spcPts val="600"/>
              </a:spcAft>
            </a:pPr>
            <a:r>
              <a:rPr lang="en-GB" sz="1200" b="1" u="sng" dirty="0">
                <a:latin typeface="Calibri" pitchFamily="34" charset="0"/>
                <a:ea typeface="Calibri"/>
                <a:cs typeface="Times New Roman"/>
              </a:rPr>
              <a:t>Sub-metering</a:t>
            </a:r>
          </a:p>
          <a:p>
            <a:pPr algn="just">
              <a:lnSpc>
                <a:spcPct val="120000"/>
              </a:lnSpc>
              <a:spcAft>
                <a:spcPts val="600"/>
              </a:spcAft>
            </a:pPr>
            <a:r>
              <a:rPr lang="en-GB" sz="1200" dirty="0">
                <a:latin typeface="Calibri" pitchFamily="34" charset="0"/>
                <a:cs typeface="Times New Roman"/>
              </a:rPr>
              <a:t>We previously mentioned sub-metering if failing the 70/30 rule. If you do not pass the 70% eligible threshold you need to be able to accurately record how much energy is eligible for CCL discount. The rules state that ineligible energy should be sub-metered, but this can be by means of exclusion from eligible energy sub-metering, which would already be enabled for most data halls. If halls have mixed eligible and ineligible use, then cooling can be pro-rated however the IT load must be able to be segregated by means of sub-metering. </a:t>
            </a:r>
          </a:p>
          <a:p>
            <a:pPr algn="just">
              <a:lnSpc>
                <a:spcPct val="120000"/>
              </a:lnSpc>
              <a:spcAft>
                <a:spcPts val="600"/>
              </a:spcAft>
            </a:pPr>
            <a:r>
              <a:rPr lang="en-GB" sz="1200" dirty="0">
                <a:latin typeface="Calibri" pitchFamily="34" charset="0"/>
                <a:cs typeface="Times New Roman"/>
              </a:rPr>
              <a:t>There is an allowance to include up to 3/7</a:t>
            </a:r>
            <a:r>
              <a:rPr lang="en-GB" sz="1200" baseline="30000" dirty="0">
                <a:latin typeface="Calibri" pitchFamily="34" charset="0"/>
                <a:cs typeface="Times New Roman"/>
              </a:rPr>
              <a:t>th</a:t>
            </a:r>
            <a:r>
              <a:rPr lang="en-GB" sz="1200" dirty="0">
                <a:latin typeface="Calibri" pitchFamily="34" charset="0"/>
                <a:cs typeface="Times New Roman"/>
              </a:rPr>
              <a:t>s additional ineligible energy, but this must be separately sub-metered and not go above the 3/7</a:t>
            </a:r>
            <a:r>
              <a:rPr lang="en-GB" sz="1200" baseline="30000" dirty="0">
                <a:latin typeface="Calibri" pitchFamily="34" charset="0"/>
                <a:cs typeface="Times New Roman"/>
              </a:rPr>
              <a:t>th</a:t>
            </a:r>
            <a:r>
              <a:rPr lang="en-GB" sz="1200" dirty="0">
                <a:latin typeface="Calibri" pitchFamily="34" charset="0"/>
                <a:cs typeface="Times New Roman"/>
              </a:rPr>
              <a:t> threshold. </a:t>
            </a:r>
          </a:p>
          <a:p>
            <a:pPr algn="just">
              <a:lnSpc>
                <a:spcPct val="120000"/>
              </a:lnSpc>
              <a:spcAft>
                <a:spcPts val="600"/>
              </a:spcAft>
            </a:pPr>
            <a:r>
              <a:rPr lang="en-GB" sz="1200" dirty="0">
                <a:latin typeface="Calibri" pitchFamily="34" charset="0"/>
                <a:cs typeface="Times New Roman"/>
              </a:rPr>
              <a:t>If your site fails the 70/30 please contact the helpdesk for assistance and if this a new fail, it also means a variation to your CCA is required.       </a:t>
            </a: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Aft>
                <a:spcPts val="600"/>
              </a:spcAft>
            </a:pPr>
            <a:endParaRPr lang="en-GB" sz="1200" dirty="0">
              <a:latin typeface="Calibri" pitchFamily="34" charset="0"/>
              <a:ea typeface="Calibri"/>
              <a:cs typeface="Times New Roman"/>
            </a:endParaRPr>
          </a:p>
          <a:p>
            <a:pPr algn="just">
              <a:lnSpc>
                <a:spcPct val="120000"/>
              </a:lnSpc>
              <a:spcAft>
                <a:spcPts val="600"/>
              </a:spcAft>
            </a:pPr>
            <a:endParaRPr lang="en-GB" sz="1200" b="1" u="sng" dirty="0">
              <a:latin typeface="Calibri" pitchFamily="34" charset="0"/>
              <a:ea typeface="Calibri"/>
              <a:cs typeface="Times New Roman"/>
            </a:endParaRPr>
          </a:p>
        </p:txBody>
      </p:sp>
      <p:sp>
        <p:nvSpPr>
          <p:cNvPr id="14"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4</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5	Submetering and Base Year </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pic>
        <p:nvPicPr>
          <p:cNvPr id="7" name="Picture 6" descr="techUK logo image.png">
            <a:extLst>
              <a:ext uri="{FF2B5EF4-FFF2-40B4-BE49-F238E27FC236}">
                <a16:creationId xmlns:a16="http://schemas.microsoft.com/office/drawing/2014/main" id="{1A517E30-D489-4F8D-9AE0-EB58258B7B64}"/>
              </a:ext>
            </a:extLst>
          </p:cNvPr>
          <p:cNvPicPr>
            <a:picLocks noChangeAspect="1"/>
          </p:cNvPicPr>
          <p:nvPr/>
        </p:nvPicPr>
        <p:blipFill>
          <a:blip r:embed="rId3" cstate="print"/>
          <a:stretch>
            <a:fillRect/>
          </a:stretch>
        </p:blipFill>
        <p:spPr>
          <a:xfrm>
            <a:off x="332656" y="216702"/>
            <a:ext cx="1512168" cy="572655"/>
          </a:xfrm>
          <a:prstGeom prst="rect">
            <a:avLst/>
          </a:prstGeom>
        </p:spPr>
      </p:pic>
      <p:cxnSp>
        <p:nvCxnSpPr>
          <p:cNvPr id="15" name="Straight Connector 14">
            <a:extLst>
              <a:ext uri="{FF2B5EF4-FFF2-40B4-BE49-F238E27FC236}">
                <a16:creationId xmlns:a16="http://schemas.microsoft.com/office/drawing/2014/main" id="{3FEE7939-AFD8-4A31-A2AC-C4618D152C93}"/>
              </a:ext>
            </a:extLst>
          </p:cNvPr>
          <p:cNvCxnSpPr>
            <a:cxnSpLocks/>
          </p:cNvCxnSpPr>
          <p:nvPr/>
        </p:nvCxnSpPr>
        <p:spPr>
          <a:xfrm>
            <a:off x="862635" y="2411760"/>
            <a:ext cx="5112568"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56D1C181-27BA-4112-995D-BA4D6E848817}"/>
              </a:ext>
            </a:extLst>
          </p:cNvPr>
          <p:cNvPicPr>
            <a:picLocks noChangeAspect="1"/>
          </p:cNvPicPr>
          <p:nvPr/>
        </p:nvPicPr>
        <p:blipFill>
          <a:blip r:embed="rId4"/>
          <a:stretch>
            <a:fillRect/>
          </a:stretch>
        </p:blipFill>
        <p:spPr>
          <a:xfrm>
            <a:off x="0" y="2787371"/>
            <a:ext cx="6858000" cy="2844039"/>
          </a:xfrm>
          <a:prstGeom prst="rect">
            <a:avLst/>
          </a:prstGeom>
        </p:spPr>
      </p:pic>
    </p:spTree>
    <p:extLst>
      <p:ext uri="{BB962C8B-B14F-4D97-AF65-F5344CB8AC3E}">
        <p14:creationId xmlns:p14="http://schemas.microsoft.com/office/powerpoint/2010/main" val="3441279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14" name="TextBox 13"/>
          <p:cNvSpPr txBox="1"/>
          <p:nvPr/>
        </p:nvSpPr>
        <p:spPr>
          <a:xfrm>
            <a:off x="598887" y="3817220"/>
            <a:ext cx="5688632" cy="430887"/>
          </a:xfrm>
          <a:prstGeom prst="rect">
            <a:avLst/>
          </a:prstGeom>
          <a:noFill/>
        </p:spPr>
        <p:txBody>
          <a:bodyPr wrap="square" rtlCol="0">
            <a:spAutoFit/>
          </a:bodyPr>
          <a:lstStyle/>
          <a:p>
            <a:r>
              <a:rPr lang="en-GB" sz="1100" dirty="0">
                <a:latin typeface="Calibri" pitchFamily="34" charset="0"/>
              </a:rPr>
              <a:t>The full suite of techUK CCA Guidance Notes are listed below and can be accessed via contacting the helpdesk or visiting the website.</a:t>
            </a:r>
          </a:p>
        </p:txBody>
      </p:sp>
      <p:sp>
        <p:nvSpPr>
          <p:cNvPr id="11"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5</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5	Submetering and Base Year </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graphicFrame>
        <p:nvGraphicFramePr>
          <p:cNvPr id="13" name="Table 12">
            <a:extLst>
              <a:ext uri="{FF2B5EF4-FFF2-40B4-BE49-F238E27FC236}">
                <a16:creationId xmlns:a16="http://schemas.microsoft.com/office/drawing/2014/main" id="{010D3E47-D3CB-4601-9295-29349B1F2BB0}"/>
              </a:ext>
            </a:extLst>
          </p:cNvPr>
          <p:cNvGraphicFramePr>
            <a:graphicFrameLocks noGrp="1"/>
          </p:cNvGraphicFramePr>
          <p:nvPr>
            <p:extLst>
              <p:ext uri="{D42A27DB-BD31-4B8C-83A1-F6EECF244321}">
                <p14:modId xmlns:p14="http://schemas.microsoft.com/office/powerpoint/2010/main" val="3196135071"/>
              </p:ext>
            </p:extLst>
          </p:nvPr>
        </p:nvGraphicFramePr>
        <p:xfrm>
          <a:off x="872716" y="4436345"/>
          <a:ext cx="5112568" cy="3939425"/>
        </p:xfrm>
        <a:graphic>
          <a:graphicData uri="http://schemas.openxmlformats.org/drawingml/2006/table">
            <a:tbl>
              <a:tblPr/>
              <a:tblGrid>
                <a:gridCol w="1126247">
                  <a:extLst>
                    <a:ext uri="{9D8B030D-6E8A-4147-A177-3AD203B41FA5}">
                      <a16:colId xmlns:a16="http://schemas.microsoft.com/office/drawing/2014/main" val="804519977"/>
                    </a:ext>
                  </a:extLst>
                </a:gridCol>
                <a:gridCol w="3986321">
                  <a:extLst>
                    <a:ext uri="{9D8B030D-6E8A-4147-A177-3AD203B41FA5}">
                      <a16:colId xmlns:a16="http://schemas.microsoft.com/office/drawing/2014/main" val="2265281513"/>
                    </a:ext>
                  </a:extLst>
                </a:gridCol>
              </a:tblGrid>
              <a:tr h="227449">
                <a:tc>
                  <a:txBody>
                    <a:bodyPr/>
                    <a:lstStyle/>
                    <a:p>
                      <a:pPr algn="ctr" rtl="0" fontAlgn="ctr"/>
                      <a:r>
                        <a:rPr lang="en-GB" sz="1100" b="1" i="0" u="none" strike="noStrike" dirty="0">
                          <a:solidFill>
                            <a:srgbClr val="FFFFFF"/>
                          </a:solidFill>
                          <a:effectLst/>
                          <a:latin typeface="Calibri" panose="020F0502020204030204" pitchFamily="34" charset="0"/>
                        </a:rPr>
                        <a:t>Guidance Note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tc>
                  <a:txBody>
                    <a:bodyPr/>
                    <a:lstStyle/>
                    <a:p>
                      <a:pPr algn="l" rtl="0" fontAlgn="ctr"/>
                      <a:r>
                        <a:rPr lang="en-GB" sz="1100" b="1" i="0" u="none" strike="noStrike">
                          <a:solidFill>
                            <a:srgbClr val="FFFFFF"/>
                          </a:solidFill>
                          <a:effectLst/>
                          <a:latin typeface="Calibri" panose="020F0502020204030204" pitchFamily="34" charset="0"/>
                        </a:rPr>
                        <a:t>Title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extLst>
                  <a:ext uri="{0D108BD9-81ED-4DB2-BD59-A6C34878D82A}">
                    <a16:rowId xmlns:a16="http://schemas.microsoft.com/office/drawing/2014/main" val="3191973578"/>
                  </a:ext>
                </a:extLst>
              </a:tr>
              <a:tr h="236548">
                <a:tc>
                  <a:txBody>
                    <a:bodyPr/>
                    <a:lstStyle/>
                    <a:p>
                      <a:pPr algn="ctr" rtl="0" fontAlgn="ctr"/>
                      <a:r>
                        <a:rPr lang="en-GB" sz="1100" b="0" i="0" u="none" strike="noStrike" dirty="0">
                          <a:solidFill>
                            <a:srgbClr val="000000"/>
                          </a:solidFill>
                          <a:effectLst/>
                          <a:latin typeface="Calibri" panose="020F0502020204030204" pitchFamily="34" charset="0"/>
                        </a:rPr>
                        <a:t>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What is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6964000"/>
                  </a:ext>
                </a:extLst>
              </a:tr>
              <a:tr h="227449">
                <a:tc>
                  <a:txBody>
                    <a:bodyPr/>
                    <a:lstStyle/>
                    <a:p>
                      <a:pPr algn="ctr" rtl="0" fontAlgn="ctr"/>
                      <a:r>
                        <a:rPr lang="en-GB" sz="1100" b="0" i="0" u="none" strike="noStrike">
                          <a:solidFill>
                            <a:srgbClr val="000000"/>
                          </a:solidFill>
                          <a:effectLst/>
                          <a:latin typeface="Calibri" panose="020F0502020204030204" pitchFamily="34" charset="0"/>
                        </a:rPr>
                        <a:t>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Transferring Ownership of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821604717"/>
                  </a:ext>
                </a:extLst>
              </a:tr>
              <a:tr h="236548">
                <a:tc>
                  <a:txBody>
                    <a:bodyPr/>
                    <a:lstStyle/>
                    <a:p>
                      <a:pPr algn="ctr" rtl="0" fontAlgn="ctr"/>
                      <a:r>
                        <a:rPr lang="en-GB" sz="1100" b="0" i="0" u="none" strike="noStrike">
                          <a:solidFill>
                            <a:srgbClr val="000000"/>
                          </a:solidFill>
                          <a:effectLst/>
                          <a:latin typeface="Calibri" panose="020F0502020204030204" pitchFamily="34" charset="0"/>
                        </a:rPr>
                        <a:t>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techUK CCA Administration Charges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940641820"/>
                  </a:ext>
                </a:extLst>
              </a:tr>
              <a:tr h="227449">
                <a:tc>
                  <a:txBody>
                    <a:bodyPr/>
                    <a:lstStyle/>
                    <a:p>
                      <a:pPr algn="ctr" rtl="0" fontAlgn="ctr"/>
                      <a:r>
                        <a:rPr lang="en-GB" sz="1100" b="0" i="0" u="none" strike="noStrike">
                          <a:solidFill>
                            <a:srgbClr val="000000"/>
                          </a:solidFill>
                          <a:effectLst/>
                          <a:latin typeface="Calibri" panose="020F0502020204030204" pitchFamily="34" charset="0"/>
                        </a:rPr>
                        <a:t>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Completing HMRC PP10 and PP11 Forms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29116604"/>
                  </a:ext>
                </a:extLst>
              </a:tr>
              <a:tr h="236548">
                <a:tc>
                  <a:txBody>
                    <a:bodyPr/>
                    <a:lstStyle/>
                    <a:p>
                      <a:pPr algn="ctr" rtl="0" fontAlgn="ctr"/>
                      <a:r>
                        <a:rPr lang="en-GB" sz="1100" b="0" i="0" u="none" strike="noStrike">
                          <a:solidFill>
                            <a:srgbClr val="000000"/>
                          </a:solidFill>
                          <a:effectLst/>
                          <a:latin typeface="Calibri" panose="020F0502020204030204" pitchFamily="34" charset="0"/>
                        </a:rPr>
                        <a:t>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Timetable of techUK CCA Activities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508928115"/>
                  </a:ext>
                </a:extLst>
              </a:tr>
              <a:tr h="227449">
                <a:tc>
                  <a:txBody>
                    <a:bodyPr/>
                    <a:lstStyle/>
                    <a:p>
                      <a:pPr algn="ctr" rtl="0" fontAlgn="ctr"/>
                      <a:r>
                        <a:rPr lang="en-GB" sz="1100" b="0" i="0" u="none" strike="noStrike">
                          <a:solidFill>
                            <a:srgbClr val="000000"/>
                          </a:solidFill>
                          <a:effectLst/>
                          <a:latin typeface="Calibri" panose="020F0502020204030204" pitchFamily="34" charset="0"/>
                        </a:rPr>
                        <a:t>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Obligations under your CCA including audits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435595621"/>
                  </a:ext>
                </a:extLst>
              </a:tr>
              <a:tr h="236548">
                <a:tc>
                  <a:txBody>
                    <a:bodyPr/>
                    <a:lstStyle/>
                    <a:p>
                      <a:pPr algn="ctr" rtl="0" fontAlgn="ctr"/>
                      <a:r>
                        <a:rPr lang="en-GB" sz="1100" b="0" i="0" u="none" strike="noStrike">
                          <a:solidFill>
                            <a:srgbClr val="000000"/>
                          </a:solidFill>
                          <a:effectLst/>
                          <a:latin typeface="Calibri" panose="020F0502020204030204" pitchFamily="34" charset="0"/>
                        </a:rPr>
                        <a:t>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Reporting data at each Target Period</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834719161"/>
                  </a:ext>
                </a:extLst>
              </a:tr>
              <a:tr h="227449">
                <a:tc>
                  <a:txBody>
                    <a:bodyPr/>
                    <a:lstStyle/>
                    <a:p>
                      <a:pPr algn="ctr" rtl="0" fontAlgn="ctr"/>
                      <a:r>
                        <a:rPr lang="en-GB" sz="1100" b="0" i="0" u="none" strike="noStrike">
                          <a:solidFill>
                            <a:srgbClr val="000000"/>
                          </a:solidFill>
                          <a:effectLst/>
                          <a:latin typeface="Calibri" panose="020F0502020204030204" pitchFamily="34" charset="0"/>
                        </a:rPr>
                        <a:t>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How CCAs interact with other schemes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036526448"/>
                  </a:ext>
                </a:extLst>
              </a:tr>
              <a:tr h="236548">
                <a:tc>
                  <a:txBody>
                    <a:bodyPr/>
                    <a:lstStyle/>
                    <a:p>
                      <a:pPr algn="ctr" rtl="0" fontAlgn="ctr"/>
                      <a:r>
                        <a:rPr lang="en-GB" sz="1100" b="0" i="0" u="none" strike="noStrike">
                          <a:solidFill>
                            <a:srgbClr val="000000"/>
                          </a:solidFill>
                          <a:effectLst/>
                          <a:latin typeface="Calibri" panose="020F0502020204030204" pitchFamily="34" charset="0"/>
                        </a:rPr>
                        <a:t>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Glossary and Abbreviations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84124896"/>
                  </a:ext>
                </a:extLst>
              </a:tr>
              <a:tr h="227449">
                <a:tc>
                  <a:txBody>
                    <a:bodyPr/>
                    <a:lstStyle/>
                    <a:p>
                      <a:pPr algn="ctr" rtl="0" fontAlgn="ctr"/>
                      <a:r>
                        <a:rPr lang="en-GB" sz="1100" b="0" i="0" u="none" strike="noStrike">
                          <a:solidFill>
                            <a:srgbClr val="000000"/>
                          </a:solidFill>
                          <a:effectLst/>
                          <a:latin typeface="Calibri" panose="020F0502020204030204" pitchFamily="34" charset="0"/>
                        </a:rPr>
                        <a:t>10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What happens if...</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508446292"/>
                  </a:ext>
                </a:extLst>
              </a:tr>
              <a:tr h="236548">
                <a:tc>
                  <a:txBody>
                    <a:bodyPr/>
                    <a:lstStyle/>
                    <a:p>
                      <a:pPr algn="ctr" rtl="0" fontAlgn="ctr"/>
                      <a:r>
                        <a:rPr lang="en-GB" sz="1100" b="0" i="0" u="none" strike="noStrike">
                          <a:solidFill>
                            <a:srgbClr val="000000"/>
                          </a:solidFill>
                          <a:effectLst/>
                          <a:latin typeface="Calibri" panose="020F0502020204030204" pitchFamily="34" charset="0"/>
                        </a:rPr>
                        <a:t>11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Submetering and base year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149804086"/>
                  </a:ext>
                </a:extLst>
              </a:tr>
              <a:tr h="227449">
                <a:tc>
                  <a:txBody>
                    <a:bodyPr/>
                    <a:lstStyle/>
                    <a:p>
                      <a:pPr algn="ctr" rtl="0" fontAlgn="ctr"/>
                      <a:r>
                        <a:rPr lang="en-GB" sz="1100" b="0" i="0" u="none" strike="noStrike">
                          <a:solidFill>
                            <a:srgbClr val="000000"/>
                          </a:solidFill>
                          <a:effectLst/>
                          <a:latin typeface="Calibri" panose="020F0502020204030204" pitchFamily="34" charset="0"/>
                        </a:rPr>
                        <a:t>12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Measuring Generator Fuel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121176871"/>
                  </a:ext>
                </a:extLst>
              </a:tr>
              <a:tr h="236548">
                <a:tc>
                  <a:txBody>
                    <a:bodyPr/>
                    <a:lstStyle/>
                    <a:p>
                      <a:pPr algn="ctr" rtl="0" fontAlgn="ctr"/>
                      <a:r>
                        <a:rPr lang="en-GB" sz="1100" b="0" i="0" u="none" strike="noStrike">
                          <a:solidFill>
                            <a:srgbClr val="000000"/>
                          </a:solidFill>
                          <a:effectLst/>
                          <a:latin typeface="Calibri" panose="020F0502020204030204" pitchFamily="34" charset="0"/>
                        </a:rPr>
                        <a:t>13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State Aid Transparency reporting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387275525"/>
                  </a:ext>
                </a:extLst>
              </a:tr>
              <a:tr h="227449">
                <a:tc>
                  <a:txBody>
                    <a:bodyPr/>
                    <a:lstStyle/>
                    <a:p>
                      <a:pPr algn="ctr" rtl="0" fontAlgn="ctr"/>
                      <a:r>
                        <a:rPr lang="en-GB" sz="1100" b="0" i="0" u="none" strike="noStrike">
                          <a:solidFill>
                            <a:srgbClr val="000000"/>
                          </a:solidFill>
                          <a:effectLst/>
                          <a:latin typeface="Calibri" panose="020F0502020204030204" pitchFamily="34" charset="0"/>
                        </a:rPr>
                        <a:t>14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Penalties for non compliance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046959368"/>
                  </a:ext>
                </a:extLst>
              </a:tr>
              <a:tr h="236548">
                <a:tc>
                  <a:txBody>
                    <a:bodyPr/>
                    <a:lstStyle/>
                    <a:p>
                      <a:pPr algn="ctr" rtl="0" fontAlgn="ctr"/>
                      <a:r>
                        <a:rPr lang="en-GB" sz="1100" b="0" i="0" u="none" strike="noStrike">
                          <a:solidFill>
                            <a:srgbClr val="000000"/>
                          </a:solidFill>
                          <a:effectLst/>
                          <a:latin typeface="Calibri" panose="020F0502020204030204" pitchFamily="34" charset="0"/>
                        </a:rPr>
                        <a:t>15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Application Documentation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83993431"/>
                  </a:ext>
                </a:extLst>
              </a:tr>
              <a:tr h="227449">
                <a:tc>
                  <a:txBody>
                    <a:bodyPr/>
                    <a:lstStyle/>
                    <a:p>
                      <a:pPr algn="ctr" rtl="0" fontAlgn="ctr"/>
                      <a:r>
                        <a:rPr lang="en-GB" sz="1100" b="0" i="0" u="none" strike="noStrike">
                          <a:solidFill>
                            <a:srgbClr val="000000"/>
                          </a:solidFill>
                          <a:effectLst/>
                          <a:latin typeface="Calibri" panose="020F0502020204030204" pitchFamily="34" charset="0"/>
                        </a:rPr>
                        <a:t>16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dirty="0">
                          <a:solidFill>
                            <a:srgbClr val="000000"/>
                          </a:solidFill>
                          <a:effectLst/>
                          <a:latin typeface="Calibri" panose="020F0502020204030204" pitchFamily="34" charset="0"/>
                        </a:rPr>
                        <a:t>Datacentre CCA eligibility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25068217"/>
                  </a:ext>
                </a:extLst>
              </a:tr>
            </a:tbl>
          </a:graphicData>
        </a:graphic>
      </p:graphicFrame>
      <p:sp>
        <p:nvSpPr>
          <p:cNvPr id="15" name="TextBox 14">
            <a:extLst>
              <a:ext uri="{FF2B5EF4-FFF2-40B4-BE49-F238E27FC236}">
                <a16:creationId xmlns:a16="http://schemas.microsoft.com/office/drawing/2014/main" id="{283D6F75-934C-4047-A096-EC34060C1019}"/>
              </a:ext>
            </a:extLst>
          </p:cNvPr>
          <p:cNvSpPr txBox="1"/>
          <p:nvPr/>
        </p:nvSpPr>
        <p:spPr>
          <a:xfrm>
            <a:off x="620688" y="1453005"/>
            <a:ext cx="5544616" cy="2110884"/>
          </a:xfrm>
          <a:prstGeom prst="rect">
            <a:avLst/>
          </a:prstGeom>
          <a:solidFill>
            <a:schemeClr val="accent1">
              <a:lumMod val="20000"/>
              <a:lumOff val="80000"/>
            </a:schemeClr>
          </a:solidFill>
          <a:ln>
            <a:solidFill>
              <a:schemeClr val="accent1"/>
            </a:solidFill>
          </a:ln>
        </p:spPr>
        <p:txBody>
          <a:bodyPr wrap="square" rtlCol="0">
            <a:noAutofit/>
          </a:bodyPr>
          <a:lstStyle/>
          <a:p>
            <a:pPr algn="ctr"/>
            <a:endParaRPr lang="en-GB" sz="1400" u="sng" dirty="0">
              <a:solidFill>
                <a:schemeClr val="accent4">
                  <a:lumMod val="50000"/>
                </a:schemeClr>
              </a:solidFill>
              <a:latin typeface="Calibri" pitchFamily="34" charset="0"/>
            </a:endParaRPr>
          </a:p>
          <a:p>
            <a:pPr algn="ctr"/>
            <a:r>
              <a:rPr lang="en-GB" sz="1400" b="1" i="1" dirty="0">
                <a:solidFill>
                  <a:schemeClr val="accent4">
                    <a:lumMod val="50000"/>
                  </a:schemeClr>
                </a:solidFill>
                <a:latin typeface="Calibri" pitchFamily="34" charset="0"/>
              </a:rPr>
              <a:t>For further information please contact SLR’s techUK CCA helpdesk:</a:t>
            </a:r>
          </a:p>
          <a:p>
            <a:pPr algn="ctr"/>
            <a:endParaRPr lang="en-GB" sz="1400" u="sng"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+44 (0)844 800 1880</a:t>
            </a:r>
          </a:p>
          <a:p>
            <a:pPr algn="ctr"/>
            <a:endParaRPr lang="en-GB" sz="1400" dirty="0">
              <a:solidFill>
                <a:schemeClr val="accent4">
                  <a:lumMod val="50000"/>
                </a:schemeClr>
              </a:solidFill>
              <a:latin typeface="Calibri" pitchFamily="34" charset="0"/>
            </a:endParaRPr>
          </a:p>
          <a:p>
            <a:pPr algn="ctr"/>
            <a:r>
              <a:rPr lang="fr-FR" sz="1400" u="sng" dirty="0">
                <a:solidFill>
                  <a:schemeClr val="accent4">
                    <a:lumMod val="50000"/>
                  </a:schemeClr>
                </a:solidFill>
                <a:latin typeface="Calibri" pitchFamily="34" charset="0"/>
                <a:hlinkClick r:id="rId3"/>
              </a:rPr>
              <a:t>techUK@slrconsulting.com</a:t>
            </a:r>
            <a:endParaRPr lang="fr-FR" sz="1400" dirty="0">
              <a:solidFill>
                <a:schemeClr val="accent4">
                  <a:lumMod val="50000"/>
                </a:schemeClr>
              </a:solidFill>
              <a:latin typeface="Calibri" pitchFamily="34" charset="0"/>
            </a:endParaRPr>
          </a:p>
          <a:p>
            <a:pPr algn="ctr"/>
            <a:endParaRPr lang="fr-FR" sz="1400"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or </a:t>
            </a:r>
            <a:r>
              <a:rPr lang="fr-FR" sz="1400" dirty="0" err="1">
                <a:solidFill>
                  <a:schemeClr val="accent4">
                    <a:lumMod val="50000"/>
                  </a:schemeClr>
                </a:solidFill>
                <a:latin typeface="Calibri" pitchFamily="34" charset="0"/>
              </a:rPr>
              <a:t>visit</a:t>
            </a:r>
            <a:r>
              <a:rPr lang="fr-FR" sz="1400" dirty="0">
                <a:solidFill>
                  <a:schemeClr val="accent4">
                    <a:lumMod val="50000"/>
                  </a:schemeClr>
                </a:solidFill>
                <a:latin typeface="Calibri" pitchFamily="34" charset="0"/>
              </a:rPr>
              <a:t> </a:t>
            </a:r>
            <a:r>
              <a:rPr lang="fr-FR" sz="1400" dirty="0">
                <a:solidFill>
                  <a:schemeClr val="accent4">
                    <a:lumMod val="50000"/>
                  </a:schemeClr>
                </a:solidFill>
                <a:latin typeface="Calibri" pitchFamily="34" charset="0"/>
                <a:hlinkClick r:id="rId4"/>
              </a:rPr>
              <a:t>www.techuk.org/developing-markets/data-centres.html</a:t>
            </a:r>
            <a:r>
              <a:rPr lang="fr-FR" sz="1400" dirty="0">
                <a:solidFill>
                  <a:schemeClr val="accent4">
                    <a:lumMod val="50000"/>
                  </a:schemeClr>
                </a:solidFill>
                <a:latin typeface="Calibri" pitchFamily="34" charset="0"/>
              </a:rPr>
              <a:t> </a:t>
            </a:r>
          </a:p>
          <a:p>
            <a:pPr algn="ctr"/>
            <a:endParaRPr lang="en-GB" sz="1400" dirty="0">
              <a:solidFill>
                <a:schemeClr val="accent4">
                  <a:lumMod val="50000"/>
                </a:schemeClr>
              </a:solidFill>
              <a:latin typeface="Calibri" pitchFamily="34" charset="0"/>
            </a:endParaRPr>
          </a:p>
        </p:txBody>
      </p:sp>
      <p:pic>
        <p:nvPicPr>
          <p:cNvPr id="16" name="Picture 15" descr="techUK logo image.png">
            <a:extLst>
              <a:ext uri="{FF2B5EF4-FFF2-40B4-BE49-F238E27FC236}">
                <a16:creationId xmlns:a16="http://schemas.microsoft.com/office/drawing/2014/main" id="{DE039FAD-8685-40CD-9CCD-1970A27A56CA}"/>
              </a:ext>
            </a:extLst>
          </p:cNvPr>
          <p:cNvPicPr>
            <a:picLocks noChangeAspect="1"/>
          </p:cNvPicPr>
          <p:nvPr/>
        </p:nvPicPr>
        <p:blipFill>
          <a:blip r:embed="rId5" cstate="print"/>
          <a:stretch>
            <a:fillRect/>
          </a:stretch>
        </p:blipFill>
        <p:spPr>
          <a:xfrm>
            <a:off x="343514" y="195575"/>
            <a:ext cx="1512168" cy="572655"/>
          </a:xfrm>
          <a:prstGeom prst="rect">
            <a:avLst/>
          </a:prstGeom>
        </p:spPr>
      </p:pic>
    </p:spTree>
    <p:extLst>
      <p:ext uri="{BB962C8B-B14F-4D97-AF65-F5344CB8AC3E}">
        <p14:creationId xmlns:p14="http://schemas.microsoft.com/office/powerpoint/2010/main" val="2655846704"/>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1013</TotalTime>
  <Words>1378</Words>
  <Application>Microsoft Office PowerPoint</Application>
  <PresentationFormat>On-screen Show (4:3)</PresentationFormat>
  <Paragraphs>118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Cambria</vt:lpstr>
      <vt:lpstr>Blank</vt:lpstr>
      <vt:lpstr>PowerPoint Presentation</vt:lpstr>
      <vt:lpstr>PowerPoint Presentation</vt:lpstr>
      <vt:lpstr>PowerPoint Presentation</vt:lpstr>
      <vt:lpstr>PowerPoint Presentation</vt:lpstr>
      <vt:lpstr>PowerPoint Presentation</vt:lpstr>
    </vt:vector>
  </TitlesOfParts>
  <Company>SLR Consulting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lpeart</dc:creator>
  <cp:lastModifiedBy>Lucinda Peart</cp:lastModifiedBy>
  <cp:revision>142</cp:revision>
  <dcterms:created xsi:type="dcterms:W3CDTF">2015-02-19T16:18:28Z</dcterms:created>
  <dcterms:modified xsi:type="dcterms:W3CDTF">2021-10-25T14:56:25Z</dcterms:modified>
</cp:coreProperties>
</file>