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2.xml" ContentType="application/vnd.openxmlformats-officedocument.theme+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89302-B3A1-4CB7-9D88-E99E7A334D7F}"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n-US"/>
        </a:p>
      </dgm:t>
    </dgm:pt>
    <dgm:pt modelId="{51F55FA2-06D0-48B5-A56D-227595D0CF8B}">
      <dgm:prSet phldrT="[Text]" custT="1"/>
      <dgm:spPr>
        <a:solidFill>
          <a:schemeClr val="accent2">
            <a:lumMod val="20000"/>
            <a:lumOff val="80000"/>
          </a:schemeClr>
        </a:solidFill>
      </dgm:spPr>
      <dgm:t>
        <a:bodyPr/>
        <a:lstStyle/>
        <a:p>
          <a:r>
            <a:rPr lang="en-GB" sz="1200" b="1" dirty="0"/>
            <a:t>Attend webinar “Introduction to Mass Testing”</a:t>
          </a:r>
          <a:endParaRPr lang="en-US" sz="1200" dirty="0"/>
        </a:p>
      </dgm:t>
    </dgm:pt>
    <dgm:pt modelId="{9AA2E95A-740C-4CBD-AFA4-A99FD4B7C9E6}" type="parTrans" cxnId="{4DBAD8BC-36E3-414C-AAE4-C4FA1A2B6AC1}">
      <dgm:prSet/>
      <dgm:spPr/>
      <dgm:t>
        <a:bodyPr/>
        <a:lstStyle/>
        <a:p>
          <a:endParaRPr lang="en-US" sz="1200"/>
        </a:p>
      </dgm:t>
    </dgm:pt>
    <dgm:pt modelId="{72F5094A-978F-4AF9-91B0-89DF25485D3D}" type="sibTrans" cxnId="{4DBAD8BC-36E3-414C-AAE4-C4FA1A2B6AC1}">
      <dgm:prSet/>
      <dgm:spPr/>
      <dgm:t>
        <a:bodyPr/>
        <a:lstStyle/>
        <a:p>
          <a:endParaRPr lang="en-US" sz="1200"/>
        </a:p>
      </dgm:t>
    </dgm:pt>
    <dgm:pt modelId="{10F9F72E-B989-4989-8413-26A8183D69C5}">
      <dgm:prSet phldrT="[Text]" custT="1"/>
      <dgm:spPr>
        <a:solidFill>
          <a:schemeClr val="accent2">
            <a:lumMod val="20000"/>
            <a:lumOff val="80000"/>
          </a:schemeClr>
        </a:solidFill>
      </dgm:spPr>
      <dgm:t>
        <a:bodyPr/>
        <a:lstStyle/>
        <a:p>
          <a:r>
            <a:rPr lang="en-GB" sz="1200" b="1" dirty="0"/>
            <a:t>Attend</a:t>
          </a:r>
          <a:r>
            <a:rPr lang="en-GB" sz="1200" b="1" baseline="0" dirty="0"/>
            <a:t> webinar “Operational Overview”</a:t>
          </a:r>
          <a:endParaRPr lang="en-US" sz="1200" dirty="0"/>
        </a:p>
      </dgm:t>
    </dgm:pt>
    <dgm:pt modelId="{95415086-534E-4F7E-97B1-5D415B6810C2}" type="parTrans" cxnId="{6F0470C8-05E2-4E56-90BF-144BF3DF35C3}">
      <dgm:prSet/>
      <dgm:spPr/>
      <dgm:t>
        <a:bodyPr/>
        <a:lstStyle/>
        <a:p>
          <a:endParaRPr lang="en-US" sz="1200"/>
        </a:p>
      </dgm:t>
    </dgm:pt>
    <dgm:pt modelId="{73CFB1A6-E764-471D-9E67-27EE08D26EB2}" type="sibTrans" cxnId="{6F0470C8-05E2-4E56-90BF-144BF3DF35C3}">
      <dgm:prSet/>
      <dgm:spPr/>
      <dgm:t>
        <a:bodyPr/>
        <a:lstStyle/>
        <a:p>
          <a:endParaRPr lang="en-US" sz="1200"/>
        </a:p>
      </dgm:t>
    </dgm:pt>
    <dgm:pt modelId="{C812F250-F463-44CA-BB70-F28BCCCFEB8B}">
      <dgm:prSet phldrT="[Text]" custT="1"/>
      <dgm:spPr/>
      <dgm:t>
        <a:bodyPr/>
        <a:lstStyle/>
        <a:p>
          <a:r>
            <a:rPr lang="en-GB" sz="1200" b="1" dirty="0"/>
            <a:t>Define scope &amp; phasing</a:t>
          </a:r>
          <a:endParaRPr lang="en-US" sz="1200" dirty="0"/>
        </a:p>
      </dgm:t>
    </dgm:pt>
    <dgm:pt modelId="{B6FF5DD3-81A5-4F4E-B88C-55BD5C8D72D0}" type="parTrans" cxnId="{060E77C2-8106-4819-8329-1405BCD908D8}">
      <dgm:prSet/>
      <dgm:spPr/>
      <dgm:t>
        <a:bodyPr/>
        <a:lstStyle/>
        <a:p>
          <a:endParaRPr lang="en-US" sz="1200"/>
        </a:p>
      </dgm:t>
    </dgm:pt>
    <dgm:pt modelId="{28DFB62C-270D-46A1-AC8E-BA7D4E7FE81E}" type="sibTrans" cxnId="{060E77C2-8106-4819-8329-1405BCD908D8}">
      <dgm:prSet/>
      <dgm:spPr/>
      <dgm:t>
        <a:bodyPr/>
        <a:lstStyle/>
        <a:p>
          <a:endParaRPr lang="en-US" sz="1200"/>
        </a:p>
      </dgm:t>
    </dgm:pt>
    <dgm:pt modelId="{56676236-4516-4576-8C8F-385C85682978}">
      <dgm:prSet phldrT="[Text]" custT="1"/>
      <dgm:spPr/>
      <dgm:t>
        <a:bodyPr/>
        <a:lstStyle/>
        <a:p>
          <a:r>
            <a:rPr lang="en-GB" sz="1200" b="1" baseline="0" dirty="0"/>
            <a:t>Accept </a:t>
          </a:r>
          <a:br>
            <a:rPr lang="en-GB" sz="1200" b="1" baseline="0" dirty="0"/>
          </a:br>
          <a:r>
            <a:rPr lang="en-GB" sz="1200" b="1" baseline="0" dirty="0"/>
            <a:t>standard legal Terms on Egress platform</a:t>
          </a:r>
          <a:endParaRPr lang="en-US" sz="1200" dirty="0"/>
        </a:p>
      </dgm:t>
    </dgm:pt>
    <dgm:pt modelId="{928D36CF-510E-46C6-BA8D-CC0B1D818385}" type="parTrans" cxnId="{24A06CF1-1085-43F6-91F5-174369A5451B}">
      <dgm:prSet/>
      <dgm:spPr/>
      <dgm:t>
        <a:bodyPr/>
        <a:lstStyle/>
        <a:p>
          <a:endParaRPr lang="en-US" sz="1200"/>
        </a:p>
      </dgm:t>
    </dgm:pt>
    <dgm:pt modelId="{CA5B4D3E-031A-47C1-9174-4FB68F53ADB3}" type="sibTrans" cxnId="{24A06CF1-1085-43F6-91F5-174369A5451B}">
      <dgm:prSet/>
      <dgm:spPr/>
      <dgm:t>
        <a:bodyPr/>
        <a:lstStyle/>
        <a:p>
          <a:endParaRPr lang="en-US" sz="1200"/>
        </a:p>
      </dgm:t>
    </dgm:pt>
    <dgm:pt modelId="{E15E9D13-E873-4060-A6F5-7E4607ED1F8C}">
      <dgm:prSet phldrT="[Text]" custT="1"/>
      <dgm:spPr>
        <a:solidFill>
          <a:schemeClr val="accent2">
            <a:lumMod val="20000"/>
            <a:lumOff val="80000"/>
          </a:schemeClr>
        </a:solidFill>
      </dgm:spPr>
      <dgm:t>
        <a:bodyPr/>
        <a:lstStyle/>
        <a:p>
          <a:r>
            <a:rPr lang="en-GB" sz="1200" b="1" dirty="0"/>
            <a:t>Attend webinar “Q&amp;A” as often as needed for support during mobilisation</a:t>
          </a:r>
          <a:endParaRPr lang="en-US" sz="1200" dirty="0"/>
        </a:p>
      </dgm:t>
    </dgm:pt>
    <dgm:pt modelId="{502F4EF6-A217-4932-9B0A-F9ACCD63F7E2}" type="parTrans" cxnId="{28A77D9C-876A-4EA9-AFD0-ABC2D579851E}">
      <dgm:prSet/>
      <dgm:spPr/>
      <dgm:t>
        <a:bodyPr/>
        <a:lstStyle/>
        <a:p>
          <a:endParaRPr lang="en-US" sz="1200"/>
        </a:p>
      </dgm:t>
    </dgm:pt>
    <dgm:pt modelId="{87F0F45F-8122-453B-9F9C-BB352B42D9E6}" type="sibTrans" cxnId="{28A77D9C-876A-4EA9-AFD0-ABC2D579851E}">
      <dgm:prSet/>
      <dgm:spPr/>
      <dgm:t>
        <a:bodyPr/>
        <a:lstStyle/>
        <a:p>
          <a:endParaRPr lang="en-US" sz="1200"/>
        </a:p>
      </dgm:t>
    </dgm:pt>
    <dgm:pt modelId="{B2EDF74A-A3F0-4E62-B85B-BCE356034595}">
      <dgm:prSet phldrT="[Text]" custT="1"/>
      <dgm:spPr/>
      <dgm:t>
        <a:bodyPr/>
        <a:lstStyle/>
        <a:p>
          <a:pPr rtl="0"/>
          <a:r>
            <a:rPr lang="en-GB" sz="1200" b="1" i="0" u="none" dirty="0"/>
            <a:t>Procure</a:t>
          </a:r>
          <a:r>
            <a:rPr lang="en-GB" sz="1200" b="1" i="0" u="none" baseline="0" dirty="0"/>
            <a:t> services &amp; materials</a:t>
          </a:r>
          <a:endParaRPr lang="en-US" sz="1200" dirty="0"/>
        </a:p>
      </dgm:t>
    </dgm:pt>
    <dgm:pt modelId="{4F4B9897-A67F-407C-9CAA-3B80ABF5E0E2}" type="parTrans" cxnId="{06358CEC-3439-49D1-8B85-C58A911E4798}">
      <dgm:prSet/>
      <dgm:spPr/>
      <dgm:t>
        <a:bodyPr/>
        <a:lstStyle/>
        <a:p>
          <a:endParaRPr lang="en-US" sz="1200"/>
        </a:p>
      </dgm:t>
    </dgm:pt>
    <dgm:pt modelId="{76B6A1AC-F8F1-4FDA-BDA9-8BE0D12EBC7A}" type="sibTrans" cxnId="{06358CEC-3439-49D1-8B85-C58A911E4798}">
      <dgm:prSet/>
      <dgm:spPr/>
      <dgm:t>
        <a:bodyPr/>
        <a:lstStyle/>
        <a:p>
          <a:endParaRPr lang="en-US" sz="1200"/>
        </a:p>
      </dgm:t>
    </dgm:pt>
    <dgm:pt modelId="{09C9FE5A-2FB9-494D-8D08-D8B86CBE6E34}">
      <dgm:prSet custT="1"/>
      <dgm:spPr/>
      <dgm:t>
        <a:bodyPr/>
        <a:lstStyle/>
        <a:p>
          <a:r>
            <a:rPr lang="en-GB" sz="1200" b="1" i="0" u="none" dirty="0"/>
            <a:t>Build</a:t>
          </a:r>
          <a:r>
            <a:rPr lang="en-GB" sz="1200" b="1" i="0" u="none" baseline="0" dirty="0"/>
            <a:t> site and set it up</a:t>
          </a:r>
          <a:endParaRPr lang="en-GB" sz="1200" dirty="0"/>
        </a:p>
      </dgm:t>
    </dgm:pt>
    <dgm:pt modelId="{5A87DE70-95C5-4117-B1FB-6D2FED9EACDB}" type="parTrans" cxnId="{8C2EAEB0-DA9D-4DEF-8B90-BEAC515206BA}">
      <dgm:prSet/>
      <dgm:spPr/>
      <dgm:t>
        <a:bodyPr/>
        <a:lstStyle/>
        <a:p>
          <a:endParaRPr lang="en-US" sz="1200"/>
        </a:p>
      </dgm:t>
    </dgm:pt>
    <dgm:pt modelId="{138B4D62-3E50-448E-8347-382BE9A322A9}" type="sibTrans" cxnId="{8C2EAEB0-DA9D-4DEF-8B90-BEAC515206BA}">
      <dgm:prSet/>
      <dgm:spPr/>
      <dgm:t>
        <a:bodyPr/>
        <a:lstStyle/>
        <a:p>
          <a:endParaRPr lang="en-US" sz="1200"/>
        </a:p>
      </dgm:t>
    </dgm:pt>
    <dgm:pt modelId="{12F76B2D-F1C4-43D9-9CBD-2B5EA95791E8}">
      <dgm:prSet custT="1"/>
      <dgm:spPr>
        <a:solidFill>
          <a:schemeClr val="accent2">
            <a:lumMod val="20000"/>
            <a:lumOff val="80000"/>
          </a:schemeClr>
        </a:solidFill>
      </dgm:spPr>
      <dgm:t>
        <a:bodyPr/>
        <a:lstStyle/>
        <a:p>
          <a:r>
            <a:rPr lang="en-GB" sz="1200" b="1" i="0" u="none" dirty="0"/>
            <a:t>Set up</a:t>
          </a:r>
          <a:r>
            <a:rPr lang="en-GB" sz="1200" b="1" i="0" u="none" baseline="0" dirty="0"/>
            <a:t> sites </a:t>
          </a:r>
          <a:r>
            <a:rPr lang="en-GB" sz="1200" b="1" i="0" u="none" dirty="0"/>
            <a:t>for Results Logging and attend optional drop-in sessions</a:t>
          </a:r>
          <a:endParaRPr lang="en-GB" sz="1200" dirty="0"/>
        </a:p>
      </dgm:t>
    </dgm:pt>
    <dgm:pt modelId="{5CC320AD-68DD-4356-9D39-0173BF68C073}" type="parTrans" cxnId="{03733B9A-1539-4EB9-A645-0133FF3E765C}">
      <dgm:prSet/>
      <dgm:spPr/>
      <dgm:t>
        <a:bodyPr/>
        <a:lstStyle/>
        <a:p>
          <a:endParaRPr lang="en-US" sz="1200"/>
        </a:p>
      </dgm:t>
    </dgm:pt>
    <dgm:pt modelId="{856D0DE8-E0AF-4894-A1BC-A29B61E491EF}" type="sibTrans" cxnId="{03733B9A-1539-4EB9-A645-0133FF3E765C}">
      <dgm:prSet/>
      <dgm:spPr/>
      <dgm:t>
        <a:bodyPr/>
        <a:lstStyle/>
        <a:p>
          <a:endParaRPr lang="en-US" sz="1200"/>
        </a:p>
      </dgm:t>
    </dgm:pt>
    <dgm:pt modelId="{1B2DFD5A-A341-45AF-B6BA-C165CBECD4DB}">
      <dgm:prSet custT="1"/>
      <dgm:spPr/>
      <dgm:t>
        <a:bodyPr/>
        <a:lstStyle/>
        <a:p>
          <a:r>
            <a:rPr lang="en-GB" sz="1200" b="1" i="0" u="none" dirty="0"/>
            <a:t>Communicate with employees</a:t>
          </a:r>
          <a:endParaRPr lang="en-GB" sz="1200" dirty="0"/>
        </a:p>
      </dgm:t>
    </dgm:pt>
    <dgm:pt modelId="{8318A244-D302-4B56-B448-1A417F38B48C}" type="parTrans" cxnId="{A3E18D3A-C468-489A-8378-9E60860975E8}">
      <dgm:prSet/>
      <dgm:spPr/>
      <dgm:t>
        <a:bodyPr/>
        <a:lstStyle/>
        <a:p>
          <a:endParaRPr lang="en-US" sz="1200"/>
        </a:p>
      </dgm:t>
    </dgm:pt>
    <dgm:pt modelId="{92F5DCFF-92D8-4B89-A7A7-872435754233}" type="sibTrans" cxnId="{A3E18D3A-C468-489A-8378-9E60860975E8}">
      <dgm:prSet/>
      <dgm:spPr/>
      <dgm:t>
        <a:bodyPr/>
        <a:lstStyle/>
        <a:p>
          <a:endParaRPr lang="en-US" sz="1200"/>
        </a:p>
      </dgm:t>
    </dgm:pt>
    <dgm:pt modelId="{D3DDD03B-1BC0-4711-8B8C-251D3B2F2408}">
      <dgm:prSet custT="1"/>
      <dgm:spPr/>
      <dgm:t>
        <a:bodyPr/>
        <a:lstStyle/>
        <a:p>
          <a:r>
            <a:rPr lang="en-GB" sz="1200" b="1" i="0" u="none" dirty="0"/>
            <a:t>Recruit Operatives</a:t>
          </a:r>
          <a:endParaRPr lang="en-GB" sz="1200" dirty="0"/>
        </a:p>
      </dgm:t>
    </dgm:pt>
    <dgm:pt modelId="{E56FABD4-050E-4ACF-9E6C-BD042669FE5B}" type="parTrans" cxnId="{8C2DDED3-2272-4C59-AC71-FAAFF8626A8D}">
      <dgm:prSet/>
      <dgm:spPr/>
      <dgm:t>
        <a:bodyPr/>
        <a:lstStyle/>
        <a:p>
          <a:endParaRPr lang="en-US" sz="1200"/>
        </a:p>
      </dgm:t>
    </dgm:pt>
    <dgm:pt modelId="{A0155C20-9143-42EC-BE24-AA0A166AD4AF}" type="sibTrans" cxnId="{8C2DDED3-2272-4C59-AC71-FAAFF8626A8D}">
      <dgm:prSet/>
      <dgm:spPr/>
      <dgm:t>
        <a:bodyPr/>
        <a:lstStyle/>
        <a:p>
          <a:endParaRPr lang="en-US" sz="1200"/>
        </a:p>
      </dgm:t>
    </dgm:pt>
    <dgm:pt modelId="{2563790A-E94D-40E4-9149-570BD28E6965}">
      <dgm:prSet custT="1"/>
      <dgm:spPr/>
      <dgm:t>
        <a:bodyPr/>
        <a:lstStyle/>
        <a:p>
          <a:r>
            <a:rPr lang="en-GB" sz="1200" b="1" dirty="0"/>
            <a:t>Access online training and train the Trainer</a:t>
          </a:r>
          <a:endParaRPr lang="en-GB" sz="1200" dirty="0"/>
        </a:p>
      </dgm:t>
    </dgm:pt>
    <dgm:pt modelId="{92740C9D-96CF-4E73-BFFD-1997A9A51975}" type="parTrans" cxnId="{C9BC0B6C-BA2E-4E52-AC3F-BA0D116F3239}">
      <dgm:prSet/>
      <dgm:spPr/>
      <dgm:t>
        <a:bodyPr/>
        <a:lstStyle/>
        <a:p>
          <a:endParaRPr lang="en-US" sz="1200"/>
        </a:p>
      </dgm:t>
    </dgm:pt>
    <dgm:pt modelId="{61FA1EC5-ACEA-4D2B-99FB-9DA589692409}" type="sibTrans" cxnId="{C9BC0B6C-BA2E-4E52-AC3F-BA0D116F3239}">
      <dgm:prSet/>
      <dgm:spPr/>
      <dgm:t>
        <a:bodyPr/>
        <a:lstStyle/>
        <a:p>
          <a:endParaRPr lang="en-US" sz="1200"/>
        </a:p>
      </dgm:t>
    </dgm:pt>
    <dgm:pt modelId="{25046C9E-F3B1-4FB1-BF4C-B3F34D4FEE90}">
      <dgm:prSet custT="1"/>
      <dgm:spPr/>
      <dgm:t>
        <a:bodyPr/>
        <a:lstStyle/>
        <a:p>
          <a:r>
            <a:rPr lang="en-GB" sz="1200" b="1" dirty="0"/>
            <a:t>Dry run</a:t>
          </a:r>
          <a:endParaRPr lang="en-GB" sz="1200" dirty="0"/>
        </a:p>
      </dgm:t>
    </dgm:pt>
    <dgm:pt modelId="{0C1AE004-70EE-4BCE-832A-ECF0B3C73877}" type="parTrans" cxnId="{69AAB3CA-A626-4E31-BA6A-D5BA7E2CBECB}">
      <dgm:prSet/>
      <dgm:spPr/>
      <dgm:t>
        <a:bodyPr/>
        <a:lstStyle/>
        <a:p>
          <a:endParaRPr lang="en-US" sz="1200"/>
        </a:p>
      </dgm:t>
    </dgm:pt>
    <dgm:pt modelId="{7967CE0E-7036-4918-8B51-1271E2BAFCFE}" type="sibTrans" cxnId="{69AAB3CA-A626-4E31-BA6A-D5BA7E2CBECB}">
      <dgm:prSet/>
      <dgm:spPr/>
      <dgm:t>
        <a:bodyPr/>
        <a:lstStyle/>
        <a:p>
          <a:endParaRPr lang="en-US" sz="1200"/>
        </a:p>
      </dgm:t>
    </dgm:pt>
    <dgm:pt modelId="{1E9381C6-80CA-4499-B1A6-FF4488059C94}">
      <dgm:prSet custT="1"/>
      <dgm:spPr/>
      <dgm:t>
        <a:bodyPr/>
        <a:lstStyle/>
        <a:p>
          <a:r>
            <a:rPr lang="en-GB" sz="1200" b="1" dirty="0">
              <a:solidFill>
                <a:schemeClr val="accent6"/>
              </a:solidFill>
            </a:rPr>
            <a:t>Start testing and </a:t>
          </a:r>
          <a:br>
            <a:rPr lang="en-GB" sz="1200" b="1" dirty="0">
              <a:solidFill>
                <a:schemeClr val="accent6"/>
              </a:solidFill>
            </a:rPr>
          </a:br>
          <a:r>
            <a:rPr lang="en-GB" sz="1200" b="1" dirty="0">
              <a:solidFill>
                <a:schemeClr val="accent6"/>
              </a:solidFill>
            </a:rPr>
            <a:t>plan scale up</a:t>
          </a:r>
          <a:endParaRPr lang="en-GB" sz="1200" dirty="0">
            <a:solidFill>
              <a:schemeClr val="accent6"/>
            </a:solidFill>
          </a:endParaRPr>
        </a:p>
      </dgm:t>
    </dgm:pt>
    <dgm:pt modelId="{F4D4B314-6085-44D5-A6B5-6865CB75ADAA}" type="parTrans" cxnId="{2468FF4D-F6E4-4315-8A79-BA4A5525D80B}">
      <dgm:prSet/>
      <dgm:spPr/>
      <dgm:t>
        <a:bodyPr/>
        <a:lstStyle/>
        <a:p>
          <a:endParaRPr lang="en-US" sz="1200"/>
        </a:p>
      </dgm:t>
    </dgm:pt>
    <dgm:pt modelId="{B86A92C8-0B50-47A8-9997-4CC98E332C22}" type="sibTrans" cxnId="{2468FF4D-F6E4-4315-8A79-BA4A5525D80B}">
      <dgm:prSet/>
      <dgm:spPr/>
      <dgm:t>
        <a:bodyPr/>
        <a:lstStyle/>
        <a:p>
          <a:endParaRPr lang="en-US" sz="1200"/>
        </a:p>
      </dgm:t>
    </dgm:pt>
    <dgm:pt modelId="{F23F392E-BC76-465A-9E52-C1B3B3753FA5}">
      <dgm:prSet phldrT="[Text]" custT="1"/>
      <dgm:spPr/>
      <dgm:t>
        <a:bodyPr/>
        <a:lstStyle/>
        <a:p>
          <a:r>
            <a:rPr lang="en-GB" sz="1200" b="1" dirty="0"/>
            <a:t>Request access to Egress platform to read</a:t>
          </a:r>
          <a:r>
            <a:rPr lang="en-GB" sz="1200" b="1" baseline="0" dirty="0"/>
            <a:t> documents</a:t>
          </a:r>
          <a:endParaRPr lang="en-US" sz="1200" dirty="0"/>
        </a:p>
      </dgm:t>
    </dgm:pt>
    <dgm:pt modelId="{A7EF95FE-B82F-4135-8EF8-E95794F3ED23}" type="parTrans" cxnId="{9BCA0556-902C-41AE-92E1-4B912AC4A620}">
      <dgm:prSet/>
      <dgm:spPr/>
      <dgm:t>
        <a:bodyPr/>
        <a:lstStyle/>
        <a:p>
          <a:endParaRPr lang="en-US"/>
        </a:p>
      </dgm:t>
    </dgm:pt>
    <dgm:pt modelId="{CD30B9B7-63AA-4ED3-BF3E-AEF3C6CA3D8A}" type="sibTrans" cxnId="{9BCA0556-902C-41AE-92E1-4B912AC4A620}">
      <dgm:prSet/>
      <dgm:spPr/>
      <dgm:t>
        <a:bodyPr/>
        <a:lstStyle/>
        <a:p>
          <a:endParaRPr lang="en-US"/>
        </a:p>
      </dgm:t>
    </dgm:pt>
    <dgm:pt modelId="{CA7D075E-50D5-4512-825B-0DFF8E5AA129}">
      <dgm:prSet phldrT="[Text]" custT="1"/>
      <dgm:spPr/>
      <dgm:t>
        <a:bodyPr/>
        <a:lstStyle/>
        <a:p>
          <a:r>
            <a:rPr lang="en-GB" sz="1200" b="1"/>
            <a:t>Mobilise resources and start planning</a:t>
          </a:r>
          <a:endParaRPr lang="en-US" sz="1200" dirty="0"/>
        </a:p>
      </dgm:t>
    </dgm:pt>
    <dgm:pt modelId="{92074C09-EBE8-4509-94C3-6743D727C6F1}" type="parTrans" cxnId="{B9212DC6-5640-4A6C-88E3-7AD795C2531A}">
      <dgm:prSet/>
      <dgm:spPr/>
      <dgm:t>
        <a:bodyPr/>
        <a:lstStyle/>
        <a:p>
          <a:endParaRPr lang="en-US"/>
        </a:p>
      </dgm:t>
    </dgm:pt>
    <dgm:pt modelId="{A52CC9E5-3B0A-4029-B45E-99F79428202C}" type="sibTrans" cxnId="{B9212DC6-5640-4A6C-88E3-7AD795C2531A}">
      <dgm:prSet/>
      <dgm:spPr/>
      <dgm:t>
        <a:bodyPr/>
        <a:lstStyle/>
        <a:p>
          <a:endParaRPr lang="en-US"/>
        </a:p>
      </dgm:t>
    </dgm:pt>
    <dgm:pt modelId="{0E0BA276-9F39-4347-AFB7-5575D7D0A6C9}">
      <dgm:prSet phldrT="[Text]" custT="1"/>
      <dgm:spPr/>
      <dgm:t>
        <a:bodyPr/>
        <a:lstStyle/>
        <a:p>
          <a:r>
            <a:rPr lang="en-GB" sz="1200" b="1" baseline="0" dirty="0"/>
            <a:t>Submit order request on Egress platform*</a:t>
          </a:r>
          <a:endParaRPr lang="en-US" sz="1200" dirty="0"/>
        </a:p>
      </dgm:t>
    </dgm:pt>
    <dgm:pt modelId="{37F5202B-2511-4BFF-964C-292D0ED869ED}" type="parTrans" cxnId="{2B9837BF-3773-42E3-A1EC-1C99C5D2200A}">
      <dgm:prSet/>
      <dgm:spPr/>
      <dgm:t>
        <a:bodyPr/>
        <a:lstStyle/>
        <a:p>
          <a:endParaRPr lang="en-US"/>
        </a:p>
      </dgm:t>
    </dgm:pt>
    <dgm:pt modelId="{D4620AEA-D3CA-4DD2-81DC-BAAA4D735B03}" type="sibTrans" cxnId="{2B9837BF-3773-42E3-A1EC-1C99C5D2200A}">
      <dgm:prSet/>
      <dgm:spPr/>
      <dgm:t>
        <a:bodyPr/>
        <a:lstStyle/>
        <a:p>
          <a:endParaRPr lang="en-US"/>
        </a:p>
      </dgm:t>
    </dgm:pt>
    <dgm:pt modelId="{A957878E-95BE-4DA5-82BE-B0B8D14C4965}" type="pres">
      <dgm:prSet presAssocID="{19289302-B3A1-4CB7-9D88-E99E7A334D7F}" presName="Name0" presStyleCnt="0">
        <dgm:presLayoutVars>
          <dgm:dir/>
          <dgm:resizeHandles/>
        </dgm:presLayoutVars>
      </dgm:prSet>
      <dgm:spPr/>
    </dgm:pt>
    <dgm:pt modelId="{6CE6F838-C9A7-457F-8E45-E1E7CBC50704}" type="pres">
      <dgm:prSet presAssocID="{51F55FA2-06D0-48B5-A56D-227595D0CF8B}" presName="compNode" presStyleCnt="0"/>
      <dgm:spPr/>
    </dgm:pt>
    <dgm:pt modelId="{C4747FE8-3693-4F54-A86F-BBC04603DE2C}" type="pres">
      <dgm:prSet presAssocID="{51F55FA2-06D0-48B5-A56D-227595D0CF8B}" presName="dummyConnPt" presStyleCnt="0"/>
      <dgm:spPr/>
    </dgm:pt>
    <dgm:pt modelId="{675C43E2-9B08-47E8-B517-A52887676948}" type="pres">
      <dgm:prSet presAssocID="{51F55FA2-06D0-48B5-A56D-227595D0CF8B}" presName="node" presStyleLbl="node1" presStyleIdx="0" presStyleCnt="16">
        <dgm:presLayoutVars>
          <dgm:bulletEnabled val="1"/>
        </dgm:presLayoutVars>
      </dgm:prSet>
      <dgm:spPr/>
    </dgm:pt>
    <dgm:pt modelId="{81959780-1A05-4415-B88A-3F718273EBA7}" type="pres">
      <dgm:prSet presAssocID="{72F5094A-978F-4AF9-91B0-89DF25485D3D}" presName="sibTrans" presStyleLbl="bgSibTrans2D1" presStyleIdx="0" presStyleCnt="15"/>
      <dgm:spPr/>
    </dgm:pt>
    <dgm:pt modelId="{1C8A3A32-29BF-4557-825D-CBB39BC1109A}" type="pres">
      <dgm:prSet presAssocID="{10F9F72E-B989-4989-8413-26A8183D69C5}" presName="compNode" presStyleCnt="0"/>
      <dgm:spPr/>
    </dgm:pt>
    <dgm:pt modelId="{2719149E-EFB6-41F5-9B0C-9CCFD933A886}" type="pres">
      <dgm:prSet presAssocID="{10F9F72E-B989-4989-8413-26A8183D69C5}" presName="dummyConnPt" presStyleCnt="0"/>
      <dgm:spPr/>
    </dgm:pt>
    <dgm:pt modelId="{1A256373-E9E9-4CE0-9559-C1707E8B7020}" type="pres">
      <dgm:prSet presAssocID="{10F9F72E-B989-4989-8413-26A8183D69C5}" presName="node" presStyleLbl="node1" presStyleIdx="1" presStyleCnt="16">
        <dgm:presLayoutVars>
          <dgm:bulletEnabled val="1"/>
        </dgm:presLayoutVars>
      </dgm:prSet>
      <dgm:spPr/>
    </dgm:pt>
    <dgm:pt modelId="{0636D54B-DF5A-49C5-8BF0-7DF6BEA51C3F}" type="pres">
      <dgm:prSet presAssocID="{73CFB1A6-E764-471D-9E67-27EE08D26EB2}" presName="sibTrans" presStyleLbl="bgSibTrans2D1" presStyleIdx="1" presStyleCnt="15"/>
      <dgm:spPr/>
    </dgm:pt>
    <dgm:pt modelId="{5D1E2D60-9F21-4B1C-93C1-EE61DAA9C93A}" type="pres">
      <dgm:prSet presAssocID="{F23F392E-BC76-465A-9E52-C1B3B3753FA5}" presName="compNode" presStyleCnt="0"/>
      <dgm:spPr/>
    </dgm:pt>
    <dgm:pt modelId="{3300F744-F684-4D49-9161-5A474AE2C87A}" type="pres">
      <dgm:prSet presAssocID="{F23F392E-BC76-465A-9E52-C1B3B3753FA5}" presName="dummyConnPt" presStyleCnt="0"/>
      <dgm:spPr/>
    </dgm:pt>
    <dgm:pt modelId="{F553DDC0-951F-4659-A0B0-06C17C5C8C3B}" type="pres">
      <dgm:prSet presAssocID="{F23F392E-BC76-465A-9E52-C1B3B3753FA5}" presName="node" presStyleLbl="node1" presStyleIdx="2" presStyleCnt="16">
        <dgm:presLayoutVars>
          <dgm:bulletEnabled val="1"/>
        </dgm:presLayoutVars>
      </dgm:prSet>
      <dgm:spPr/>
    </dgm:pt>
    <dgm:pt modelId="{295D7D10-7F79-4EC1-BCD1-3B9FD1345DB5}" type="pres">
      <dgm:prSet presAssocID="{CD30B9B7-63AA-4ED3-BF3E-AEF3C6CA3D8A}" presName="sibTrans" presStyleLbl="bgSibTrans2D1" presStyleIdx="2" presStyleCnt="15"/>
      <dgm:spPr/>
    </dgm:pt>
    <dgm:pt modelId="{B27ECD71-A9B0-4F6B-9177-47E7809F1D97}" type="pres">
      <dgm:prSet presAssocID="{CA7D075E-50D5-4512-825B-0DFF8E5AA129}" presName="compNode" presStyleCnt="0"/>
      <dgm:spPr/>
    </dgm:pt>
    <dgm:pt modelId="{CF049665-621F-448F-9129-6A63B7D2029D}" type="pres">
      <dgm:prSet presAssocID="{CA7D075E-50D5-4512-825B-0DFF8E5AA129}" presName="dummyConnPt" presStyleCnt="0"/>
      <dgm:spPr/>
    </dgm:pt>
    <dgm:pt modelId="{416B1388-46B7-4A08-9B53-8234332FA516}" type="pres">
      <dgm:prSet presAssocID="{CA7D075E-50D5-4512-825B-0DFF8E5AA129}" presName="node" presStyleLbl="node1" presStyleIdx="3" presStyleCnt="16">
        <dgm:presLayoutVars>
          <dgm:bulletEnabled val="1"/>
        </dgm:presLayoutVars>
      </dgm:prSet>
      <dgm:spPr/>
    </dgm:pt>
    <dgm:pt modelId="{995F7DD1-5610-4631-A5A1-6518D3AF672D}" type="pres">
      <dgm:prSet presAssocID="{A52CC9E5-3B0A-4029-B45E-99F79428202C}" presName="sibTrans" presStyleLbl="bgSibTrans2D1" presStyleIdx="3" presStyleCnt="15"/>
      <dgm:spPr/>
    </dgm:pt>
    <dgm:pt modelId="{BE81BCC2-3D80-42F4-A7EF-1F5EEFA8FEA2}" type="pres">
      <dgm:prSet presAssocID="{C812F250-F463-44CA-BB70-F28BCCCFEB8B}" presName="compNode" presStyleCnt="0"/>
      <dgm:spPr/>
    </dgm:pt>
    <dgm:pt modelId="{53CBE48F-2376-470B-B2D2-AF7A326AEC80}" type="pres">
      <dgm:prSet presAssocID="{C812F250-F463-44CA-BB70-F28BCCCFEB8B}" presName="dummyConnPt" presStyleCnt="0"/>
      <dgm:spPr/>
    </dgm:pt>
    <dgm:pt modelId="{DF687BAD-22F6-4ECE-A17E-81EFB040FED2}" type="pres">
      <dgm:prSet presAssocID="{C812F250-F463-44CA-BB70-F28BCCCFEB8B}" presName="node" presStyleLbl="node1" presStyleIdx="4" presStyleCnt="16">
        <dgm:presLayoutVars>
          <dgm:bulletEnabled val="1"/>
        </dgm:presLayoutVars>
      </dgm:prSet>
      <dgm:spPr/>
    </dgm:pt>
    <dgm:pt modelId="{6831DC41-A979-4446-9C75-18D06CDECEC0}" type="pres">
      <dgm:prSet presAssocID="{28DFB62C-270D-46A1-AC8E-BA7D4E7FE81E}" presName="sibTrans" presStyleLbl="bgSibTrans2D1" presStyleIdx="4" presStyleCnt="15"/>
      <dgm:spPr/>
    </dgm:pt>
    <dgm:pt modelId="{C137C851-766D-45DE-8099-8A8D251045C1}" type="pres">
      <dgm:prSet presAssocID="{56676236-4516-4576-8C8F-385C85682978}" presName="compNode" presStyleCnt="0"/>
      <dgm:spPr/>
    </dgm:pt>
    <dgm:pt modelId="{56BFD342-71B1-48CD-9DD5-89CAC87D476D}" type="pres">
      <dgm:prSet presAssocID="{56676236-4516-4576-8C8F-385C85682978}" presName="dummyConnPt" presStyleCnt="0"/>
      <dgm:spPr/>
    </dgm:pt>
    <dgm:pt modelId="{A8C66FD2-EDDB-4336-8C5F-5DE044674B92}" type="pres">
      <dgm:prSet presAssocID="{56676236-4516-4576-8C8F-385C85682978}" presName="node" presStyleLbl="node1" presStyleIdx="5" presStyleCnt="16">
        <dgm:presLayoutVars>
          <dgm:bulletEnabled val="1"/>
        </dgm:presLayoutVars>
      </dgm:prSet>
      <dgm:spPr/>
    </dgm:pt>
    <dgm:pt modelId="{C63B643C-95FE-40A1-ABAE-2AA19E162581}" type="pres">
      <dgm:prSet presAssocID="{CA5B4D3E-031A-47C1-9174-4FB68F53ADB3}" presName="sibTrans" presStyleLbl="bgSibTrans2D1" presStyleIdx="5" presStyleCnt="15"/>
      <dgm:spPr/>
    </dgm:pt>
    <dgm:pt modelId="{1DDAA871-5A95-4623-A6EF-E559BE74356D}" type="pres">
      <dgm:prSet presAssocID="{0E0BA276-9F39-4347-AFB7-5575D7D0A6C9}" presName="compNode" presStyleCnt="0"/>
      <dgm:spPr/>
    </dgm:pt>
    <dgm:pt modelId="{39F86BF7-5F2C-46B3-9850-6ACEA0486C8E}" type="pres">
      <dgm:prSet presAssocID="{0E0BA276-9F39-4347-AFB7-5575D7D0A6C9}" presName="dummyConnPt" presStyleCnt="0"/>
      <dgm:spPr/>
    </dgm:pt>
    <dgm:pt modelId="{48D5A0E2-CDE1-479C-86AA-540533B05103}" type="pres">
      <dgm:prSet presAssocID="{0E0BA276-9F39-4347-AFB7-5575D7D0A6C9}" presName="node" presStyleLbl="node1" presStyleIdx="6" presStyleCnt="16">
        <dgm:presLayoutVars>
          <dgm:bulletEnabled val="1"/>
        </dgm:presLayoutVars>
      </dgm:prSet>
      <dgm:spPr/>
    </dgm:pt>
    <dgm:pt modelId="{4F8A5E9E-2A2F-4FAD-8995-2215F96EEFD3}" type="pres">
      <dgm:prSet presAssocID="{D4620AEA-D3CA-4DD2-81DC-BAAA4D735B03}" presName="sibTrans" presStyleLbl="bgSibTrans2D1" presStyleIdx="6" presStyleCnt="15"/>
      <dgm:spPr/>
    </dgm:pt>
    <dgm:pt modelId="{43E4EDE7-8B33-44DD-9BA1-0BC6BA974BC0}" type="pres">
      <dgm:prSet presAssocID="{E15E9D13-E873-4060-A6F5-7E4607ED1F8C}" presName="compNode" presStyleCnt="0"/>
      <dgm:spPr/>
    </dgm:pt>
    <dgm:pt modelId="{E816E3D2-07F9-4886-924D-6C01B0E58929}" type="pres">
      <dgm:prSet presAssocID="{E15E9D13-E873-4060-A6F5-7E4607ED1F8C}" presName="dummyConnPt" presStyleCnt="0"/>
      <dgm:spPr/>
    </dgm:pt>
    <dgm:pt modelId="{C01F69A6-4995-4E1E-B82D-66624EB7944F}" type="pres">
      <dgm:prSet presAssocID="{E15E9D13-E873-4060-A6F5-7E4607ED1F8C}" presName="node" presStyleLbl="node1" presStyleIdx="7" presStyleCnt="16">
        <dgm:presLayoutVars>
          <dgm:bulletEnabled val="1"/>
        </dgm:presLayoutVars>
      </dgm:prSet>
      <dgm:spPr/>
    </dgm:pt>
    <dgm:pt modelId="{939010EC-4F42-43B3-9267-B1914AC7C2AF}" type="pres">
      <dgm:prSet presAssocID="{87F0F45F-8122-453B-9F9C-BB352B42D9E6}" presName="sibTrans" presStyleLbl="bgSibTrans2D1" presStyleIdx="7" presStyleCnt="15"/>
      <dgm:spPr/>
    </dgm:pt>
    <dgm:pt modelId="{25A4DF27-FD18-416E-BC76-511E882A36EC}" type="pres">
      <dgm:prSet presAssocID="{B2EDF74A-A3F0-4E62-B85B-BCE356034595}" presName="compNode" presStyleCnt="0"/>
      <dgm:spPr/>
    </dgm:pt>
    <dgm:pt modelId="{BEE755F6-0C48-48CD-B497-1E9E25D430B6}" type="pres">
      <dgm:prSet presAssocID="{B2EDF74A-A3F0-4E62-B85B-BCE356034595}" presName="dummyConnPt" presStyleCnt="0"/>
      <dgm:spPr/>
    </dgm:pt>
    <dgm:pt modelId="{5E8A7586-44AE-471C-AE98-F070AAC48B15}" type="pres">
      <dgm:prSet presAssocID="{B2EDF74A-A3F0-4E62-B85B-BCE356034595}" presName="node" presStyleLbl="node1" presStyleIdx="8" presStyleCnt="16">
        <dgm:presLayoutVars>
          <dgm:bulletEnabled val="1"/>
        </dgm:presLayoutVars>
      </dgm:prSet>
      <dgm:spPr/>
    </dgm:pt>
    <dgm:pt modelId="{6E2BFE04-EAB9-4A1B-A548-4AE5E271853B}" type="pres">
      <dgm:prSet presAssocID="{76B6A1AC-F8F1-4FDA-BDA9-8BE0D12EBC7A}" presName="sibTrans" presStyleLbl="bgSibTrans2D1" presStyleIdx="8" presStyleCnt="15"/>
      <dgm:spPr/>
    </dgm:pt>
    <dgm:pt modelId="{099C9984-A919-4295-AEF3-7684BFEBF7FA}" type="pres">
      <dgm:prSet presAssocID="{09C9FE5A-2FB9-494D-8D08-D8B86CBE6E34}" presName="compNode" presStyleCnt="0"/>
      <dgm:spPr/>
    </dgm:pt>
    <dgm:pt modelId="{F3834BF4-FCF6-472D-94C1-3462E0B3A738}" type="pres">
      <dgm:prSet presAssocID="{09C9FE5A-2FB9-494D-8D08-D8B86CBE6E34}" presName="dummyConnPt" presStyleCnt="0"/>
      <dgm:spPr/>
    </dgm:pt>
    <dgm:pt modelId="{DED23717-A49C-47DA-896E-441D7C326485}" type="pres">
      <dgm:prSet presAssocID="{09C9FE5A-2FB9-494D-8D08-D8B86CBE6E34}" presName="node" presStyleLbl="node1" presStyleIdx="9" presStyleCnt="16">
        <dgm:presLayoutVars>
          <dgm:bulletEnabled val="1"/>
        </dgm:presLayoutVars>
      </dgm:prSet>
      <dgm:spPr/>
    </dgm:pt>
    <dgm:pt modelId="{FCA67666-9DEF-4799-BCD9-A3C0F3D314AE}" type="pres">
      <dgm:prSet presAssocID="{138B4D62-3E50-448E-8347-382BE9A322A9}" presName="sibTrans" presStyleLbl="bgSibTrans2D1" presStyleIdx="9" presStyleCnt="15"/>
      <dgm:spPr/>
    </dgm:pt>
    <dgm:pt modelId="{4BD8B3FF-1674-4227-8735-78ECA3CF7162}" type="pres">
      <dgm:prSet presAssocID="{12F76B2D-F1C4-43D9-9CBD-2B5EA95791E8}" presName="compNode" presStyleCnt="0"/>
      <dgm:spPr/>
    </dgm:pt>
    <dgm:pt modelId="{C9A83149-9E2D-45C3-8900-FF0DA6F93295}" type="pres">
      <dgm:prSet presAssocID="{12F76B2D-F1C4-43D9-9CBD-2B5EA95791E8}" presName="dummyConnPt" presStyleCnt="0"/>
      <dgm:spPr/>
    </dgm:pt>
    <dgm:pt modelId="{2D1ADBA8-3882-42BC-9572-FEBD946EFD36}" type="pres">
      <dgm:prSet presAssocID="{12F76B2D-F1C4-43D9-9CBD-2B5EA95791E8}" presName="node" presStyleLbl="node1" presStyleIdx="10" presStyleCnt="16">
        <dgm:presLayoutVars>
          <dgm:bulletEnabled val="1"/>
        </dgm:presLayoutVars>
      </dgm:prSet>
      <dgm:spPr/>
    </dgm:pt>
    <dgm:pt modelId="{21B454E9-8358-47B5-BD4C-3DB120F2ECF9}" type="pres">
      <dgm:prSet presAssocID="{856D0DE8-E0AF-4894-A1BC-A29B61E491EF}" presName="sibTrans" presStyleLbl="bgSibTrans2D1" presStyleIdx="10" presStyleCnt="15"/>
      <dgm:spPr/>
    </dgm:pt>
    <dgm:pt modelId="{B71B95AE-8C0E-4620-B647-B42E476C5734}" type="pres">
      <dgm:prSet presAssocID="{1B2DFD5A-A341-45AF-B6BA-C165CBECD4DB}" presName="compNode" presStyleCnt="0"/>
      <dgm:spPr/>
    </dgm:pt>
    <dgm:pt modelId="{5774EF38-BACB-4F95-8A73-5B22C11704C0}" type="pres">
      <dgm:prSet presAssocID="{1B2DFD5A-A341-45AF-B6BA-C165CBECD4DB}" presName="dummyConnPt" presStyleCnt="0"/>
      <dgm:spPr/>
    </dgm:pt>
    <dgm:pt modelId="{4DCEA716-4672-4636-A26E-89D1BEC65B4B}" type="pres">
      <dgm:prSet presAssocID="{1B2DFD5A-A341-45AF-B6BA-C165CBECD4DB}" presName="node" presStyleLbl="node1" presStyleIdx="11" presStyleCnt="16">
        <dgm:presLayoutVars>
          <dgm:bulletEnabled val="1"/>
        </dgm:presLayoutVars>
      </dgm:prSet>
      <dgm:spPr/>
    </dgm:pt>
    <dgm:pt modelId="{1C1A67E8-AC5D-4EFC-9E47-78ADB8929C51}" type="pres">
      <dgm:prSet presAssocID="{92F5DCFF-92D8-4B89-A7A7-872435754233}" presName="sibTrans" presStyleLbl="bgSibTrans2D1" presStyleIdx="11" presStyleCnt="15"/>
      <dgm:spPr/>
    </dgm:pt>
    <dgm:pt modelId="{C8652CC0-9BCD-4192-B403-55F8D4D3C648}" type="pres">
      <dgm:prSet presAssocID="{D3DDD03B-1BC0-4711-8B8C-251D3B2F2408}" presName="compNode" presStyleCnt="0"/>
      <dgm:spPr/>
    </dgm:pt>
    <dgm:pt modelId="{1FDEB7FF-3ED4-418F-84A1-E02676B2A76F}" type="pres">
      <dgm:prSet presAssocID="{D3DDD03B-1BC0-4711-8B8C-251D3B2F2408}" presName="dummyConnPt" presStyleCnt="0"/>
      <dgm:spPr/>
    </dgm:pt>
    <dgm:pt modelId="{5C0FAAB4-1791-4FEB-80C7-D5E6F7FA2D12}" type="pres">
      <dgm:prSet presAssocID="{D3DDD03B-1BC0-4711-8B8C-251D3B2F2408}" presName="node" presStyleLbl="node1" presStyleIdx="12" presStyleCnt="16">
        <dgm:presLayoutVars>
          <dgm:bulletEnabled val="1"/>
        </dgm:presLayoutVars>
      </dgm:prSet>
      <dgm:spPr/>
    </dgm:pt>
    <dgm:pt modelId="{125D92E3-B91E-4694-89FD-4134F920719D}" type="pres">
      <dgm:prSet presAssocID="{A0155C20-9143-42EC-BE24-AA0A166AD4AF}" presName="sibTrans" presStyleLbl="bgSibTrans2D1" presStyleIdx="12" presStyleCnt="15"/>
      <dgm:spPr/>
    </dgm:pt>
    <dgm:pt modelId="{6B114496-45BA-4E52-A9AA-F18DE7287FFF}" type="pres">
      <dgm:prSet presAssocID="{2563790A-E94D-40E4-9149-570BD28E6965}" presName="compNode" presStyleCnt="0"/>
      <dgm:spPr/>
    </dgm:pt>
    <dgm:pt modelId="{4C6AD2F0-DB63-4014-9414-98177AC0B798}" type="pres">
      <dgm:prSet presAssocID="{2563790A-E94D-40E4-9149-570BD28E6965}" presName="dummyConnPt" presStyleCnt="0"/>
      <dgm:spPr/>
    </dgm:pt>
    <dgm:pt modelId="{415CCE5A-AF6A-487F-8C82-F90FCAAB2D6A}" type="pres">
      <dgm:prSet presAssocID="{2563790A-E94D-40E4-9149-570BD28E6965}" presName="node" presStyleLbl="node1" presStyleIdx="13" presStyleCnt="16">
        <dgm:presLayoutVars>
          <dgm:bulletEnabled val="1"/>
        </dgm:presLayoutVars>
      </dgm:prSet>
      <dgm:spPr/>
    </dgm:pt>
    <dgm:pt modelId="{6A88567B-9091-4656-9B1C-2D4C1AFDF2E3}" type="pres">
      <dgm:prSet presAssocID="{61FA1EC5-ACEA-4D2B-99FB-9DA589692409}" presName="sibTrans" presStyleLbl="bgSibTrans2D1" presStyleIdx="13" presStyleCnt="15"/>
      <dgm:spPr/>
    </dgm:pt>
    <dgm:pt modelId="{3F0C439D-8E0E-4186-98CA-CF34198EC354}" type="pres">
      <dgm:prSet presAssocID="{25046C9E-F3B1-4FB1-BF4C-B3F34D4FEE90}" presName="compNode" presStyleCnt="0"/>
      <dgm:spPr/>
    </dgm:pt>
    <dgm:pt modelId="{5D6C4906-8323-4B92-AC56-F3A06C8A47CE}" type="pres">
      <dgm:prSet presAssocID="{25046C9E-F3B1-4FB1-BF4C-B3F34D4FEE90}" presName="dummyConnPt" presStyleCnt="0"/>
      <dgm:spPr/>
    </dgm:pt>
    <dgm:pt modelId="{F25D0493-D69A-45F7-B3F4-54D313EDF78E}" type="pres">
      <dgm:prSet presAssocID="{25046C9E-F3B1-4FB1-BF4C-B3F34D4FEE90}" presName="node" presStyleLbl="node1" presStyleIdx="14" presStyleCnt="16">
        <dgm:presLayoutVars>
          <dgm:bulletEnabled val="1"/>
        </dgm:presLayoutVars>
      </dgm:prSet>
      <dgm:spPr/>
    </dgm:pt>
    <dgm:pt modelId="{30A6D82E-11C7-4255-A9B4-B9F1D7CAE6FC}" type="pres">
      <dgm:prSet presAssocID="{7967CE0E-7036-4918-8B51-1271E2BAFCFE}" presName="sibTrans" presStyleLbl="bgSibTrans2D1" presStyleIdx="14" presStyleCnt="15"/>
      <dgm:spPr/>
    </dgm:pt>
    <dgm:pt modelId="{DB146A56-16D9-4C11-912B-200BC3BC08F1}" type="pres">
      <dgm:prSet presAssocID="{1E9381C6-80CA-4499-B1A6-FF4488059C94}" presName="compNode" presStyleCnt="0"/>
      <dgm:spPr/>
    </dgm:pt>
    <dgm:pt modelId="{CE84257B-64A7-4A14-8F6E-A88BDBC961D6}" type="pres">
      <dgm:prSet presAssocID="{1E9381C6-80CA-4499-B1A6-FF4488059C94}" presName="dummyConnPt" presStyleCnt="0"/>
      <dgm:spPr/>
    </dgm:pt>
    <dgm:pt modelId="{C31CA709-E519-446F-BD25-2E946335C20E}" type="pres">
      <dgm:prSet presAssocID="{1E9381C6-80CA-4499-B1A6-FF4488059C94}" presName="node" presStyleLbl="node1" presStyleIdx="15" presStyleCnt="16">
        <dgm:presLayoutVars>
          <dgm:bulletEnabled val="1"/>
        </dgm:presLayoutVars>
      </dgm:prSet>
      <dgm:spPr/>
    </dgm:pt>
  </dgm:ptLst>
  <dgm:cxnLst>
    <dgm:cxn modelId="{F730FB04-2559-419D-B0E9-00AC71F71391}" type="presOf" srcId="{10F9F72E-B989-4989-8413-26A8183D69C5}" destId="{1A256373-E9E9-4CE0-9559-C1707E8B7020}" srcOrd="0" destOrd="0" presId="urn:microsoft.com/office/officeart/2005/8/layout/bProcess4"/>
    <dgm:cxn modelId="{19016D06-73B4-4887-8871-67CE003FED7A}" type="presOf" srcId="{CA5B4D3E-031A-47C1-9174-4FB68F53ADB3}" destId="{C63B643C-95FE-40A1-ABAE-2AA19E162581}" srcOrd="0" destOrd="0" presId="urn:microsoft.com/office/officeart/2005/8/layout/bProcess4"/>
    <dgm:cxn modelId="{4C95430D-AC68-42FC-8DB7-EDB78B6711D9}" type="presOf" srcId="{138B4D62-3E50-448E-8347-382BE9A322A9}" destId="{FCA67666-9DEF-4799-BCD9-A3C0F3D314AE}" srcOrd="0" destOrd="0" presId="urn:microsoft.com/office/officeart/2005/8/layout/bProcess4"/>
    <dgm:cxn modelId="{08A82B0E-4F15-4C7A-9150-C69DD8B43CD9}" type="presOf" srcId="{C812F250-F463-44CA-BB70-F28BCCCFEB8B}" destId="{DF687BAD-22F6-4ECE-A17E-81EFB040FED2}" srcOrd="0" destOrd="0" presId="urn:microsoft.com/office/officeart/2005/8/layout/bProcess4"/>
    <dgm:cxn modelId="{3585AB1C-F6EE-49B5-A2D5-57B1FDC9C14E}" type="presOf" srcId="{0E0BA276-9F39-4347-AFB7-5575D7D0A6C9}" destId="{48D5A0E2-CDE1-479C-86AA-540533B05103}" srcOrd="0" destOrd="0" presId="urn:microsoft.com/office/officeart/2005/8/layout/bProcess4"/>
    <dgm:cxn modelId="{E7716327-D1C7-40B3-BF9A-311C16D0935A}" type="presOf" srcId="{73CFB1A6-E764-471D-9E67-27EE08D26EB2}" destId="{0636D54B-DF5A-49C5-8BF0-7DF6BEA51C3F}" srcOrd="0" destOrd="0" presId="urn:microsoft.com/office/officeart/2005/8/layout/bProcess4"/>
    <dgm:cxn modelId="{7D700A33-FC5B-4270-8322-BEC354D6175F}" type="presOf" srcId="{F23F392E-BC76-465A-9E52-C1B3B3753FA5}" destId="{F553DDC0-951F-4659-A0B0-06C17C5C8C3B}" srcOrd="0" destOrd="0" presId="urn:microsoft.com/office/officeart/2005/8/layout/bProcess4"/>
    <dgm:cxn modelId="{649A7339-43D1-4DEC-880E-14E8595E07BC}" type="presOf" srcId="{2563790A-E94D-40E4-9149-570BD28E6965}" destId="{415CCE5A-AF6A-487F-8C82-F90FCAAB2D6A}" srcOrd="0" destOrd="0" presId="urn:microsoft.com/office/officeart/2005/8/layout/bProcess4"/>
    <dgm:cxn modelId="{A3E18D3A-C468-489A-8378-9E60860975E8}" srcId="{19289302-B3A1-4CB7-9D88-E99E7A334D7F}" destId="{1B2DFD5A-A341-45AF-B6BA-C165CBECD4DB}" srcOrd="11" destOrd="0" parTransId="{8318A244-D302-4B56-B448-1A417F38B48C}" sibTransId="{92F5DCFF-92D8-4B89-A7A7-872435754233}"/>
    <dgm:cxn modelId="{4E3A9D5B-DBBB-4D1C-96B8-3E2516C16452}" type="presOf" srcId="{D4620AEA-D3CA-4DD2-81DC-BAAA4D735B03}" destId="{4F8A5E9E-2A2F-4FAD-8995-2215F96EEFD3}" srcOrd="0" destOrd="0" presId="urn:microsoft.com/office/officeart/2005/8/layout/bProcess4"/>
    <dgm:cxn modelId="{7FE04862-11E5-45B9-81EC-BD97EAA98085}" type="presOf" srcId="{56676236-4516-4576-8C8F-385C85682978}" destId="{A8C66FD2-EDDB-4336-8C5F-5DE044674B92}" srcOrd="0" destOrd="0" presId="urn:microsoft.com/office/officeart/2005/8/layout/bProcess4"/>
    <dgm:cxn modelId="{10B2D445-B75B-4BEF-8974-B76FA8164B19}" type="presOf" srcId="{E15E9D13-E873-4060-A6F5-7E4607ED1F8C}" destId="{C01F69A6-4995-4E1E-B82D-66624EB7944F}" srcOrd="0" destOrd="0" presId="urn:microsoft.com/office/officeart/2005/8/layout/bProcess4"/>
    <dgm:cxn modelId="{EE6A0446-095C-41F3-94FF-16049A318E9D}" type="presOf" srcId="{1B2DFD5A-A341-45AF-B6BA-C165CBECD4DB}" destId="{4DCEA716-4672-4636-A26E-89D1BEC65B4B}" srcOrd="0" destOrd="0" presId="urn:microsoft.com/office/officeart/2005/8/layout/bProcess4"/>
    <dgm:cxn modelId="{C87BE846-720C-4E57-BD15-ACF61C52B888}" type="presOf" srcId="{CD30B9B7-63AA-4ED3-BF3E-AEF3C6CA3D8A}" destId="{295D7D10-7F79-4EC1-BCD1-3B9FD1345DB5}" srcOrd="0" destOrd="0" presId="urn:microsoft.com/office/officeart/2005/8/layout/bProcess4"/>
    <dgm:cxn modelId="{EF78CD67-0A6C-498B-AA49-7F3C7ACFE20A}" type="presOf" srcId="{51F55FA2-06D0-48B5-A56D-227595D0CF8B}" destId="{675C43E2-9B08-47E8-B517-A52887676948}" srcOrd="0" destOrd="0" presId="urn:microsoft.com/office/officeart/2005/8/layout/bProcess4"/>
    <dgm:cxn modelId="{B3FBD368-D4EA-477C-8C1B-51A16F636A49}" type="presOf" srcId="{76B6A1AC-F8F1-4FDA-BDA9-8BE0D12EBC7A}" destId="{6E2BFE04-EAB9-4A1B-A548-4AE5E271853B}" srcOrd="0" destOrd="0" presId="urn:microsoft.com/office/officeart/2005/8/layout/bProcess4"/>
    <dgm:cxn modelId="{9335A76A-F0A6-469F-A49B-F297420896A4}" type="presOf" srcId="{D3DDD03B-1BC0-4711-8B8C-251D3B2F2408}" destId="{5C0FAAB4-1791-4FEB-80C7-D5E6F7FA2D12}" srcOrd="0" destOrd="0" presId="urn:microsoft.com/office/officeart/2005/8/layout/bProcess4"/>
    <dgm:cxn modelId="{C9BC0B6C-BA2E-4E52-AC3F-BA0D116F3239}" srcId="{19289302-B3A1-4CB7-9D88-E99E7A334D7F}" destId="{2563790A-E94D-40E4-9149-570BD28E6965}" srcOrd="13" destOrd="0" parTransId="{92740C9D-96CF-4E73-BFFD-1997A9A51975}" sibTransId="{61FA1EC5-ACEA-4D2B-99FB-9DA589692409}"/>
    <dgm:cxn modelId="{5B888A4D-4146-4EF3-8D9D-20CCE8A8EBBD}" type="presOf" srcId="{09C9FE5A-2FB9-494D-8D08-D8B86CBE6E34}" destId="{DED23717-A49C-47DA-896E-441D7C326485}" srcOrd="0" destOrd="0" presId="urn:microsoft.com/office/officeart/2005/8/layout/bProcess4"/>
    <dgm:cxn modelId="{2468FF4D-F6E4-4315-8A79-BA4A5525D80B}" srcId="{19289302-B3A1-4CB7-9D88-E99E7A334D7F}" destId="{1E9381C6-80CA-4499-B1A6-FF4488059C94}" srcOrd="15" destOrd="0" parTransId="{F4D4B314-6085-44D5-A6B5-6865CB75ADAA}" sibTransId="{B86A92C8-0B50-47A8-9997-4CC98E332C22}"/>
    <dgm:cxn modelId="{9356274F-CE64-4BD4-A788-EA1195971BD5}" type="presOf" srcId="{7967CE0E-7036-4918-8B51-1271E2BAFCFE}" destId="{30A6D82E-11C7-4255-A9B4-B9F1D7CAE6FC}" srcOrd="0" destOrd="0" presId="urn:microsoft.com/office/officeart/2005/8/layout/bProcess4"/>
    <dgm:cxn modelId="{7BAB0371-6B35-497A-9516-488AFBF4548E}" type="presOf" srcId="{87F0F45F-8122-453B-9F9C-BB352B42D9E6}" destId="{939010EC-4F42-43B3-9267-B1914AC7C2AF}" srcOrd="0" destOrd="0" presId="urn:microsoft.com/office/officeart/2005/8/layout/bProcess4"/>
    <dgm:cxn modelId="{46BD6174-EDF9-4FA1-80A1-AF9FEF11422A}" type="presOf" srcId="{92F5DCFF-92D8-4B89-A7A7-872435754233}" destId="{1C1A67E8-AC5D-4EFC-9E47-78ADB8929C51}" srcOrd="0" destOrd="0" presId="urn:microsoft.com/office/officeart/2005/8/layout/bProcess4"/>
    <dgm:cxn modelId="{9BCA0556-902C-41AE-92E1-4B912AC4A620}" srcId="{19289302-B3A1-4CB7-9D88-E99E7A334D7F}" destId="{F23F392E-BC76-465A-9E52-C1B3B3753FA5}" srcOrd="2" destOrd="0" parTransId="{A7EF95FE-B82F-4135-8EF8-E95794F3ED23}" sibTransId="{CD30B9B7-63AA-4ED3-BF3E-AEF3C6CA3D8A}"/>
    <dgm:cxn modelId="{41582F77-09C9-4276-BB19-DD481CB7B852}" type="presOf" srcId="{856D0DE8-E0AF-4894-A1BC-A29B61E491EF}" destId="{21B454E9-8358-47B5-BD4C-3DB120F2ECF9}" srcOrd="0" destOrd="0" presId="urn:microsoft.com/office/officeart/2005/8/layout/bProcess4"/>
    <dgm:cxn modelId="{54ABF688-C0F0-4057-8132-30FA49B082C2}" type="presOf" srcId="{B2EDF74A-A3F0-4E62-B85B-BCE356034595}" destId="{5E8A7586-44AE-471C-AE98-F070AAC48B15}" srcOrd="0" destOrd="0" presId="urn:microsoft.com/office/officeart/2005/8/layout/bProcess4"/>
    <dgm:cxn modelId="{353DBE8A-251E-43D1-83FD-BBC6EACC301C}" type="presOf" srcId="{1E9381C6-80CA-4499-B1A6-FF4488059C94}" destId="{C31CA709-E519-446F-BD25-2E946335C20E}" srcOrd="0" destOrd="0" presId="urn:microsoft.com/office/officeart/2005/8/layout/bProcess4"/>
    <dgm:cxn modelId="{D1FC7A8B-8236-4010-8E88-F6B708ECD95A}" type="presOf" srcId="{28DFB62C-270D-46A1-AC8E-BA7D4E7FE81E}" destId="{6831DC41-A979-4446-9C75-18D06CDECEC0}" srcOrd="0" destOrd="0" presId="urn:microsoft.com/office/officeart/2005/8/layout/bProcess4"/>
    <dgm:cxn modelId="{A4C1AF93-225F-4CA7-8341-FA2D14C95231}" type="presOf" srcId="{CA7D075E-50D5-4512-825B-0DFF8E5AA129}" destId="{416B1388-46B7-4A08-9B53-8234332FA516}" srcOrd="0" destOrd="0" presId="urn:microsoft.com/office/officeart/2005/8/layout/bProcess4"/>
    <dgm:cxn modelId="{81ADA496-498F-46F6-9E80-E6930CB38956}" type="presOf" srcId="{25046C9E-F3B1-4FB1-BF4C-B3F34D4FEE90}" destId="{F25D0493-D69A-45F7-B3F4-54D313EDF78E}" srcOrd="0" destOrd="0" presId="urn:microsoft.com/office/officeart/2005/8/layout/bProcess4"/>
    <dgm:cxn modelId="{03733B9A-1539-4EB9-A645-0133FF3E765C}" srcId="{19289302-B3A1-4CB7-9D88-E99E7A334D7F}" destId="{12F76B2D-F1C4-43D9-9CBD-2B5EA95791E8}" srcOrd="10" destOrd="0" parTransId="{5CC320AD-68DD-4356-9D39-0173BF68C073}" sibTransId="{856D0DE8-E0AF-4894-A1BC-A29B61E491EF}"/>
    <dgm:cxn modelId="{28A77D9C-876A-4EA9-AFD0-ABC2D579851E}" srcId="{19289302-B3A1-4CB7-9D88-E99E7A334D7F}" destId="{E15E9D13-E873-4060-A6F5-7E4607ED1F8C}" srcOrd="7" destOrd="0" parTransId="{502F4EF6-A217-4932-9B0A-F9ACCD63F7E2}" sibTransId="{87F0F45F-8122-453B-9F9C-BB352B42D9E6}"/>
    <dgm:cxn modelId="{60903CA7-DDCF-45E4-84F8-36500667E0F5}" type="presOf" srcId="{61FA1EC5-ACEA-4D2B-99FB-9DA589692409}" destId="{6A88567B-9091-4656-9B1C-2D4C1AFDF2E3}" srcOrd="0" destOrd="0" presId="urn:microsoft.com/office/officeart/2005/8/layout/bProcess4"/>
    <dgm:cxn modelId="{4EB6D6AD-FD60-44C7-BAAF-1B8C8CB31C19}" type="presOf" srcId="{12F76B2D-F1C4-43D9-9CBD-2B5EA95791E8}" destId="{2D1ADBA8-3882-42BC-9572-FEBD946EFD36}" srcOrd="0" destOrd="0" presId="urn:microsoft.com/office/officeart/2005/8/layout/bProcess4"/>
    <dgm:cxn modelId="{682813AE-9B2D-4308-8840-2CD1FAAF2168}" type="presOf" srcId="{A0155C20-9143-42EC-BE24-AA0A166AD4AF}" destId="{125D92E3-B91E-4694-89FD-4134F920719D}" srcOrd="0" destOrd="0" presId="urn:microsoft.com/office/officeart/2005/8/layout/bProcess4"/>
    <dgm:cxn modelId="{8C2EAEB0-DA9D-4DEF-8B90-BEAC515206BA}" srcId="{19289302-B3A1-4CB7-9D88-E99E7A334D7F}" destId="{09C9FE5A-2FB9-494D-8D08-D8B86CBE6E34}" srcOrd="9" destOrd="0" parTransId="{5A87DE70-95C5-4117-B1FB-6D2FED9EACDB}" sibTransId="{138B4D62-3E50-448E-8347-382BE9A322A9}"/>
    <dgm:cxn modelId="{4DBAD8BC-36E3-414C-AAE4-C4FA1A2B6AC1}" srcId="{19289302-B3A1-4CB7-9D88-E99E7A334D7F}" destId="{51F55FA2-06D0-48B5-A56D-227595D0CF8B}" srcOrd="0" destOrd="0" parTransId="{9AA2E95A-740C-4CBD-AFA4-A99FD4B7C9E6}" sibTransId="{72F5094A-978F-4AF9-91B0-89DF25485D3D}"/>
    <dgm:cxn modelId="{2B9837BF-3773-42E3-A1EC-1C99C5D2200A}" srcId="{19289302-B3A1-4CB7-9D88-E99E7A334D7F}" destId="{0E0BA276-9F39-4347-AFB7-5575D7D0A6C9}" srcOrd="6" destOrd="0" parTransId="{37F5202B-2511-4BFF-964C-292D0ED869ED}" sibTransId="{D4620AEA-D3CA-4DD2-81DC-BAAA4D735B03}"/>
    <dgm:cxn modelId="{060E77C2-8106-4819-8329-1405BCD908D8}" srcId="{19289302-B3A1-4CB7-9D88-E99E7A334D7F}" destId="{C812F250-F463-44CA-BB70-F28BCCCFEB8B}" srcOrd="4" destOrd="0" parTransId="{B6FF5DD3-81A5-4F4E-B88C-55BD5C8D72D0}" sibTransId="{28DFB62C-270D-46A1-AC8E-BA7D4E7FE81E}"/>
    <dgm:cxn modelId="{B9212DC6-5640-4A6C-88E3-7AD795C2531A}" srcId="{19289302-B3A1-4CB7-9D88-E99E7A334D7F}" destId="{CA7D075E-50D5-4512-825B-0DFF8E5AA129}" srcOrd="3" destOrd="0" parTransId="{92074C09-EBE8-4509-94C3-6743D727C6F1}" sibTransId="{A52CC9E5-3B0A-4029-B45E-99F79428202C}"/>
    <dgm:cxn modelId="{6F0470C8-05E2-4E56-90BF-144BF3DF35C3}" srcId="{19289302-B3A1-4CB7-9D88-E99E7A334D7F}" destId="{10F9F72E-B989-4989-8413-26A8183D69C5}" srcOrd="1" destOrd="0" parTransId="{95415086-534E-4F7E-97B1-5D415B6810C2}" sibTransId="{73CFB1A6-E764-471D-9E67-27EE08D26EB2}"/>
    <dgm:cxn modelId="{7892EAC8-8B8C-4322-BDE7-F45E85B34B86}" type="presOf" srcId="{19289302-B3A1-4CB7-9D88-E99E7A334D7F}" destId="{A957878E-95BE-4DA5-82BE-B0B8D14C4965}" srcOrd="0" destOrd="0" presId="urn:microsoft.com/office/officeart/2005/8/layout/bProcess4"/>
    <dgm:cxn modelId="{69AAB3CA-A626-4E31-BA6A-D5BA7E2CBECB}" srcId="{19289302-B3A1-4CB7-9D88-E99E7A334D7F}" destId="{25046C9E-F3B1-4FB1-BF4C-B3F34D4FEE90}" srcOrd="14" destOrd="0" parTransId="{0C1AE004-70EE-4BCE-832A-ECF0B3C73877}" sibTransId="{7967CE0E-7036-4918-8B51-1271E2BAFCFE}"/>
    <dgm:cxn modelId="{8C2DDED3-2272-4C59-AC71-FAAFF8626A8D}" srcId="{19289302-B3A1-4CB7-9D88-E99E7A334D7F}" destId="{D3DDD03B-1BC0-4711-8B8C-251D3B2F2408}" srcOrd="12" destOrd="0" parTransId="{E56FABD4-050E-4ACF-9E6C-BD042669FE5B}" sibTransId="{A0155C20-9143-42EC-BE24-AA0A166AD4AF}"/>
    <dgm:cxn modelId="{06358CEC-3439-49D1-8B85-C58A911E4798}" srcId="{19289302-B3A1-4CB7-9D88-E99E7A334D7F}" destId="{B2EDF74A-A3F0-4E62-B85B-BCE356034595}" srcOrd="8" destOrd="0" parTransId="{4F4B9897-A67F-407C-9CAA-3B80ABF5E0E2}" sibTransId="{76B6A1AC-F8F1-4FDA-BDA9-8BE0D12EBC7A}"/>
    <dgm:cxn modelId="{24A06CF1-1085-43F6-91F5-174369A5451B}" srcId="{19289302-B3A1-4CB7-9D88-E99E7A334D7F}" destId="{56676236-4516-4576-8C8F-385C85682978}" srcOrd="5" destOrd="0" parTransId="{928D36CF-510E-46C6-BA8D-CC0B1D818385}" sibTransId="{CA5B4D3E-031A-47C1-9174-4FB68F53ADB3}"/>
    <dgm:cxn modelId="{08307BF4-7A6F-4DBC-AA17-4A15E24F90C8}" type="presOf" srcId="{A52CC9E5-3B0A-4029-B45E-99F79428202C}" destId="{995F7DD1-5610-4631-A5A1-6518D3AF672D}" srcOrd="0" destOrd="0" presId="urn:microsoft.com/office/officeart/2005/8/layout/bProcess4"/>
    <dgm:cxn modelId="{C649D9F9-51B6-4992-AAD3-FB23EECB8F92}" type="presOf" srcId="{72F5094A-978F-4AF9-91B0-89DF25485D3D}" destId="{81959780-1A05-4415-B88A-3F718273EBA7}" srcOrd="0" destOrd="0" presId="urn:microsoft.com/office/officeart/2005/8/layout/bProcess4"/>
    <dgm:cxn modelId="{4FFF3188-2803-4AEF-ACA6-CC46FB190D16}" type="presParOf" srcId="{A957878E-95BE-4DA5-82BE-B0B8D14C4965}" destId="{6CE6F838-C9A7-457F-8E45-E1E7CBC50704}" srcOrd="0" destOrd="0" presId="urn:microsoft.com/office/officeart/2005/8/layout/bProcess4"/>
    <dgm:cxn modelId="{9FF931B3-6CDC-4368-A32D-DE70CDC88B24}" type="presParOf" srcId="{6CE6F838-C9A7-457F-8E45-E1E7CBC50704}" destId="{C4747FE8-3693-4F54-A86F-BBC04603DE2C}" srcOrd="0" destOrd="0" presId="urn:microsoft.com/office/officeart/2005/8/layout/bProcess4"/>
    <dgm:cxn modelId="{E056DB3A-70B3-487C-95ED-C7763CFD49F1}" type="presParOf" srcId="{6CE6F838-C9A7-457F-8E45-E1E7CBC50704}" destId="{675C43E2-9B08-47E8-B517-A52887676948}" srcOrd="1" destOrd="0" presId="urn:microsoft.com/office/officeart/2005/8/layout/bProcess4"/>
    <dgm:cxn modelId="{A95CC032-2461-4C95-A66E-50E06EEB09A3}" type="presParOf" srcId="{A957878E-95BE-4DA5-82BE-B0B8D14C4965}" destId="{81959780-1A05-4415-B88A-3F718273EBA7}" srcOrd="1" destOrd="0" presId="urn:microsoft.com/office/officeart/2005/8/layout/bProcess4"/>
    <dgm:cxn modelId="{745ABC31-AD3C-4CDC-8775-2B175AFD702B}" type="presParOf" srcId="{A957878E-95BE-4DA5-82BE-B0B8D14C4965}" destId="{1C8A3A32-29BF-4557-825D-CBB39BC1109A}" srcOrd="2" destOrd="0" presId="urn:microsoft.com/office/officeart/2005/8/layout/bProcess4"/>
    <dgm:cxn modelId="{2C584892-94D5-4F74-B897-BBE999BF2C44}" type="presParOf" srcId="{1C8A3A32-29BF-4557-825D-CBB39BC1109A}" destId="{2719149E-EFB6-41F5-9B0C-9CCFD933A886}" srcOrd="0" destOrd="0" presId="urn:microsoft.com/office/officeart/2005/8/layout/bProcess4"/>
    <dgm:cxn modelId="{A644EBDD-B205-4537-B2EA-D63C944C2BF3}" type="presParOf" srcId="{1C8A3A32-29BF-4557-825D-CBB39BC1109A}" destId="{1A256373-E9E9-4CE0-9559-C1707E8B7020}" srcOrd="1" destOrd="0" presId="urn:microsoft.com/office/officeart/2005/8/layout/bProcess4"/>
    <dgm:cxn modelId="{61465554-2162-46AB-B530-229F8462FC53}" type="presParOf" srcId="{A957878E-95BE-4DA5-82BE-B0B8D14C4965}" destId="{0636D54B-DF5A-49C5-8BF0-7DF6BEA51C3F}" srcOrd="3" destOrd="0" presId="urn:microsoft.com/office/officeart/2005/8/layout/bProcess4"/>
    <dgm:cxn modelId="{6DCC7060-1715-4D84-8460-D6AEA4E65F1A}" type="presParOf" srcId="{A957878E-95BE-4DA5-82BE-B0B8D14C4965}" destId="{5D1E2D60-9F21-4B1C-93C1-EE61DAA9C93A}" srcOrd="4" destOrd="0" presId="urn:microsoft.com/office/officeart/2005/8/layout/bProcess4"/>
    <dgm:cxn modelId="{535B95C3-EC85-46B1-A740-F1E259542817}" type="presParOf" srcId="{5D1E2D60-9F21-4B1C-93C1-EE61DAA9C93A}" destId="{3300F744-F684-4D49-9161-5A474AE2C87A}" srcOrd="0" destOrd="0" presId="urn:microsoft.com/office/officeart/2005/8/layout/bProcess4"/>
    <dgm:cxn modelId="{F4FB4BA1-D5FF-420B-81BF-34BBA88B8DE0}" type="presParOf" srcId="{5D1E2D60-9F21-4B1C-93C1-EE61DAA9C93A}" destId="{F553DDC0-951F-4659-A0B0-06C17C5C8C3B}" srcOrd="1" destOrd="0" presId="urn:microsoft.com/office/officeart/2005/8/layout/bProcess4"/>
    <dgm:cxn modelId="{66B9E18C-1264-4494-8D83-C51D4B54C151}" type="presParOf" srcId="{A957878E-95BE-4DA5-82BE-B0B8D14C4965}" destId="{295D7D10-7F79-4EC1-BCD1-3B9FD1345DB5}" srcOrd="5" destOrd="0" presId="urn:microsoft.com/office/officeart/2005/8/layout/bProcess4"/>
    <dgm:cxn modelId="{62F60352-6709-47BA-A671-745C14E60CE0}" type="presParOf" srcId="{A957878E-95BE-4DA5-82BE-B0B8D14C4965}" destId="{B27ECD71-A9B0-4F6B-9177-47E7809F1D97}" srcOrd="6" destOrd="0" presId="urn:microsoft.com/office/officeart/2005/8/layout/bProcess4"/>
    <dgm:cxn modelId="{A36147F6-1A2D-4187-B796-5946554382DA}" type="presParOf" srcId="{B27ECD71-A9B0-4F6B-9177-47E7809F1D97}" destId="{CF049665-621F-448F-9129-6A63B7D2029D}" srcOrd="0" destOrd="0" presId="urn:microsoft.com/office/officeart/2005/8/layout/bProcess4"/>
    <dgm:cxn modelId="{17993CFE-BBD8-481B-BC0E-FC11F96710AD}" type="presParOf" srcId="{B27ECD71-A9B0-4F6B-9177-47E7809F1D97}" destId="{416B1388-46B7-4A08-9B53-8234332FA516}" srcOrd="1" destOrd="0" presId="urn:microsoft.com/office/officeart/2005/8/layout/bProcess4"/>
    <dgm:cxn modelId="{BED41F11-3495-414F-A9A9-443500CE740D}" type="presParOf" srcId="{A957878E-95BE-4DA5-82BE-B0B8D14C4965}" destId="{995F7DD1-5610-4631-A5A1-6518D3AF672D}" srcOrd="7" destOrd="0" presId="urn:microsoft.com/office/officeart/2005/8/layout/bProcess4"/>
    <dgm:cxn modelId="{CDA05276-FE86-4486-B34F-FA3AD237593A}" type="presParOf" srcId="{A957878E-95BE-4DA5-82BE-B0B8D14C4965}" destId="{BE81BCC2-3D80-42F4-A7EF-1F5EEFA8FEA2}" srcOrd="8" destOrd="0" presId="urn:microsoft.com/office/officeart/2005/8/layout/bProcess4"/>
    <dgm:cxn modelId="{102965A9-3654-492A-B61E-D2CD282C3B91}" type="presParOf" srcId="{BE81BCC2-3D80-42F4-A7EF-1F5EEFA8FEA2}" destId="{53CBE48F-2376-470B-B2D2-AF7A326AEC80}" srcOrd="0" destOrd="0" presId="urn:microsoft.com/office/officeart/2005/8/layout/bProcess4"/>
    <dgm:cxn modelId="{10D00731-99C0-4D8E-B99E-4152F41E3E1B}" type="presParOf" srcId="{BE81BCC2-3D80-42F4-A7EF-1F5EEFA8FEA2}" destId="{DF687BAD-22F6-4ECE-A17E-81EFB040FED2}" srcOrd="1" destOrd="0" presId="urn:microsoft.com/office/officeart/2005/8/layout/bProcess4"/>
    <dgm:cxn modelId="{2464F325-AD9A-42B5-9FF4-7070A1E7D9FE}" type="presParOf" srcId="{A957878E-95BE-4DA5-82BE-B0B8D14C4965}" destId="{6831DC41-A979-4446-9C75-18D06CDECEC0}" srcOrd="9" destOrd="0" presId="urn:microsoft.com/office/officeart/2005/8/layout/bProcess4"/>
    <dgm:cxn modelId="{69008A12-7EBE-47F2-BE09-B7065831E470}" type="presParOf" srcId="{A957878E-95BE-4DA5-82BE-B0B8D14C4965}" destId="{C137C851-766D-45DE-8099-8A8D251045C1}" srcOrd="10" destOrd="0" presId="urn:microsoft.com/office/officeart/2005/8/layout/bProcess4"/>
    <dgm:cxn modelId="{44C26FE9-1AC7-4D4A-B575-0A352231C987}" type="presParOf" srcId="{C137C851-766D-45DE-8099-8A8D251045C1}" destId="{56BFD342-71B1-48CD-9DD5-89CAC87D476D}" srcOrd="0" destOrd="0" presId="urn:microsoft.com/office/officeart/2005/8/layout/bProcess4"/>
    <dgm:cxn modelId="{61B8275B-AEFE-47C1-BED3-00B0971E5B3C}" type="presParOf" srcId="{C137C851-766D-45DE-8099-8A8D251045C1}" destId="{A8C66FD2-EDDB-4336-8C5F-5DE044674B92}" srcOrd="1" destOrd="0" presId="urn:microsoft.com/office/officeart/2005/8/layout/bProcess4"/>
    <dgm:cxn modelId="{5523D205-58AE-41A4-B814-DC03C5AC8BD4}" type="presParOf" srcId="{A957878E-95BE-4DA5-82BE-B0B8D14C4965}" destId="{C63B643C-95FE-40A1-ABAE-2AA19E162581}" srcOrd="11" destOrd="0" presId="urn:microsoft.com/office/officeart/2005/8/layout/bProcess4"/>
    <dgm:cxn modelId="{EFCCCEC6-42A8-43C1-8298-A405698C3B0F}" type="presParOf" srcId="{A957878E-95BE-4DA5-82BE-B0B8D14C4965}" destId="{1DDAA871-5A95-4623-A6EF-E559BE74356D}" srcOrd="12" destOrd="0" presId="urn:microsoft.com/office/officeart/2005/8/layout/bProcess4"/>
    <dgm:cxn modelId="{24C5033E-2060-44CD-B2E5-8322283991F2}" type="presParOf" srcId="{1DDAA871-5A95-4623-A6EF-E559BE74356D}" destId="{39F86BF7-5F2C-46B3-9850-6ACEA0486C8E}" srcOrd="0" destOrd="0" presId="urn:microsoft.com/office/officeart/2005/8/layout/bProcess4"/>
    <dgm:cxn modelId="{F4C58A37-6F28-41C3-967C-AFCF6CEAA520}" type="presParOf" srcId="{1DDAA871-5A95-4623-A6EF-E559BE74356D}" destId="{48D5A0E2-CDE1-479C-86AA-540533B05103}" srcOrd="1" destOrd="0" presId="urn:microsoft.com/office/officeart/2005/8/layout/bProcess4"/>
    <dgm:cxn modelId="{39AB7BB8-F321-4BF7-938D-2A023D7C0D01}" type="presParOf" srcId="{A957878E-95BE-4DA5-82BE-B0B8D14C4965}" destId="{4F8A5E9E-2A2F-4FAD-8995-2215F96EEFD3}" srcOrd="13" destOrd="0" presId="urn:microsoft.com/office/officeart/2005/8/layout/bProcess4"/>
    <dgm:cxn modelId="{682E4138-5B3A-4FAE-A681-D2A92F5CF971}" type="presParOf" srcId="{A957878E-95BE-4DA5-82BE-B0B8D14C4965}" destId="{43E4EDE7-8B33-44DD-9BA1-0BC6BA974BC0}" srcOrd="14" destOrd="0" presId="urn:microsoft.com/office/officeart/2005/8/layout/bProcess4"/>
    <dgm:cxn modelId="{931C782A-8EC5-4E90-A078-00126DDB03A4}" type="presParOf" srcId="{43E4EDE7-8B33-44DD-9BA1-0BC6BA974BC0}" destId="{E816E3D2-07F9-4886-924D-6C01B0E58929}" srcOrd="0" destOrd="0" presId="urn:microsoft.com/office/officeart/2005/8/layout/bProcess4"/>
    <dgm:cxn modelId="{CC1F65CB-27AC-4385-9EB5-44A5AC002AC9}" type="presParOf" srcId="{43E4EDE7-8B33-44DD-9BA1-0BC6BA974BC0}" destId="{C01F69A6-4995-4E1E-B82D-66624EB7944F}" srcOrd="1" destOrd="0" presId="urn:microsoft.com/office/officeart/2005/8/layout/bProcess4"/>
    <dgm:cxn modelId="{B7AA3758-C990-43CE-A170-7345A6FE41C2}" type="presParOf" srcId="{A957878E-95BE-4DA5-82BE-B0B8D14C4965}" destId="{939010EC-4F42-43B3-9267-B1914AC7C2AF}" srcOrd="15" destOrd="0" presId="urn:microsoft.com/office/officeart/2005/8/layout/bProcess4"/>
    <dgm:cxn modelId="{A30D1882-54AB-4148-AE54-D6BAF23128E4}" type="presParOf" srcId="{A957878E-95BE-4DA5-82BE-B0B8D14C4965}" destId="{25A4DF27-FD18-416E-BC76-511E882A36EC}" srcOrd="16" destOrd="0" presId="urn:microsoft.com/office/officeart/2005/8/layout/bProcess4"/>
    <dgm:cxn modelId="{041AD9D5-ADFD-44CD-A063-72F56A698F68}" type="presParOf" srcId="{25A4DF27-FD18-416E-BC76-511E882A36EC}" destId="{BEE755F6-0C48-48CD-B497-1E9E25D430B6}" srcOrd="0" destOrd="0" presId="urn:microsoft.com/office/officeart/2005/8/layout/bProcess4"/>
    <dgm:cxn modelId="{4BFB02B9-BD18-44B9-A679-3D8F77995995}" type="presParOf" srcId="{25A4DF27-FD18-416E-BC76-511E882A36EC}" destId="{5E8A7586-44AE-471C-AE98-F070AAC48B15}" srcOrd="1" destOrd="0" presId="urn:microsoft.com/office/officeart/2005/8/layout/bProcess4"/>
    <dgm:cxn modelId="{A5BDE119-F0F6-46EE-8FE9-D30C278BEB55}" type="presParOf" srcId="{A957878E-95BE-4DA5-82BE-B0B8D14C4965}" destId="{6E2BFE04-EAB9-4A1B-A548-4AE5E271853B}" srcOrd="17" destOrd="0" presId="urn:microsoft.com/office/officeart/2005/8/layout/bProcess4"/>
    <dgm:cxn modelId="{2F2BAD9B-6358-4100-8B1E-DF2480808EA9}" type="presParOf" srcId="{A957878E-95BE-4DA5-82BE-B0B8D14C4965}" destId="{099C9984-A919-4295-AEF3-7684BFEBF7FA}" srcOrd="18" destOrd="0" presId="urn:microsoft.com/office/officeart/2005/8/layout/bProcess4"/>
    <dgm:cxn modelId="{DE9CAE58-AC66-4919-A8F9-E4E10B8876AC}" type="presParOf" srcId="{099C9984-A919-4295-AEF3-7684BFEBF7FA}" destId="{F3834BF4-FCF6-472D-94C1-3462E0B3A738}" srcOrd="0" destOrd="0" presId="urn:microsoft.com/office/officeart/2005/8/layout/bProcess4"/>
    <dgm:cxn modelId="{D4FFAB93-BAC1-40F4-88F9-16DB0989D98A}" type="presParOf" srcId="{099C9984-A919-4295-AEF3-7684BFEBF7FA}" destId="{DED23717-A49C-47DA-896E-441D7C326485}" srcOrd="1" destOrd="0" presId="urn:microsoft.com/office/officeart/2005/8/layout/bProcess4"/>
    <dgm:cxn modelId="{8667CA53-0D8A-4921-AF02-16945D2660C0}" type="presParOf" srcId="{A957878E-95BE-4DA5-82BE-B0B8D14C4965}" destId="{FCA67666-9DEF-4799-BCD9-A3C0F3D314AE}" srcOrd="19" destOrd="0" presId="urn:microsoft.com/office/officeart/2005/8/layout/bProcess4"/>
    <dgm:cxn modelId="{27D642E7-CBD5-40A7-ADB4-6AEF6E61B7F0}" type="presParOf" srcId="{A957878E-95BE-4DA5-82BE-B0B8D14C4965}" destId="{4BD8B3FF-1674-4227-8735-78ECA3CF7162}" srcOrd="20" destOrd="0" presId="urn:microsoft.com/office/officeart/2005/8/layout/bProcess4"/>
    <dgm:cxn modelId="{42A0F5DC-9E45-40BA-944D-7AA27E2A33F2}" type="presParOf" srcId="{4BD8B3FF-1674-4227-8735-78ECA3CF7162}" destId="{C9A83149-9E2D-45C3-8900-FF0DA6F93295}" srcOrd="0" destOrd="0" presId="urn:microsoft.com/office/officeart/2005/8/layout/bProcess4"/>
    <dgm:cxn modelId="{AD1C4B3B-7517-45D1-BCF9-12E336A6EF22}" type="presParOf" srcId="{4BD8B3FF-1674-4227-8735-78ECA3CF7162}" destId="{2D1ADBA8-3882-42BC-9572-FEBD946EFD36}" srcOrd="1" destOrd="0" presId="urn:microsoft.com/office/officeart/2005/8/layout/bProcess4"/>
    <dgm:cxn modelId="{B02B3DC5-4AEB-4C2E-9B2A-2506939E586D}" type="presParOf" srcId="{A957878E-95BE-4DA5-82BE-B0B8D14C4965}" destId="{21B454E9-8358-47B5-BD4C-3DB120F2ECF9}" srcOrd="21" destOrd="0" presId="urn:microsoft.com/office/officeart/2005/8/layout/bProcess4"/>
    <dgm:cxn modelId="{264EA06F-12B9-48CF-9E8A-B16C91CEC730}" type="presParOf" srcId="{A957878E-95BE-4DA5-82BE-B0B8D14C4965}" destId="{B71B95AE-8C0E-4620-B647-B42E476C5734}" srcOrd="22" destOrd="0" presId="urn:microsoft.com/office/officeart/2005/8/layout/bProcess4"/>
    <dgm:cxn modelId="{0669F0DF-BAA4-45B8-ADEB-D9B41895DD7F}" type="presParOf" srcId="{B71B95AE-8C0E-4620-B647-B42E476C5734}" destId="{5774EF38-BACB-4F95-8A73-5B22C11704C0}" srcOrd="0" destOrd="0" presId="urn:microsoft.com/office/officeart/2005/8/layout/bProcess4"/>
    <dgm:cxn modelId="{551BC4DE-EE9C-4780-90E7-079102C51D16}" type="presParOf" srcId="{B71B95AE-8C0E-4620-B647-B42E476C5734}" destId="{4DCEA716-4672-4636-A26E-89D1BEC65B4B}" srcOrd="1" destOrd="0" presId="urn:microsoft.com/office/officeart/2005/8/layout/bProcess4"/>
    <dgm:cxn modelId="{43D150D7-D2B2-43F0-B147-33DD95D5E507}" type="presParOf" srcId="{A957878E-95BE-4DA5-82BE-B0B8D14C4965}" destId="{1C1A67E8-AC5D-4EFC-9E47-78ADB8929C51}" srcOrd="23" destOrd="0" presId="urn:microsoft.com/office/officeart/2005/8/layout/bProcess4"/>
    <dgm:cxn modelId="{1C39A7B1-FF1F-4E89-A70D-E22C5357E1E1}" type="presParOf" srcId="{A957878E-95BE-4DA5-82BE-B0B8D14C4965}" destId="{C8652CC0-9BCD-4192-B403-55F8D4D3C648}" srcOrd="24" destOrd="0" presId="urn:microsoft.com/office/officeart/2005/8/layout/bProcess4"/>
    <dgm:cxn modelId="{F3E85844-9FE9-4D60-BF09-01010F639AC2}" type="presParOf" srcId="{C8652CC0-9BCD-4192-B403-55F8D4D3C648}" destId="{1FDEB7FF-3ED4-418F-84A1-E02676B2A76F}" srcOrd="0" destOrd="0" presId="urn:microsoft.com/office/officeart/2005/8/layout/bProcess4"/>
    <dgm:cxn modelId="{9FD82502-C08A-4DFD-B1CA-46D87CFAEC28}" type="presParOf" srcId="{C8652CC0-9BCD-4192-B403-55F8D4D3C648}" destId="{5C0FAAB4-1791-4FEB-80C7-D5E6F7FA2D12}" srcOrd="1" destOrd="0" presId="urn:microsoft.com/office/officeart/2005/8/layout/bProcess4"/>
    <dgm:cxn modelId="{9FA79A9C-A175-4A0D-804E-E854CB4E11A8}" type="presParOf" srcId="{A957878E-95BE-4DA5-82BE-B0B8D14C4965}" destId="{125D92E3-B91E-4694-89FD-4134F920719D}" srcOrd="25" destOrd="0" presId="urn:microsoft.com/office/officeart/2005/8/layout/bProcess4"/>
    <dgm:cxn modelId="{DBBBDACB-F145-44BD-A47D-217364E7A175}" type="presParOf" srcId="{A957878E-95BE-4DA5-82BE-B0B8D14C4965}" destId="{6B114496-45BA-4E52-A9AA-F18DE7287FFF}" srcOrd="26" destOrd="0" presId="urn:microsoft.com/office/officeart/2005/8/layout/bProcess4"/>
    <dgm:cxn modelId="{44142E47-49B1-4129-9A6A-D25DBC1AAEB4}" type="presParOf" srcId="{6B114496-45BA-4E52-A9AA-F18DE7287FFF}" destId="{4C6AD2F0-DB63-4014-9414-98177AC0B798}" srcOrd="0" destOrd="0" presId="urn:microsoft.com/office/officeart/2005/8/layout/bProcess4"/>
    <dgm:cxn modelId="{228E58B7-03B6-4451-AA84-F87DB5090A84}" type="presParOf" srcId="{6B114496-45BA-4E52-A9AA-F18DE7287FFF}" destId="{415CCE5A-AF6A-487F-8C82-F90FCAAB2D6A}" srcOrd="1" destOrd="0" presId="urn:microsoft.com/office/officeart/2005/8/layout/bProcess4"/>
    <dgm:cxn modelId="{669E27EB-50C5-4D8E-8BCF-C17B8BC1B47C}" type="presParOf" srcId="{A957878E-95BE-4DA5-82BE-B0B8D14C4965}" destId="{6A88567B-9091-4656-9B1C-2D4C1AFDF2E3}" srcOrd="27" destOrd="0" presId="urn:microsoft.com/office/officeart/2005/8/layout/bProcess4"/>
    <dgm:cxn modelId="{ED976D61-D4A0-41F0-B11A-4D4F4AC50F61}" type="presParOf" srcId="{A957878E-95BE-4DA5-82BE-B0B8D14C4965}" destId="{3F0C439D-8E0E-4186-98CA-CF34198EC354}" srcOrd="28" destOrd="0" presId="urn:microsoft.com/office/officeart/2005/8/layout/bProcess4"/>
    <dgm:cxn modelId="{B6BA6E8F-69DE-446F-8257-957382EC92AE}" type="presParOf" srcId="{3F0C439D-8E0E-4186-98CA-CF34198EC354}" destId="{5D6C4906-8323-4B92-AC56-F3A06C8A47CE}" srcOrd="0" destOrd="0" presId="urn:microsoft.com/office/officeart/2005/8/layout/bProcess4"/>
    <dgm:cxn modelId="{54115010-B1AF-4510-9B8C-8F4915FA3F0E}" type="presParOf" srcId="{3F0C439D-8E0E-4186-98CA-CF34198EC354}" destId="{F25D0493-D69A-45F7-B3F4-54D313EDF78E}" srcOrd="1" destOrd="0" presId="urn:microsoft.com/office/officeart/2005/8/layout/bProcess4"/>
    <dgm:cxn modelId="{03331827-4AE4-4247-8D9D-B777A7CCD068}" type="presParOf" srcId="{A957878E-95BE-4DA5-82BE-B0B8D14C4965}" destId="{30A6D82E-11C7-4255-A9B4-B9F1D7CAE6FC}" srcOrd="29" destOrd="0" presId="urn:microsoft.com/office/officeart/2005/8/layout/bProcess4"/>
    <dgm:cxn modelId="{47E69C1E-962A-4BAB-9BBB-AA20BE425DD0}" type="presParOf" srcId="{A957878E-95BE-4DA5-82BE-B0B8D14C4965}" destId="{DB146A56-16D9-4C11-912B-200BC3BC08F1}" srcOrd="30" destOrd="0" presId="urn:microsoft.com/office/officeart/2005/8/layout/bProcess4"/>
    <dgm:cxn modelId="{E223ECCF-FFAE-4A1B-AA34-4A585FA24FEC}" type="presParOf" srcId="{DB146A56-16D9-4C11-912B-200BC3BC08F1}" destId="{CE84257B-64A7-4A14-8F6E-A88BDBC961D6}" srcOrd="0" destOrd="0" presId="urn:microsoft.com/office/officeart/2005/8/layout/bProcess4"/>
    <dgm:cxn modelId="{328AD1C6-9DA3-438F-BFF8-39FE144804A8}" type="presParOf" srcId="{DB146A56-16D9-4C11-912B-200BC3BC08F1}" destId="{C31CA709-E519-446F-BD25-2E946335C20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59780-1A05-4415-B88A-3F718273EBA7}">
      <dsp:nvSpPr>
        <dsp:cNvPr id="0" name=""/>
        <dsp:cNvSpPr/>
      </dsp:nvSpPr>
      <dsp:spPr>
        <a:xfrm rot="5400000">
          <a:off x="577921"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C43E2-9B08-47E8-B517-A52887676948}">
      <dsp:nvSpPr>
        <dsp:cNvPr id="0" name=""/>
        <dsp:cNvSpPr/>
      </dsp:nvSpPr>
      <dsp:spPr>
        <a:xfrm>
          <a:off x="912442" y="1462"/>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Attend webinar “Introduction to Mass Testing”</a:t>
          </a:r>
          <a:endParaRPr lang="en-US" sz="1200" kern="1200" dirty="0"/>
        </a:p>
      </dsp:txBody>
      <dsp:txXfrm>
        <a:off x="946644" y="35664"/>
        <a:ext cx="1877847" cy="1099346"/>
      </dsp:txXfrm>
    </dsp:sp>
    <dsp:sp modelId="{0636D54B-DF5A-49C5-8BF0-7DF6BEA51C3F}">
      <dsp:nvSpPr>
        <dsp:cNvPr id="0" name=""/>
        <dsp:cNvSpPr/>
      </dsp:nvSpPr>
      <dsp:spPr>
        <a:xfrm rot="5400000">
          <a:off x="577921"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256373-E9E9-4CE0-9559-C1707E8B7020}">
      <dsp:nvSpPr>
        <dsp:cNvPr id="0" name=""/>
        <dsp:cNvSpPr/>
      </dsp:nvSpPr>
      <dsp:spPr>
        <a:xfrm>
          <a:off x="912442" y="1461150"/>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Attend</a:t>
          </a:r>
          <a:r>
            <a:rPr lang="en-GB" sz="1200" b="1" kern="1200" baseline="0" dirty="0"/>
            <a:t> webinar “Operational Overview”</a:t>
          </a:r>
          <a:endParaRPr lang="en-US" sz="1200" kern="1200" dirty="0"/>
        </a:p>
      </dsp:txBody>
      <dsp:txXfrm>
        <a:off x="946644" y="1495352"/>
        <a:ext cx="1877847" cy="1099346"/>
      </dsp:txXfrm>
    </dsp:sp>
    <dsp:sp modelId="{295D7D10-7F79-4EC1-BCD1-3B9FD1345DB5}">
      <dsp:nvSpPr>
        <dsp:cNvPr id="0" name=""/>
        <dsp:cNvSpPr/>
      </dsp:nvSpPr>
      <dsp:spPr>
        <a:xfrm rot="5400000">
          <a:off x="577921"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53DDC0-951F-4659-A0B0-06C17C5C8C3B}">
      <dsp:nvSpPr>
        <dsp:cNvPr id="0" name=""/>
        <dsp:cNvSpPr/>
      </dsp:nvSpPr>
      <dsp:spPr>
        <a:xfrm>
          <a:off x="912442" y="2920839"/>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Request access to Egress platform to read</a:t>
          </a:r>
          <a:r>
            <a:rPr lang="en-GB" sz="1200" b="1" kern="1200" baseline="0" dirty="0"/>
            <a:t> documents</a:t>
          </a:r>
          <a:endParaRPr lang="en-US" sz="1200" kern="1200" dirty="0"/>
        </a:p>
      </dsp:txBody>
      <dsp:txXfrm>
        <a:off x="946644" y="2955041"/>
        <a:ext cx="1877847" cy="1099346"/>
      </dsp:txXfrm>
    </dsp:sp>
    <dsp:sp modelId="{995F7DD1-5610-4631-A5A1-6518D3AF672D}">
      <dsp:nvSpPr>
        <dsp:cNvPr id="0" name=""/>
        <dsp:cNvSpPr/>
      </dsp:nvSpPr>
      <dsp:spPr>
        <a:xfrm>
          <a:off x="1307766" y="4578189"/>
          <a:ext cx="2582441"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6B1388-46B7-4A08-9B53-8234332FA516}">
      <dsp:nvSpPr>
        <dsp:cNvPr id="0" name=""/>
        <dsp:cNvSpPr/>
      </dsp:nvSpPr>
      <dsp:spPr>
        <a:xfrm>
          <a:off x="912442" y="4380527"/>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Mobilise resources and start planning</a:t>
          </a:r>
          <a:endParaRPr lang="en-US" sz="1200" kern="1200" dirty="0"/>
        </a:p>
      </dsp:txBody>
      <dsp:txXfrm>
        <a:off x="946644" y="4414729"/>
        <a:ext cx="1877847" cy="1099346"/>
      </dsp:txXfrm>
    </dsp:sp>
    <dsp:sp modelId="{6831DC41-A979-4446-9C75-18D06CDECEC0}">
      <dsp:nvSpPr>
        <dsp:cNvPr id="0" name=""/>
        <dsp:cNvSpPr/>
      </dsp:nvSpPr>
      <dsp:spPr>
        <a:xfrm rot="16200000">
          <a:off x="3166436"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687BAD-22F6-4ECE-A17E-81EFB040FED2}">
      <dsp:nvSpPr>
        <dsp:cNvPr id="0" name=""/>
        <dsp:cNvSpPr/>
      </dsp:nvSpPr>
      <dsp:spPr>
        <a:xfrm>
          <a:off x="3500957" y="4380527"/>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Define scope &amp; phasing</a:t>
          </a:r>
          <a:endParaRPr lang="en-US" sz="1200" kern="1200" dirty="0"/>
        </a:p>
      </dsp:txBody>
      <dsp:txXfrm>
        <a:off x="3535159" y="4414729"/>
        <a:ext cx="1877847" cy="1099346"/>
      </dsp:txXfrm>
    </dsp:sp>
    <dsp:sp modelId="{C63B643C-95FE-40A1-ABAE-2AA19E162581}">
      <dsp:nvSpPr>
        <dsp:cNvPr id="0" name=""/>
        <dsp:cNvSpPr/>
      </dsp:nvSpPr>
      <dsp:spPr>
        <a:xfrm rot="16200000">
          <a:off x="3166436"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C66FD2-EDDB-4336-8C5F-5DE044674B92}">
      <dsp:nvSpPr>
        <dsp:cNvPr id="0" name=""/>
        <dsp:cNvSpPr/>
      </dsp:nvSpPr>
      <dsp:spPr>
        <a:xfrm>
          <a:off x="3500957" y="2920839"/>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baseline="0" dirty="0"/>
            <a:t>Accept </a:t>
          </a:r>
          <a:br>
            <a:rPr lang="en-GB" sz="1200" b="1" kern="1200" baseline="0" dirty="0"/>
          </a:br>
          <a:r>
            <a:rPr lang="en-GB" sz="1200" b="1" kern="1200" baseline="0" dirty="0"/>
            <a:t>standard legal Terms on Egress platform</a:t>
          </a:r>
          <a:endParaRPr lang="en-US" sz="1200" kern="1200" dirty="0"/>
        </a:p>
      </dsp:txBody>
      <dsp:txXfrm>
        <a:off x="3535159" y="2955041"/>
        <a:ext cx="1877847" cy="1099346"/>
      </dsp:txXfrm>
    </dsp:sp>
    <dsp:sp modelId="{4F8A5E9E-2A2F-4FAD-8995-2215F96EEFD3}">
      <dsp:nvSpPr>
        <dsp:cNvPr id="0" name=""/>
        <dsp:cNvSpPr/>
      </dsp:nvSpPr>
      <dsp:spPr>
        <a:xfrm rot="16200000">
          <a:off x="3166436"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D5A0E2-CDE1-479C-86AA-540533B05103}">
      <dsp:nvSpPr>
        <dsp:cNvPr id="0" name=""/>
        <dsp:cNvSpPr/>
      </dsp:nvSpPr>
      <dsp:spPr>
        <a:xfrm>
          <a:off x="3500957" y="1461150"/>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baseline="0" dirty="0"/>
            <a:t>Submit order request on Egress platform*</a:t>
          </a:r>
          <a:endParaRPr lang="en-US" sz="1200" kern="1200" dirty="0"/>
        </a:p>
      </dsp:txBody>
      <dsp:txXfrm>
        <a:off x="3535159" y="1495352"/>
        <a:ext cx="1877847" cy="1099346"/>
      </dsp:txXfrm>
    </dsp:sp>
    <dsp:sp modelId="{939010EC-4F42-43B3-9267-B1914AC7C2AF}">
      <dsp:nvSpPr>
        <dsp:cNvPr id="0" name=""/>
        <dsp:cNvSpPr/>
      </dsp:nvSpPr>
      <dsp:spPr>
        <a:xfrm>
          <a:off x="3896280" y="199123"/>
          <a:ext cx="2582441"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1F69A6-4995-4E1E-B82D-66624EB7944F}">
      <dsp:nvSpPr>
        <dsp:cNvPr id="0" name=""/>
        <dsp:cNvSpPr/>
      </dsp:nvSpPr>
      <dsp:spPr>
        <a:xfrm>
          <a:off x="3500957" y="1462"/>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Attend webinar “Q&amp;A” as often as needed for support during mobilisation</a:t>
          </a:r>
          <a:endParaRPr lang="en-US" sz="1200" kern="1200" dirty="0"/>
        </a:p>
      </dsp:txBody>
      <dsp:txXfrm>
        <a:off x="3535159" y="35664"/>
        <a:ext cx="1877847" cy="1099346"/>
      </dsp:txXfrm>
    </dsp:sp>
    <dsp:sp modelId="{6E2BFE04-EAB9-4A1B-A548-4AE5E271853B}">
      <dsp:nvSpPr>
        <dsp:cNvPr id="0" name=""/>
        <dsp:cNvSpPr/>
      </dsp:nvSpPr>
      <dsp:spPr>
        <a:xfrm rot="5400000">
          <a:off x="5754950"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8A7586-44AE-471C-AE98-F070AAC48B15}">
      <dsp:nvSpPr>
        <dsp:cNvPr id="0" name=""/>
        <dsp:cNvSpPr/>
      </dsp:nvSpPr>
      <dsp:spPr>
        <a:xfrm>
          <a:off x="6089471" y="1462"/>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i="0" u="none" kern="1200" dirty="0"/>
            <a:t>Procure</a:t>
          </a:r>
          <a:r>
            <a:rPr lang="en-GB" sz="1200" b="1" i="0" u="none" kern="1200" baseline="0" dirty="0"/>
            <a:t> services &amp; materials</a:t>
          </a:r>
          <a:endParaRPr lang="en-US" sz="1200" kern="1200" dirty="0"/>
        </a:p>
      </dsp:txBody>
      <dsp:txXfrm>
        <a:off x="6123673" y="35664"/>
        <a:ext cx="1877847" cy="1099346"/>
      </dsp:txXfrm>
    </dsp:sp>
    <dsp:sp modelId="{FCA67666-9DEF-4799-BCD9-A3C0F3D314AE}">
      <dsp:nvSpPr>
        <dsp:cNvPr id="0" name=""/>
        <dsp:cNvSpPr/>
      </dsp:nvSpPr>
      <dsp:spPr>
        <a:xfrm rot="5400000">
          <a:off x="5754950"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D23717-A49C-47DA-896E-441D7C326485}">
      <dsp:nvSpPr>
        <dsp:cNvPr id="0" name=""/>
        <dsp:cNvSpPr/>
      </dsp:nvSpPr>
      <dsp:spPr>
        <a:xfrm>
          <a:off x="6089471" y="1461150"/>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Build</a:t>
          </a:r>
          <a:r>
            <a:rPr lang="en-GB" sz="1200" b="1" i="0" u="none" kern="1200" baseline="0" dirty="0"/>
            <a:t> site and set it up</a:t>
          </a:r>
          <a:endParaRPr lang="en-GB" sz="1200" kern="1200" dirty="0"/>
        </a:p>
      </dsp:txBody>
      <dsp:txXfrm>
        <a:off x="6123673" y="1495352"/>
        <a:ext cx="1877847" cy="1099346"/>
      </dsp:txXfrm>
    </dsp:sp>
    <dsp:sp modelId="{21B454E9-8358-47B5-BD4C-3DB120F2ECF9}">
      <dsp:nvSpPr>
        <dsp:cNvPr id="0" name=""/>
        <dsp:cNvSpPr/>
      </dsp:nvSpPr>
      <dsp:spPr>
        <a:xfrm rot="5400000">
          <a:off x="5754950"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1ADBA8-3882-42BC-9572-FEBD946EFD36}">
      <dsp:nvSpPr>
        <dsp:cNvPr id="0" name=""/>
        <dsp:cNvSpPr/>
      </dsp:nvSpPr>
      <dsp:spPr>
        <a:xfrm>
          <a:off x="6089471" y="2920839"/>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Set up</a:t>
          </a:r>
          <a:r>
            <a:rPr lang="en-GB" sz="1200" b="1" i="0" u="none" kern="1200" baseline="0" dirty="0"/>
            <a:t> sites </a:t>
          </a:r>
          <a:r>
            <a:rPr lang="en-GB" sz="1200" b="1" i="0" u="none" kern="1200" dirty="0"/>
            <a:t>for Results Logging and attend optional drop-in sessions</a:t>
          </a:r>
          <a:endParaRPr lang="en-GB" sz="1200" kern="1200" dirty="0"/>
        </a:p>
      </dsp:txBody>
      <dsp:txXfrm>
        <a:off x="6123673" y="2955041"/>
        <a:ext cx="1877847" cy="1099346"/>
      </dsp:txXfrm>
    </dsp:sp>
    <dsp:sp modelId="{1C1A67E8-AC5D-4EFC-9E47-78ADB8929C51}">
      <dsp:nvSpPr>
        <dsp:cNvPr id="0" name=""/>
        <dsp:cNvSpPr/>
      </dsp:nvSpPr>
      <dsp:spPr>
        <a:xfrm>
          <a:off x="6484795" y="4578189"/>
          <a:ext cx="2582441"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CEA716-4672-4636-A26E-89D1BEC65B4B}">
      <dsp:nvSpPr>
        <dsp:cNvPr id="0" name=""/>
        <dsp:cNvSpPr/>
      </dsp:nvSpPr>
      <dsp:spPr>
        <a:xfrm>
          <a:off x="6089471" y="4380527"/>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Communicate with employees</a:t>
          </a:r>
          <a:endParaRPr lang="en-GB" sz="1200" kern="1200" dirty="0"/>
        </a:p>
      </dsp:txBody>
      <dsp:txXfrm>
        <a:off x="6123673" y="4414729"/>
        <a:ext cx="1877847" cy="1099346"/>
      </dsp:txXfrm>
    </dsp:sp>
    <dsp:sp modelId="{125D92E3-B91E-4694-89FD-4134F920719D}">
      <dsp:nvSpPr>
        <dsp:cNvPr id="0" name=""/>
        <dsp:cNvSpPr/>
      </dsp:nvSpPr>
      <dsp:spPr>
        <a:xfrm rot="16200000">
          <a:off x="8343465"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0FAAB4-1791-4FEB-80C7-D5E6F7FA2D12}">
      <dsp:nvSpPr>
        <dsp:cNvPr id="0" name=""/>
        <dsp:cNvSpPr/>
      </dsp:nvSpPr>
      <dsp:spPr>
        <a:xfrm>
          <a:off x="8677985" y="4380527"/>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Recruit Operatives</a:t>
          </a:r>
          <a:endParaRPr lang="en-GB" sz="1200" kern="1200" dirty="0"/>
        </a:p>
      </dsp:txBody>
      <dsp:txXfrm>
        <a:off x="8712187" y="4414729"/>
        <a:ext cx="1877847" cy="1099346"/>
      </dsp:txXfrm>
    </dsp:sp>
    <dsp:sp modelId="{6A88567B-9091-4656-9B1C-2D4C1AFDF2E3}">
      <dsp:nvSpPr>
        <dsp:cNvPr id="0" name=""/>
        <dsp:cNvSpPr/>
      </dsp:nvSpPr>
      <dsp:spPr>
        <a:xfrm rot="16200000">
          <a:off x="8343465"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CCE5A-AF6A-487F-8C82-F90FCAAB2D6A}">
      <dsp:nvSpPr>
        <dsp:cNvPr id="0" name=""/>
        <dsp:cNvSpPr/>
      </dsp:nvSpPr>
      <dsp:spPr>
        <a:xfrm>
          <a:off x="8677985" y="2920839"/>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Access online training and train the Trainer</a:t>
          </a:r>
          <a:endParaRPr lang="en-GB" sz="1200" kern="1200" dirty="0"/>
        </a:p>
      </dsp:txBody>
      <dsp:txXfrm>
        <a:off x="8712187" y="2955041"/>
        <a:ext cx="1877847" cy="1099346"/>
      </dsp:txXfrm>
    </dsp:sp>
    <dsp:sp modelId="{30A6D82E-11C7-4255-A9B4-B9F1D7CAE6FC}">
      <dsp:nvSpPr>
        <dsp:cNvPr id="0" name=""/>
        <dsp:cNvSpPr/>
      </dsp:nvSpPr>
      <dsp:spPr>
        <a:xfrm rot="16200000">
          <a:off x="8343465"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5D0493-D69A-45F7-B3F4-54D313EDF78E}">
      <dsp:nvSpPr>
        <dsp:cNvPr id="0" name=""/>
        <dsp:cNvSpPr/>
      </dsp:nvSpPr>
      <dsp:spPr>
        <a:xfrm>
          <a:off x="8677985" y="1461150"/>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Dry run</a:t>
          </a:r>
          <a:endParaRPr lang="en-GB" sz="1200" kern="1200" dirty="0"/>
        </a:p>
      </dsp:txBody>
      <dsp:txXfrm>
        <a:off x="8712187" y="1495352"/>
        <a:ext cx="1877847" cy="1099346"/>
      </dsp:txXfrm>
    </dsp:sp>
    <dsp:sp modelId="{C31CA709-E519-446F-BD25-2E946335C20E}">
      <dsp:nvSpPr>
        <dsp:cNvPr id="0" name=""/>
        <dsp:cNvSpPr/>
      </dsp:nvSpPr>
      <dsp:spPr>
        <a:xfrm>
          <a:off x="8677985" y="1462"/>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accent6"/>
              </a:solidFill>
            </a:rPr>
            <a:t>Start testing and </a:t>
          </a:r>
          <a:br>
            <a:rPr lang="en-GB" sz="1200" b="1" kern="1200" dirty="0">
              <a:solidFill>
                <a:schemeClr val="accent6"/>
              </a:solidFill>
            </a:rPr>
          </a:br>
          <a:r>
            <a:rPr lang="en-GB" sz="1200" b="1" kern="1200" dirty="0">
              <a:solidFill>
                <a:schemeClr val="accent6"/>
              </a:solidFill>
            </a:rPr>
            <a:t>plan scale up</a:t>
          </a:r>
          <a:endParaRPr lang="en-GB" sz="1200" kern="1200" dirty="0">
            <a:solidFill>
              <a:schemeClr val="accent6"/>
            </a:solidFill>
          </a:endParaRPr>
        </a:p>
      </dsp:txBody>
      <dsp:txXfrm>
        <a:off x="8712187" y="35664"/>
        <a:ext cx="1877847" cy="109934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DCBDD-EC4A-4C09-9C61-0B63E8B9C26F}" type="datetimeFigureOut">
              <a:rPr lang="en-GB" smtClean="0"/>
              <a:t>03/02/2021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55163-1275-4915-9AAB-5BC50F060132}" type="slidenum">
              <a:rPr lang="en-GB" smtClean="0"/>
              <a:t>‹#›</a:t>
            </a:fld>
            <a:endParaRPr lang="en-GB"/>
          </a:p>
        </p:txBody>
      </p:sp>
    </p:spTree>
    <p:extLst>
      <p:ext uri="{BB962C8B-B14F-4D97-AF65-F5344CB8AC3E}">
        <p14:creationId xmlns:p14="http://schemas.microsoft.com/office/powerpoint/2010/main" val="150898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00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Site visits prior to setting up the test site – this will allow us to discuss any features that are unique to your site</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Interviews with site managers, both before setup of the test site and once the testing is up and running – these will be as no one knows the intricacies of your site as well as your site managers </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Observation of the test process – once you are set up we will observe the test process to get a view of what is working well for you and what could be improved</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Exit interviews with employees – depending on the willingness and availability of your employees, these can vary from a quick rating of the service from 1-5, to a short interview </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Employee surveys – if appropriate, these surveys will allow us to understand personal concerns of your employees and barriers that may prevent them getting tested</a:t>
            </a:r>
          </a:p>
          <a:p>
            <a:endParaRPr lang="en-GB" sz="96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468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5.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5.pn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4.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6.jpe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4.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5.pn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4.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3.png"/><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5.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jpe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5.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5.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22" name="Text Placeholder 6"/>
          <p:cNvSpPr>
            <a:spLocks noGrp="1"/>
          </p:cNvSpPr>
          <p:nvPr>
            <p:ph type="body" sz="quarter" idx="12" hasCustomPrompt="1"/>
          </p:nvPr>
        </p:nvSpPr>
        <p:spPr bwMode="black">
          <a:xfrm>
            <a:off x="630001" y="5724893"/>
            <a:ext cx="6868800" cy="436195"/>
          </a:xfrm>
          <a:prstGeom prst="rect">
            <a:avLst/>
          </a:prstGeom>
          <a:noFill/>
        </p:spPr>
        <p:txBody>
          <a:bodyPr anchor="t"/>
          <a:lstStyle>
            <a:lvl1pPr algn="l">
              <a:lnSpc>
                <a:spcPct val="110000"/>
              </a:lnSpc>
              <a:buNone/>
              <a:defRPr sz="1600" b="0" i="0" cap="none" baseline="0">
                <a:solidFill>
                  <a:srgbClr val="425563"/>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630000" y="3903461"/>
            <a:ext cx="6868800" cy="436195"/>
          </a:xfrm>
          <a:prstGeom prst="rect">
            <a:avLst/>
          </a:prstGeom>
        </p:spPr>
        <p:txBody>
          <a:bodyPr anchor="t"/>
          <a:lstStyle>
            <a:lvl1pPr marL="0" indent="0" algn="l">
              <a:lnSpc>
                <a:spcPct val="110000"/>
              </a:lnSpc>
              <a:buNone/>
              <a:defRPr sz="1600" cap="none" spc="0" baseline="0">
                <a:solidFill>
                  <a:srgbClr val="425563"/>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27" name="Title 1"/>
          <p:cNvSpPr>
            <a:spLocks noGrp="1"/>
          </p:cNvSpPr>
          <p:nvPr>
            <p:ph type="ctrTitle" hasCustomPrompt="1"/>
          </p:nvPr>
        </p:nvSpPr>
        <p:spPr bwMode="ltGray">
          <a:xfrm>
            <a:off x="630001" y="2081213"/>
            <a:ext cx="6868800" cy="1789305"/>
          </a:xfrm>
          <a:prstGeom prst="rect">
            <a:avLst/>
          </a:prstGeom>
        </p:spPr>
        <p:txBody>
          <a:bodyPr tIns="45720" bIns="45720" anchor="t">
            <a:noAutofit/>
          </a:bodyPr>
          <a:lstStyle>
            <a:lvl1pPr algn="l">
              <a:lnSpc>
                <a:spcPct val="93000"/>
              </a:lnSpc>
              <a:defRPr sz="5400" b="1" i="0" cap="all" spc="0" baseline="0">
                <a:solidFill>
                  <a:srgbClr val="425563"/>
                </a:solidFill>
                <a:latin typeface="Arial" panose="020B0604020202020204" pitchFamily="34" charset="0"/>
                <a:ea typeface="+mj-ea"/>
                <a:cs typeface="Arial" panose="020B0604020202020204" pitchFamily="34" charset="0"/>
                <a:sym typeface="+mj-lt"/>
              </a:defRPr>
            </a:lvl1pPr>
          </a:lstStyle>
          <a:p>
            <a:r>
              <a:rPr lang="en-US"/>
              <a:t>Title</a:t>
            </a:r>
          </a:p>
        </p:txBody>
      </p:sp>
      <p:pic>
        <p:nvPicPr>
          <p:cNvPr id="25"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146461" y="380723"/>
            <a:ext cx="279249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C02834E-45FB-0643-9E0D-E3DFE9A937F8}"/>
              </a:ext>
            </a:extLst>
          </p:cNvPr>
          <p:cNvSpPr txBox="1"/>
          <p:nvPr userDrawn="1"/>
        </p:nvSpPr>
        <p:spPr>
          <a:xfrm>
            <a:off x="253042" y="0"/>
            <a:ext cx="3763787"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spTree>
    <p:extLst>
      <p:ext uri="{BB962C8B-B14F-4D97-AF65-F5344CB8AC3E}">
        <p14:creationId xmlns:p14="http://schemas.microsoft.com/office/powerpoint/2010/main" val="2302273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 Section header box">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002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846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 Section header box">
    <p:bg>
      <p:bgPr>
        <a:solidFill>
          <a:schemeClr val="bg1">
            <a:lumMod val="95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30E858-3C77-5B4E-93F3-98019DE5B715}"/>
              </a:ext>
            </a:extLst>
          </p:cNvPr>
          <p:cNvSpPr>
            <a:spLocks noGrp="1"/>
          </p:cNvSpPr>
          <p:nvPr>
            <p:ph type="title" hasCustomPrompt="1"/>
          </p:nvPr>
        </p:nvSpPr>
        <p:spPr bwMode="blackWhite">
          <a:xfrm>
            <a:off x="-1" y="0"/>
            <a:ext cx="5462337" cy="6858000"/>
          </a:xfrm>
          <a:prstGeom prst="rect">
            <a:avLst/>
          </a:prstGeom>
          <a:solidFill>
            <a:schemeClr val="bg1"/>
          </a:solid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tx1"/>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extBox 8">
            <a:extLst>
              <a:ext uri="{FF2B5EF4-FFF2-40B4-BE49-F238E27FC236}">
                <a16:creationId xmlns:a16="http://schemas.microsoft.com/office/drawing/2014/main" id="{66AEEB32-0CBD-E54C-83D6-4791D44304AF}"/>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445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tx2"/>
                </a:solidFill>
                <a:latin typeface="+mj-lt"/>
                <a:ea typeface="+mj-ea"/>
                <a:cs typeface="+mj-cs"/>
                <a:sym typeface="+mj-lt"/>
              </a:defRPr>
            </a:lvl1pPr>
          </a:lstStyle>
          <a:p>
            <a:r>
              <a:rPr lang="en-US"/>
              <a:t>Click to add section title</a:t>
            </a: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377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 Section header box">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DDBBA2-39FB-E74D-8747-3D9F14F53F87}"/>
              </a:ext>
            </a:extLst>
          </p:cNvPr>
          <p:cNvSpPr/>
          <p:nvPr userDrawn="1"/>
        </p:nvSpPr>
        <p:spPr>
          <a:xfrm>
            <a:off x="0" y="0"/>
            <a:ext cx="12192000" cy="6858000"/>
          </a:xfrm>
          <a:prstGeom prst="rect">
            <a:avLst/>
          </a:prstGeom>
          <a:solidFill>
            <a:srgbClr val="005EB8"/>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j-ea"/>
                <a:cs typeface="+mj-cs"/>
                <a:sym typeface="+mj-lt"/>
              </a:defRPr>
            </a:lvl1pPr>
          </a:lstStyle>
          <a:p>
            <a:r>
              <a:rPr lang="en-US"/>
              <a:t>Click to add section title</a:t>
            </a:r>
          </a:p>
        </p:txBody>
      </p:sp>
      <p:grpSp>
        <p:nvGrpSpPr>
          <p:cNvPr id="14" name="Group 13">
            <a:extLst>
              <a:ext uri="{FF2B5EF4-FFF2-40B4-BE49-F238E27FC236}">
                <a16:creationId xmlns:a16="http://schemas.microsoft.com/office/drawing/2014/main" id="{558080F8-C1D3-8742-BEB0-9803EA354297}"/>
              </a:ext>
            </a:extLst>
          </p:cNvPr>
          <p:cNvGrpSpPr/>
          <p:nvPr userDrawn="1"/>
        </p:nvGrpSpPr>
        <p:grpSpPr>
          <a:xfrm>
            <a:off x="10695438" y="208855"/>
            <a:ext cx="1435732" cy="484124"/>
            <a:chOff x="4871268" y="494342"/>
            <a:chExt cx="1435732" cy="484124"/>
          </a:xfrm>
        </p:grpSpPr>
        <p:sp>
          <p:nvSpPr>
            <p:cNvPr id="15" name="TextBox 14">
              <a:extLst>
                <a:ext uri="{FF2B5EF4-FFF2-40B4-BE49-F238E27FC236}">
                  <a16:creationId xmlns:a16="http://schemas.microsoft.com/office/drawing/2014/main" id="{D18D11AE-71C7-3E49-B33A-275EB4ED8531}"/>
                </a:ext>
              </a:extLst>
            </p:cNvPr>
            <p:cNvSpPr txBox="1"/>
            <p:nvPr userDrawn="1"/>
          </p:nvSpPr>
          <p:spPr>
            <a:xfrm>
              <a:off x="4871268" y="726721"/>
              <a:ext cx="1435732" cy="2517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spc="0" baseline="0">
                  <a:solidFill>
                    <a:schemeClr val="bg1"/>
                  </a:solidFill>
                </a:rPr>
                <a:t>Test and Trace</a:t>
              </a:r>
            </a:p>
          </p:txBody>
        </p:sp>
        <p:pic>
          <p:nvPicPr>
            <p:cNvPr id="16" name="Picture 5">
              <a:extLst>
                <a:ext uri="{FF2B5EF4-FFF2-40B4-BE49-F238E27FC236}">
                  <a16:creationId xmlns:a16="http://schemas.microsoft.com/office/drawing/2014/main" id="{031E72F9-9F0D-B449-A8D3-ED18090E1837}"/>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4747" t="8205" r="5233" b="11547"/>
            <a:stretch/>
          </p:blipFill>
          <p:spPr bwMode="auto">
            <a:xfrm>
              <a:off x="5548679" y="494342"/>
              <a:ext cx="566577" cy="2323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D2D2D7CC-4676-8045-9CD3-8B6577A1A0AF}"/>
              </a:ext>
            </a:extLst>
          </p:cNvPr>
          <p:cNvSpPr txBox="1"/>
          <p:nvPr userDrawn="1"/>
        </p:nvSpPr>
        <p:spPr>
          <a:xfrm>
            <a:off x="6074229" y="652054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12" name="TextBox 11">
            <a:extLst>
              <a:ext uri="{FF2B5EF4-FFF2-40B4-BE49-F238E27FC236}">
                <a16:creationId xmlns:a16="http://schemas.microsoft.com/office/drawing/2014/main" id="{B715DAE0-5741-4B40-86A7-C0BD9D1109CD}"/>
              </a:ext>
            </a:extLst>
          </p:cNvPr>
          <p:cNvSpPr txBox="1"/>
          <p:nvPr userDrawn="1"/>
        </p:nvSpPr>
        <p:spPr>
          <a:xfrm>
            <a:off x="11044381" y="6176963"/>
            <a:ext cx="969819" cy="681037"/>
          </a:xfrm>
          <a:prstGeom prst="rect">
            <a:avLst/>
          </a:prstGeom>
          <a:noFill/>
          <a:ln>
            <a:noFill/>
          </a:ln>
        </p:spPr>
        <p:txBody>
          <a:bodyPr spcFirstLastPara="1" wrap="square" lIns="91425" tIns="36000" rIns="91425"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chemeClr val="bg1"/>
                </a:solidFill>
                <a:latin typeface="+mn-lt"/>
                <a:ea typeface="+mn-ea"/>
                <a:cs typeface="+mn-cs"/>
                <a:sym typeface="+mn-lt"/>
              </a:rPr>
              <a:pPr lvl="0"/>
              <a:t>‹#›</a:t>
            </a:fld>
            <a:endParaRPr lang="en-US">
              <a:solidFill>
                <a:schemeClr val="bg1"/>
              </a:solidFill>
              <a:latin typeface="+mn-lt"/>
              <a:ea typeface="+mn-ea"/>
              <a:cs typeface="+mn-cs"/>
              <a:sym typeface="+mn-lt"/>
            </a:endParaRPr>
          </a:p>
        </p:txBody>
      </p:sp>
      <p:sp>
        <p:nvSpPr>
          <p:cNvPr id="13" name="TextBox 12">
            <a:extLst>
              <a:ext uri="{FF2B5EF4-FFF2-40B4-BE49-F238E27FC236}">
                <a16:creationId xmlns:a16="http://schemas.microsoft.com/office/drawing/2014/main" id="{91022849-76F1-D94B-8F9A-E10EAC2D7E31}"/>
              </a:ext>
            </a:extLst>
          </p:cNvPr>
          <p:cNvSpPr txBox="1"/>
          <p:nvPr userDrawn="1"/>
        </p:nvSpPr>
        <p:spPr>
          <a:xfrm>
            <a:off x="252574" y="0"/>
            <a:ext cx="3764255"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chemeClr val="bg1"/>
                </a:solidFill>
                <a:effectLst/>
                <a:uLnTx/>
                <a:uFillTx/>
                <a:latin typeface="Arial"/>
                <a:ea typeface="+mn-ea"/>
                <a:cs typeface="Arial"/>
                <a:sym typeface="+mn-lt"/>
              </a:rPr>
              <a:t>OFFICIAL – SENSITIVE – COMMERCIAL </a:t>
            </a:r>
          </a:p>
        </p:txBody>
      </p:sp>
    </p:spTree>
    <p:extLst>
      <p:ext uri="{BB962C8B-B14F-4D97-AF65-F5344CB8AC3E}">
        <p14:creationId xmlns:p14="http://schemas.microsoft.com/office/powerpoint/2010/main" val="1607073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3600" kern="1200" baseline="0" dirty="0">
                <a:solidFill>
                  <a:schemeClr val="tx1"/>
                </a:solidFill>
                <a:latin typeface="+mj-lt"/>
                <a:ea typeface="+mj-ea"/>
                <a:cs typeface="+mj-cs"/>
                <a:sym typeface="+mj-lt"/>
              </a:defRPr>
            </a:lvl1pPr>
          </a:lstStyle>
          <a:p>
            <a:r>
              <a:rPr lang="en-US"/>
              <a:t>Click to add section title</a:t>
            </a:r>
          </a:p>
        </p:txBody>
      </p:sp>
      <p:pic>
        <p:nvPicPr>
          <p:cNvPr id="7"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360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2"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Title 1"/>
          <p:cNvSpPr>
            <a:spLocks noGrp="1"/>
          </p:cNvSpPr>
          <p:nvPr>
            <p:ph type="ctrTitle" hasCustomPrompt="1"/>
          </p:nvPr>
        </p:nvSpPr>
        <p:spPr bwMode="ltGray">
          <a:xfrm>
            <a:off x="628649" y="3105835"/>
            <a:ext cx="6810811" cy="646331"/>
          </a:xfrm>
          <a:prstGeom prst="rect">
            <a:avLst/>
          </a:prstGeom>
        </p:spPr>
        <p:txBody>
          <a:bodyPr tIns="45720" bIns="45720" anchor="t">
            <a:normAutofit/>
          </a:bodyPr>
          <a:lstStyle>
            <a:lvl1pPr algn="l">
              <a:lnSpc>
                <a:spcPct val="93000"/>
              </a:lnSpc>
              <a:defRPr sz="4000" b="1" i="0" cap="none" baseline="0">
                <a:solidFill>
                  <a:srgbClr val="425563"/>
                </a:solidFill>
                <a:latin typeface="Arial" panose="020B0604020202020204" pitchFamily="34" charset="0"/>
                <a:ea typeface="+mj-ea"/>
                <a:cs typeface="Arial" panose="020B0604020202020204" pitchFamily="34" charset="0"/>
                <a:sym typeface="+mj-lt"/>
              </a:defRPr>
            </a:lvl1pPr>
          </a:lstStyle>
          <a:p>
            <a:r>
              <a:rPr lang="en-US"/>
              <a:t>CLICK TO ADD TEXT</a:t>
            </a:r>
          </a:p>
        </p:txBody>
      </p:sp>
      <p:pic>
        <p:nvPicPr>
          <p:cNvPr id="6" name="Picture 2">
            <a:extLst>
              <a:ext uri="{FF2B5EF4-FFF2-40B4-BE49-F238E27FC236}">
                <a16:creationId xmlns:a16="http://schemas.microsoft.com/office/drawing/2014/main" id="{54D591A5-5BBC-4828-9F04-1498C556937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987650" y="380723"/>
            <a:ext cx="279249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778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921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38510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Arial" panose="020B0604020202020204" pitchFamily="34" charset="0"/>
              <a:ea typeface="+mj-ea"/>
              <a:cs typeface="+mj-cs"/>
              <a:sym typeface="Arial" panose="020B0604020202020204" pitchFamily="34" charset="0"/>
            </a:endParaRPr>
          </a:p>
        </p:txBody>
      </p:sp>
      <p:pic>
        <p:nvPicPr>
          <p:cNvPr id="7"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hasCustomPrompt="1"/>
          </p:nvPr>
        </p:nvSpPr>
        <p:spPr>
          <a:xfrm>
            <a:off x="630000"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891246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 Title and two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7"/>
          <p:cNvSpPr>
            <a:spLocks noGrp="1"/>
          </p:cNvSpPr>
          <p:nvPr>
            <p:ph type="title" hasCustomPrompt="1"/>
          </p:nvPr>
        </p:nvSpPr>
        <p:spPr>
          <a:xfrm>
            <a:off x="630000"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
        <p:nvSpPr>
          <p:cNvPr id="13"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30000" y="2081213"/>
            <a:ext cx="5181600" cy="343169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sp>
        <p:nvSpPr>
          <p:cNvPr id="14" name="Text Placeholder 5">
            <a:extLst>
              <a:ext uri="{FF2B5EF4-FFF2-40B4-BE49-F238E27FC236}">
                <a16:creationId xmlns:a16="http://schemas.microsoft.com/office/drawing/2014/main" id="{FAD1DA01-0E73-44DE-A132-B4FF1E70A315}"/>
              </a:ext>
            </a:extLst>
          </p:cNvPr>
          <p:cNvSpPr>
            <a:spLocks noGrp="1"/>
          </p:cNvSpPr>
          <p:nvPr>
            <p:ph type="body" sz="quarter" idx="15" hasCustomPrompt="1"/>
          </p:nvPr>
        </p:nvSpPr>
        <p:spPr>
          <a:xfrm>
            <a:off x="6381750" y="2081213"/>
            <a:ext cx="5181600" cy="343169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pic>
        <p:nvPicPr>
          <p:cNvPr id="10"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37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Title and two column w/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7"/>
          <p:cNvSpPr>
            <a:spLocks noGrp="1"/>
          </p:cNvSpPr>
          <p:nvPr>
            <p:ph type="title" hasCustomPrompt="1"/>
          </p:nvPr>
        </p:nvSpPr>
        <p:spPr>
          <a:xfrm>
            <a:off x="630000"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
        <p:nvSpPr>
          <p:cNvPr id="15"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30000" y="2425771"/>
            <a:ext cx="5181600" cy="3087133"/>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sp>
        <p:nvSpPr>
          <p:cNvPr id="16" name="Text Placeholder 5">
            <a:extLst>
              <a:ext uri="{FF2B5EF4-FFF2-40B4-BE49-F238E27FC236}">
                <a16:creationId xmlns:a16="http://schemas.microsoft.com/office/drawing/2014/main" id="{FAD1DA01-0E73-44DE-A132-B4FF1E70A315}"/>
              </a:ext>
            </a:extLst>
          </p:cNvPr>
          <p:cNvSpPr>
            <a:spLocks noGrp="1"/>
          </p:cNvSpPr>
          <p:nvPr>
            <p:ph type="body" sz="quarter" idx="17" hasCustomPrompt="1"/>
          </p:nvPr>
        </p:nvSpPr>
        <p:spPr>
          <a:xfrm>
            <a:off x="6381750" y="2425771"/>
            <a:ext cx="5181600" cy="3087133"/>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sp>
        <p:nvSpPr>
          <p:cNvPr id="13" name="Text Placeholder 2"/>
          <p:cNvSpPr>
            <a:spLocks noGrp="1"/>
          </p:cNvSpPr>
          <p:nvPr>
            <p:ph type="body" idx="15" hasCustomPrompt="1"/>
          </p:nvPr>
        </p:nvSpPr>
        <p:spPr>
          <a:xfrm>
            <a:off x="630000" y="1616977"/>
            <a:ext cx="5181600" cy="663022"/>
          </a:xfrm>
        </p:spPr>
        <p:txBody>
          <a:bodyPr anchor="b"/>
          <a:lstStyle>
            <a:lvl1pPr marL="0" indent="0">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14" name="Text Placeholder 4"/>
          <p:cNvSpPr>
            <a:spLocks noGrp="1"/>
          </p:cNvSpPr>
          <p:nvPr>
            <p:ph type="body" sz="quarter" idx="16" hasCustomPrompt="1"/>
          </p:nvPr>
        </p:nvSpPr>
        <p:spPr>
          <a:xfrm>
            <a:off x="6381750" y="1616977"/>
            <a:ext cx="5181600" cy="663022"/>
          </a:xfrm>
        </p:spPr>
        <p:txBody>
          <a:bodyPr anchor="b"/>
          <a:lstStyle>
            <a:lvl1pPr marL="0" indent="0">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pic>
        <p:nvPicPr>
          <p:cNvPr id="11"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975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1"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1616977"/>
            <a:ext cx="10933950" cy="3895927"/>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001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 Section header box">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E05838-18E0-0745-BC8E-90F00080367B}"/>
              </a:ext>
            </a:extLst>
          </p:cNvPr>
          <p:cNvSpPr/>
          <p:nvPr userDrawn="1"/>
        </p:nvSpPr>
        <p:spPr>
          <a:xfrm>
            <a:off x="5041232" y="0"/>
            <a:ext cx="7150768" cy="6857999"/>
          </a:xfrm>
          <a:prstGeom prst="rect">
            <a:avLst/>
          </a:prstGeom>
          <a:solidFill>
            <a:srgbClr val="0063BD"/>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0" y="0"/>
            <a:ext cx="5041232" cy="6857999"/>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tx2"/>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pSp>
        <p:nvGrpSpPr>
          <p:cNvPr id="19" name="Group 18">
            <a:extLst>
              <a:ext uri="{FF2B5EF4-FFF2-40B4-BE49-F238E27FC236}">
                <a16:creationId xmlns:a16="http://schemas.microsoft.com/office/drawing/2014/main" id="{EFD0CF23-AAAB-ED46-91C6-9397015C8DE3}"/>
              </a:ext>
            </a:extLst>
          </p:cNvPr>
          <p:cNvGrpSpPr/>
          <p:nvPr userDrawn="1"/>
        </p:nvGrpSpPr>
        <p:grpSpPr>
          <a:xfrm>
            <a:off x="10695438" y="208855"/>
            <a:ext cx="1435732" cy="484124"/>
            <a:chOff x="4871268" y="494342"/>
            <a:chExt cx="1435732" cy="484124"/>
          </a:xfrm>
        </p:grpSpPr>
        <p:sp>
          <p:nvSpPr>
            <p:cNvPr id="16" name="TextBox 15">
              <a:extLst>
                <a:ext uri="{FF2B5EF4-FFF2-40B4-BE49-F238E27FC236}">
                  <a16:creationId xmlns:a16="http://schemas.microsoft.com/office/drawing/2014/main" id="{D8FB69E2-98D8-4043-803C-20A00A191306}"/>
                </a:ext>
              </a:extLst>
            </p:cNvPr>
            <p:cNvSpPr txBox="1"/>
            <p:nvPr userDrawn="1"/>
          </p:nvSpPr>
          <p:spPr>
            <a:xfrm>
              <a:off x="4871268" y="726721"/>
              <a:ext cx="1435732" cy="2517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spc="0" baseline="0">
                  <a:solidFill>
                    <a:schemeClr val="bg1"/>
                  </a:solidFill>
                </a:rPr>
                <a:t>Test and Trace</a:t>
              </a:r>
            </a:p>
          </p:txBody>
        </p:sp>
        <p:pic>
          <p:nvPicPr>
            <p:cNvPr id="60421" name="Picture 5">
              <a:extLst>
                <a:ext uri="{FF2B5EF4-FFF2-40B4-BE49-F238E27FC236}">
                  <a16:creationId xmlns:a16="http://schemas.microsoft.com/office/drawing/2014/main" id="{6A4A371A-7BD1-CA4C-B3AF-143170D367B9}"/>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4747" t="8205" r="5233" b="11547"/>
            <a:stretch/>
          </p:blipFill>
          <p:spPr bwMode="auto">
            <a:xfrm>
              <a:off x="5548679" y="494342"/>
              <a:ext cx="566577" cy="23238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0B7ECD04-311D-E640-9F94-0D969B65D0F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1834949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 Section header box">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E05838-18E0-0745-BC8E-90F00080367B}"/>
              </a:ext>
            </a:extLst>
          </p:cNvPr>
          <p:cNvSpPr/>
          <p:nvPr userDrawn="1"/>
        </p:nvSpPr>
        <p:spPr>
          <a:xfrm flipH="1">
            <a:off x="0" y="0"/>
            <a:ext cx="5041232" cy="6857999"/>
          </a:xfrm>
          <a:prstGeom prst="rect">
            <a:avLst/>
          </a:prstGeom>
          <a:solidFill>
            <a:srgbClr val="0063BD"/>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0" y="0"/>
            <a:ext cx="5041232" cy="6858000"/>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bg1"/>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sp>
        <p:nvSpPr>
          <p:cNvPr id="21" name="TextBox 20">
            <a:extLst>
              <a:ext uri="{FF2B5EF4-FFF2-40B4-BE49-F238E27FC236}">
                <a16:creationId xmlns:a16="http://schemas.microsoft.com/office/drawing/2014/main" id="{0B7ECD04-311D-E640-9F94-0D969B65D0F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12" name="TextBox 11">
            <a:extLst>
              <a:ext uri="{FF2B5EF4-FFF2-40B4-BE49-F238E27FC236}">
                <a16:creationId xmlns:a16="http://schemas.microsoft.com/office/drawing/2014/main" id="{4E0BC0B5-195A-724A-80E9-FBBC0E06EEB6}"/>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chemeClr val="bg1"/>
                </a:solidFill>
                <a:effectLst/>
                <a:uLnTx/>
                <a:uFillTx/>
                <a:latin typeface="Arial"/>
                <a:ea typeface="+mn-ea"/>
                <a:cs typeface="Arial"/>
                <a:sym typeface="+mn-lt"/>
              </a:rPr>
              <a:t>OFFICIAL – SENSITIVE – COMMERCIAL </a:t>
            </a:r>
          </a:p>
        </p:txBody>
      </p:sp>
      <p:pic>
        <p:nvPicPr>
          <p:cNvPr id="10"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562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 Section header box">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EF3D07D-D8E6-554B-8369-48AA029F9D58}"/>
              </a:ext>
            </a:extLst>
          </p:cNvPr>
          <p:cNvSpPr>
            <a:spLocks noGrp="1"/>
          </p:cNvSpPr>
          <p:nvPr>
            <p:ph type="title" hasCustomPrompt="1"/>
          </p:nvPr>
        </p:nvSpPr>
        <p:spPr bwMode="blackWhite">
          <a:xfrm>
            <a:off x="-1" y="0"/>
            <a:ext cx="5462337" cy="6858000"/>
          </a:xfrm>
          <a:prstGeom prst="rect">
            <a:avLst/>
          </a:prstGeom>
          <a:solidFill>
            <a:schemeClr val="bg1">
              <a:lumMod val="95000"/>
            </a:schemeClr>
          </a:solid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rgbClr val="015EB7"/>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Box 7">
            <a:extLst>
              <a:ext uri="{FF2B5EF4-FFF2-40B4-BE49-F238E27FC236}">
                <a16:creationId xmlns:a16="http://schemas.microsoft.com/office/drawing/2014/main" id="{895D7007-543A-3041-853F-AB6E7F1BF900}"/>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pic>
        <p:nvPicPr>
          <p:cNvPr id="9"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713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 Section header box">
    <p:bg>
      <p:bgPr>
        <a:solidFill>
          <a:schemeClr val="bg1">
            <a:lumMod val="95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EF3D07D-D8E6-554B-8369-48AA029F9D58}"/>
              </a:ext>
            </a:extLst>
          </p:cNvPr>
          <p:cNvSpPr>
            <a:spLocks noGrp="1"/>
          </p:cNvSpPr>
          <p:nvPr>
            <p:ph type="title" hasCustomPrompt="1"/>
          </p:nvPr>
        </p:nvSpPr>
        <p:spPr bwMode="blackWhite">
          <a:xfrm>
            <a:off x="-1" y="0"/>
            <a:ext cx="5462337" cy="6858000"/>
          </a:xfrm>
          <a:prstGeom prst="rect">
            <a:avLst/>
          </a:prstGeom>
          <a:solidFill>
            <a:schemeClr val="bg1"/>
          </a:solid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rgbClr val="015EB7"/>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extBox 8">
            <a:extLst>
              <a:ext uri="{FF2B5EF4-FFF2-40B4-BE49-F238E27FC236}">
                <a16:creationId xmlns:a16="http://schemas.microsoft.com/office/drawing/2014/main" id="{947A9912-171C-4347-8DAD-2A87450B2066}"/>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612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6" name="Rectangle 5" hidden="1"/>
          <p:cNvSpPr/>
          <p:nvPr userDrawn="1">
            <p:custDataLst>
              <p:tags r:id="rId2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p:cNvSpPr txBox="1"/>
          <p:nvPr userDrawn="1"/>
        </p:nvSpPr>
        <p:spPr>
          <a:xfrm>
            <a:off x="11044381" y="6176963"/>
            <a:ext cx="969819" cy="681037"/>
          </a:xfrm>
          <a:prstGeom prst="rect">
            <a:avLst/>
          </a:prstGeom>
          <a:noFill/>
          <a:ln>
            <a:noFill/>
          </a:ln>
        </p:spPr>
        <p:txBody>
          <a:bodyPr spcFirstLastPara="1" wrap="square" lIns="91425" tIns="36000" rIns="91425"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latin typeface="+mn-lt"/>
                <a:ea typeface="+mn-ea"/>
                <a:cs typeface="+mn-cs"/>
                <a:sym typeface="+mn-lt"/>
              </a:rPr>
              <a:pPr lvl="0"/>
              <a:t>‹#›</a:t>
            </a:fld>
            <a:endParaRPr lang="en-US">
              <a:latin typeface="+mn-lt"/>
              <a:ea typeface="+mn-ea"/>
              <a:cs typeface="+mn-cs"/>
              <a:sym typeface="+mn-lt"/>
            </a:endParaRPr>
          </a:p>
        </p:txBody>
      </p:sp>
      <p:sp>
        <p:nvSpPr>
          <p:cNvPr id="12" name="TextBox 11">
            <a:extLst>
              <a:ext uri="{FF2B5EF4-FFF2-40B4-BE49-F238E27FC236}">
                <a16:creationId xmlns:a16="http://schemas.microsoft.com/office/drawing/2014/main" id="{1B3F5375-CC55-4B4E-A9BC-D695350DFDF5}"/>
              </a:ext>
            </a:extLst>
          </p:cNvPr>
          <p:cNvSpPr txBox="1"/>
          <p:nvPr userDrawn="1"/>
        </p:nvSpPr>
        <p:spPr>
          <a:xfrm>
            <a:off x="263525" y="0"/>
            <a:ext cx="3386829"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sp>
        <p:nvSpPr>
          <p:cNvPr id="8" name="TextBox 7">
            <a:extLst>
              <a:ext uri="{FF2B5EF4-FFF2-40B4-BE49-F238E27FC236}">
                <a16:creationId xmlns:a16="http://schemas.microsoft.com/office/drawing/2014/main" id="{DA9D4B87-A3C0-D74D-86E3-46D29643D635}"/>
              </a:ext>
            </a:extLst>
          </p:cNvPr>
          <p:cNvSpPr txBox="1"/>
          <p:nvPr userDrawn="1"/>
        </p:nvSpPr>
        <p:spPr>
          <a:xfrm>
            <a:off x="0" y="2"/>
            <a:ext cx="12192000" cy="144378"/>
          </a:xfrm>
          <a:prstGeom prst="rect">
            <a:avLst/>
          </a:prstGeom>
          <a:solidFill>
            <a:schemeClr val="accent2"/>
          </a:solidFill>
          <a:ln>
            <a:noFill/>
          </a:ln>
        </p:spPr>
        <p:txBody>
          <a:bodyPr spcFirstLastPara="1" wrap="square" lIns="0" tIns="36000" rIns="0"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800" b="1" i="0" u="none" strike="noStrike" kern="0" cap="none" spc="150" normalizeH="0" baseline="0" noProof="0">
                <a:ln>
                  <a:noFill/>
                </a:ln>
                <a:solidFill>
                  <a:schemeClr val="bg1"/>
                </a:solidFill>
                <a:effectLst/>
                <a:uLnTx/>
                <a:uFillTx/>
                <a:latin typeface="Arial"/>
                <a:ea typeface="Arial"/>
                <a:cs typeface="Arial"/>
                <a:sym typeface="+mn-lt"/>
              </a:rPr>
              <a:t>OFFICIAL – SENSITIVE – COMMERCIAL </a:t>
            </a:r>
          </a:p>
        </p:txBody>
      </p:sp>
    </p:spTree>
    <p:extLst>
      <p:ext uri="{BB962C8B-B14F-4D97-AF65-F5344CB8AC3E}">
        <p14:creationId xmlns:p14="http://schemas.microsoft.com/office/powerpoint/2010/main" val="4024627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396">
          <p15:clr>
            <a:srgbClr val="F26B43"/>
          </p15:clr>
        </p15:guide>
        <p15:guide id="3" pos="7284">
          <p15:clr>
            <a:srgbClr val="F26B43"/>
          </p15:clr>
        </p15:guide>
        <p15:guide id="4" orient="horz" pos="3881">
          <p15:clr>
            <a:srgbClr val="F26B43"/>
          </p15:clr>
        </p15:guide>
        <p15:guide id="5" pos="16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oleObject" Target="../embeddings/oleObject18.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8.emf"/><Relationship Id="rId5" Type="http://schemas.openxmlformats.org/officeDocument/2006/relationships/oleObject" Target="../embeddings/oleObject19.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image" Target="../media/image9.emf"/><Relationship Id="rId5" Type="http://schemas.openxmlformats.org/officeDocument/2006/relationships/oleObject" Target="../embeddings/oleObject20.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tags" Target="../tags/tag41.xml"/><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tags" Target="../tags/tag40.xml"/><Relationship Id="rId16" Type="http://schemas.openxmlformats.org/officeDocument/2006/relationships/image" Target="../media/image19.png"/><Relationship Id="rId1" Type="http://schemas.openxmlformats.org/officeDocument/2006/relationships/vmlDrawing" Target="../drawings/vmlDrawing21.vml"/><Relationship Id="rId6" Type="http://schemas.openxmlformats.org/officeDocument/2006/relationships/image" Target="../media/image9.emf"/><Relationship Id="rId11" Type="http://schemas.openxmlformats.org/officeDocument/2006/relationships/image" Target="../media/image14.png"/><Relationship Id="rId5" Type="http://schemas.openxmlformats.org/officeDocument/2006/relationships/oleObject" Target="../embeddings/oleObject21.bin"/><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slideLayout" Target="../slideLayouts/slideLayout2.xml"/><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tags" Target="../tags/tag43.xml"/><Relationship Id="rId7" Type="http://schemas.openxmlformats.org/officeDocument/2006/relationships/image" Target="../media/image8.emf"/><Relationship Id="rId12" Type="http://schemas.openxmlformats.org/officeDocument/2006/relationships/image" Target="../media/image26.png"/><Relationship Id="rId2" Type="http://schemas.openxmlformats.org/officeDocument/2006/relationships/tags" Target="../tags/tag42.xml"/><Relationship Id="rId16" Type="http://schemas.openxmlformats.org/officeDocument/2006/relationships/image" Target="../media/image30.png"/><Relationship Id="rId1" Type="http://schemas.openxmlformats.org/officeDocument/2006/relationships/vmlDrawing" Target="../drawings/vmlDrawing22.vml"/><Relationship Id="rId6" Type="http://schemas.openxmlformats.org/officeDocument/2006/relationships/oleObject" Target="../embeddings/oleObject22.bin"/><Relationship Id="rId11" Type="http://schemas.openxmlformats.org/officeDocument/2006/relationships/image" Target="../media/image25.png"/><Relationship Id="rId5" Type="http://schemas.openxmlformats.org/officeDocument/2006/relationships/notesSlide" Target="../notesSlides/notesSlide2.xml"/><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slideLayout" Target="../slideLayouts/slideLayout2.xml"/><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8.emf"/><Relationship Id="rId5" Type="http://schemas.openxmlformats.org/officeDocument/2006/relationships/oleObject" Target="../embeddings/oleObject23.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hyperlink" Target="https://www.gov.uk/get-workplace-coronavirus-tests?priority-taxon=774cee22-d896-44c1-a611-e3109cce8eae" TargetMode="External"/><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9.emf"/><Relationship Id="rId5" Type="http://schemas.openxmlformats.org/officeDocument/2006/relationships/oleObject" Target="../embeddings/oleObject24.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4" name="Subtitle 3"/>
          <p:cNvSpPr>
            <a:spLocks noGrp="1"/>
          </p:cNvSpPr>
          <p:nvPr>
            <p:ph type="subTitle" idx="1"/>
          </p:nvPr>
        </p:nvSpPr>
        <p:spPr>
          <a:xfrm>
            <a:off x="630000" y="4454791"/>
            <a:ext cx="7310842" cy="436195"/>
          </a:xfrm>
        </p:spPr>
        <p:txBody>
          <a:bodyPr/>
          <a:lstStyle/>
          <a:p>
            <a:r>
              <a:rPr lang="en-GB" dirty="0"/>
              <a:t>Overview of approach </a:t>
            </a:r>
          </a:p>
          <a:p>
            <a:r>
              <a:rPr lang="en-GB" dirty="0"/>
              <a:t>2 February 2021</a:t>
            </a:r>
            <a:endParaRPr lang="en-GB" cap="none" dirty="0">
              <a:cs typeface="Arial"/>
            </a:endParaRPr>
          </a:p>
        </p:txBody>
      </p:sp>
      <p:sp>
        <p:nvSpPr>
          <p:cNvPr id="3" name="Title 2"/>
          <p:cNvSpPr>
            <a:spLocks noGrp="1"/>
          </p:cNvSpPr>
          <p:nvPr>
            <p:ph type="ctrTitle"/>
          </p:nvPr>
        </p:nvSpPr>
        <p:spPr>
          <a:xfrm>
            <a:off x="630000" y="2081213"/>
            <a:ext cx="7747517" cy="1789305"/>
          </a:xfrm>
        </p:spPr>
        <p:txBody>
          <a:bodyPr>
            <a:normAutofit fontScale="90000"/>
          </a:bodyPr>
          <a:lstStyle/>
          <a:p>
            <a:r>
              <a:rPr lang="en-GB" dirty="0"/>
              <a:t>Introduction to </a:t>
            </a:r>
            <a:br>
              <a:rPr lang="en-GB" dirty="0"/>
            </a:br>
            <a:r>
              <a:rPr lang="en-GB" dirty="0" err="1"/>
              <a:t>lfd</a:t>
            </a:r>
            <a:r>
              <a:rPr lang="en-GB" dirty="0"/>
              <a:t> testing in workplaces</a:t>
            </a:r>
            <a:endParaRPr lang="en-US" dirty="0"/>
          </a:p>
        </p:txBody>
      </p:sp>
    </p:spTree>
    <p:extLst>
      <p:ext uri="{BB962C8B-B14F-4D97-AF65-F5344CB8AC3E}">
        <p14:creationId xmlns:p14="http://schemas.microsoft.com/office/powerpoint/2010/main" val="3737548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0" name="think-cell Slide" r:id="rId5" imgW="415" imgH="416" progId="TCLayout.ActiveDocument.1">
                  <p:embed/>
                </p:oleObj>
              </mc:Choice>
              <mc:Fallback>
                <p:oleObj name="think-cell Slide" r:id="rId5" imgW="415" imgH="416" progId="TCLayout.ActiveDocument.1">
                  <p:embed/>
                  <p:pic>
                    <p:nvPicPr>
                      <p:cNvPr id="21" name="Object 20"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Rectangle 19"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8A6CB56D-30CA-F342-9E96-B96E5884258C}"/>
              </a:ext>
            </a:extLst>
          </p:cNvPr>
          <p:cNvSpPr>
            <a:spLocks noGrp="1"/>
          </p:cNvSpPr>
          <p:nvPr>
            <p:ph type="title"/>
          </p:nvPr>
        </p:nvSpPr>
        <p:spPr>
          <a:xfrm>
            <a:off x="630000" y="686300"/>
            <a:ext cx="10084383" cy="664797"/>
          </a:xfrm>
        </p:spPr>
        <p:txBody>
          <a:bodyPr/>
          <a:lstStyle/>
          <a:p>
            <a:r>
              <a:rPr lang="en-US" dirty="0"/>
              <a:t>Setting up a test service for your employees will require the following six steps </a:t>
            </a:r>
          </a:p>
        </p:txBody>
      </p:sp>
      <p:sp>
        <p:nvSpPr>
          <p:cNvPr id="69" name="TextBox 68">
            <a:extLst>
              <a:ext uri="{FF2B5EF4-FFF2-40B4-BE49-F238E27FC236}">
                <a16:creationId xmlns:a16="http://schemas.microsoft.com/office/drawing/2014/main" id="{6C87A01C-543E-1E4F-8E33-21DD7D2BCF35}"/>
              </a:ext>
            </a:extLst>
          </p:cNvPr>
          <p:cNvSpPr txBox="1"/>
          <p:nvPr/>
        </p:nvSpPr>
        <p:spPr>
          <a:xfrm>
            <a:off x="5579533" y="67056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sp>
        <p:nvSpPr>
          <p:cNvPr id="89" name="TextBox 88">
            <a:extLst>
              <a:ext uri="{FF2B5EF4-FFF2-40B4-BE49-F238E27FC236}">
                <a16:creationId xmlns:a16="http://schemas.microsoft.com/office/drawing/2014/main" id="{6C87A01C-543E-1E4F-8E33-21DD7D2BCF35}"/>
              </a:ext>
            </a:extLst>
          </p:cNvPr>
          <p:cNvSpPr txBox="1"/>
          <p:nvPr/>
        </p:nvSpPr>
        <p:spPr>
          <a:xfrm>
            <a:off x="5579533" y="67056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cxnSp>
        <p:nvCxnSpPr>
          <p:cNvPr id="90" name="Straight Connector 89">
            <a:extLst>
              <a:ext uri="{FF2B5EF4-FFF2-40B4-BE49-F238E27FC236}">
                <a16:creationId xmlns:a16="http://schemas.microsoft.com/office/drawing/2014/main" id="{21631D25-F23F-554F-B749-C9A4F6E682D1}"/>
              </a:ext>
            </a:extLst>
          </p:cNvPr>
          <p:cNvCxnSpPr>
            <a:cxnSpLocks/>
            <a:stCxn id="100" idx="2"/>
            <a:endCxn id="106" idx="6"/>
          </p:cNvCxnSpPr>
          <p:nvPr/>
        </p:nvCxnSpPr>
        <p:spPr>
          <a:xfrm flipH="1">
            <a:off x="1921401" y="2564626"/>
            <a:ext cx="8439061" cy="1"/>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8C2E2C04-8921-CE44-AA0A-AB539823CE56}"/>
              </a:ext>
            </a:extLst>
          </p:cNvPr>
          <p:cNvGrpSpPr>
            <a:grpSpLocks noChangeAspect="1"/>
          </p:cNvGrpSpPr>
          <p:nvPr/>
        </p:nvGrpSpPr>
        <p:grpSpPr>
          <a:xfrm>
            <a:off x="4801898" y="2126489"/>
            <a:ext cx="862012" cy="862488"/>
            <a:chOff x="6804278" y="450709"/>
            <a:chExt cx="522000" cy="522288"/>
          </a:xfrm>
        </p:grpSpPr>
        <p:sp>
          <p:nvSpPr>
            <p:cNvPr id="92" name="Oval 91">
              <a:extLst>
                <a:ext uri="{FF2B5EF4-FFF2-40B4-BE49-F238E27FC236}">
                  <a16:creationId xmlns:a16="http://schemas.microsoft.com/office/drawing/2014/main" id="{0F545842-72AF-0047-9CFC-C5E6EE6A2DDD}"/>
                </a:ext>
              </a:extLst>
            </p:cNvPr>
            <p:cNvSpPr>
              <a:spLocks noChangeAspect="1"/>
            </p:cNvSpPr>
            <p:nvPr/>
          </p:nvSpPr>
          <p:spPr>
            <a:xfrm>
              <a:off x="6804278" y="450853"/>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93" name="Group 92">
              <a:extLst>
                <a:ext uri="{FF2B5EF4-FFF2-40B4-BE49-F238E27FC236}">
                  <a16:creationId xmlns:a16="http://schemas.microsoft.com/office/drawing/2014/main" id="{2A05A512-2887-074E-ADC3-ED8B06863130}"/>
                </a:ext>
              </a:extLst>
            </p:cNvPr>
            <p:cNvGrpSpPr>
              <a:grpSpLocks noChangeAspect="1"/>
            </p:cNvGrpSpPr>
            <p:nvPr/>
          </p:nvGrpSpPr>
          <p:grpSpPr>
            <a:xfrm>
              <a:off x="6804928" y="450709"/>
              <a:ext cx="520700" cy="522288"/>
              <a:chOff x="9350376" y="4999038"/>
              <a:chExt cx="520700" cy="522288"/>
            </a:xfrm>
            <a:solidFill>
              <a:schemeClr val="tx2"/>
            </a:solidFill>
          </p:grpSpPr>
          <p:sp>
            <p:nvSpPr>
              <p:cNvPr id="94" name="Freeform 84">
                <a:extLst>
                  <a:ext uri="{FF2B5EF4-FFF2-40B4-BE49-F238E27FC236}">
                    <a16:creationId xmlns:a16="http://schemas.microsoft.com/office/drawing/2014/main" id="{36F5FD67-183E-314B-924C-EE02F4BD3811}"/>
                  </a:ext>
                </a:extLst>
              </p:cNvPr>
              <p:cNvSpPr>
                <a:spLocks noEditPoints="1"/>
              </p:cNvSpPr>
              <p:nvPr/>
            </p:nvSpPr>
            <p:spPr bwMode="auto">
              <a:xfrm>
                <a:off x="9350376" y="4999038"/>
                <a:ext cx="520700" cy="522288"/>
              </a:xfrm>
              <a:custGeom>
                <a:avLst/>
                <a:gdLst>
                  <a:gd name="T0" fmla="*/ 312 w 657"/>
                  <a:gd name="T1" fmla="*/ 657 h 658"/>
                  <a:gd name="T2" fmla="*/ 262 w 657"/>
                  <a:gd name="T3" fmla="*/ 652 h 658"/>
                  <a:gd name="T4" fmla="*/ 201 w 657"/>
                  <a:gd name="T5" fmla="*/ 632 h 658"/>
                  <a:gd name="T6" fmla="*/ 120 w 657"/>
                  <a:gd name="T7" fmla="*/ 583 h 658"/>
                  <a:gd name="T8" fmla="*/ 57 w 657"/>
                  <a:gd name="T9" fmla="*/ 513 h 658"/>
                  <a:gd name="T10" fmla="*/ 15 w 657"/>
                  <a:gd name="T11" fmla="*/ 427 h 658"/>
                  <a:gd name="T12" fmla="*/ 5 w 657"/>
                  <a:gd name="T13" fmla="*/ 379 h 658"/>
                  <a:gd name="T14" fmla="*/ 0 w 657"/>
                  <a:gd name="T15" fmla="*/ 329 h 658"/>
                  <a:gd name="T16" fmla="*/ 2 w 657"/>
                  <a:gd name="T17" fmla="*/ 296 h 658"/>
                  <a:gd name="T18" fmla="*/ 10 w 657"/>
                  <a:gd name="T19" fmla="*/ 247 h 658"/>
                  <a:gd name="T20" fmla="*/ 39 w 657"/>
                  <a:gd name="T21" fmla="*/ 172 h 658"/>
                  <a:gd name="T22" fmla="*/ 97 w 657"/>
                  <a:gd name="T23" fmla="*/ 97 h 658"/>
                  <a:gd name="T24" fmla="*/ 172 w 657"/>
                  <a:gd name="T25" fmla="*/ 41 h 658"/>
                  <a:gd name="T26" fmla="*/ 246 w 657"/>
                  <a:gd name="T27" fmla="*/ 11 h 658"/>
                  <a:gd name="T28" fmla="*/ 296 w 657"/>
                  <a:gd name="T29" fmla="*/ 2 h 658"/>
                  <a:gd name="T30" fmla="*/ 330 w 657"/>
                  <a:gd name="T31" fmla="*/ 0 h 658"/>
                  <a:gd name="T32" fmla="*/ 379 w 657"/>
                  <a:gd name="T33" fmla="*/ 4 h 658"/>
                  <a:gd name="T34" fmla="*/ 426 w 657"/>
                  <a:gd name="T35" fmla="*/ 15 h 658"/>
                  <a:gd name="T36" fmla="*/ 512 w 657"/>
                  <a:gd name="T37" fmla="*/ 57 h 658"/>
                  <a:gd name="T38" fmla="*/ 582 w 657"/>
                  <a:gd name="T39" fmla="*/ 120 h 658"/>
                  <a:gd name="T40" fmla="*/ 632 w 657"/>
                  <a:gd name="T41" fmla="*/ 202 h 658"/>
                  <a:gd name="T42" fmla="*/ 651 w 657"/>
                  <a:gd name="T43" fmla="*/ 264 h 658"/>
                  <a:gd name="T44" fmla="*/ 657 w 657"/>
                  <a:gd name="T45" fmla="*/ 312 h 658"/>
                  <a:gd name="T46" fmla="*/ 657 w 657"/>
                  <a:gd name="T47" fmla="*/ 347 h 658"/>
                  <a:gd name="T48" fmla="*/ 651 w 657"/>
                  <a:gd name="T49" fmla="*/ 395 h 658"/>
                  <a:gd name="T50" fmla="*/ 632 w 657"/>
                  <a:gd name="T51" fmla="*/ 457 h 658"/>
                  <a:gd name="T52" fmla="*/ 582 w 657"/>
                  <a:gd name="T53" fmla="*/ 539 h 658"/>
                  <a:gd name="T54" fmla="*/ 512 w 657"/>
                  <a:gd name="T55" fmla="*/ 602 h 658"/>
                  <a:gd name="T56" fmla="*/ 426 w 657"/>
                  <a:gd name="T57" fmla="*/ 644 h 658"/>
                  <a:gd name="T58" fmla="*/ 379 w 657"/>
                  <a:gd name="T59" fmla="*/ 654 h 658"/>
                  <a:gd name="T60" fmla="*/ 330 w 657"/>
                  <a:gd name="T61" fmla="*/ 658 h 658"/>
                  <a:gd name="T62" fmla="*/ 330 w 657"/>
                  <a:gd name="T63" fmla="*/ 38 h 658"/>
                  <a:gd name="T64" fmla="*/ 242 w 657"/>
                  <a:gd name="T65" fmla="*/ 51 h 658"/>
                  <a:gd name="T66" fmla="*/ 166 w 657"/>
                  <a:gd name="T67" fmla="*/ 88 h 658"/>
                  <a:gd name="T68" fmla="*/ 104 w 657"/>
                  <a:gd name="T69" fmla="*/ 144 h 658"/>
                  <a:gd name="T70" fmla="*/ 61 w 657"/>
                  <a:gd name="T71" fmla="*/ 216 h 658"/>
                  <a:gd name="T72" fmla="*/ 39 w 657"/>
                  <a:gd name="T73" fmla="*/ 300 h 658"/>
                  <a:gd name="T74" fmla="*/ 39 w 657"/>
                  <a:gd name="T75" fmla="*/ 359 h 658"/>
                  <a:gd name="T76" fmla="*/ 61 w 657"/>
                  <a:gd name="T77" fmla="*/ 442 h 658"/>
                  <a:gd name="T78" fmla="*/ 104 w 657"/>
                  <a:gd name="T79" fmla="*/ 515 h 658"/>
                  <a:gd name="T80" fmla="*/ 166 w 657"/>
                  <a:gd name="T81" fmla="*/ 571 h 658"/>
                  <a:gd name="T82" fmla="*/ 242 w 657"/>
                  <a:gd name="T83" fmla="*/ 607 h 658"/>
                  <a:gd name="T84" fmla="*/ 330 w 657"/>
                  <a:gd name="T85" fmla="*/ 621 h 658"/>
                  <a:gd name="T86" fmla="*/ 387 w 657"/>
                  <a:gd name="T87" fmla="*/ 614 h 658"/>
                  <a:gd name="T88" fmla="*/ 468 w 657"/>
                  <a:gd name="T89" fmla="*/ 585 h 658"/>
                  <a:gd name="T90" fmla="*/ 535 w 657"/>
                  <a:gd name="T91" fmla="*/ 535 h 658"/>
                  <a:gd name="T92" fmla="*/ 585 w 657"/>
                  <a:gd name="T93" fmla="*/ 468 h 658"/>
                  <a:gd name="T94" fmla="*/ 614 w 657"/>
                  <a:gd name="T95" fmla="*/ 388 h 658"/>
                  <a:gd name="T96" fmla="*/ 620 w 657"/>
                  <a:gd name="T97" fmla="*/ 329 h 658"/>
                  <a:gd name="T98" fmla="*/ 608 w 657"/>
                  <a:gd name="T99" fmla="*/ 243 h 658"/>
                  <a:gd name="T100" fmla="*/ 570 w 657"/>
                  <a:gd name="T101" fmla="*/ 167 h 658"/>
                  <a:gd name="T102" fmla="*/ 514 w 657"/>
                  <a:gd name="T103" fmla="*/ 105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30" y="658"/>
                    </a:moveTo>
                    <a:lnTo>
                      <a:pt x="330" y="658"/>
                    </a:lnTo>
                    <a:lnTo>
                      <a:pt x="312" y="657"/>
                    </a:lnTo>
                    <a:lnTo>
                      <a:pt x="296" y="656"/>
                    </a:lnTo>
                    <a:lnTo>
                      <a:pt x="279" y="654"/>
                    </a:lnTo>
                    <a:lnTo>
                      <a:pt x="262" y="652"/>
                    </a:lnTo>
                    <a:lnTo>
                      <a:pt x="246" y="648"/>
                    </a:lnTo>
                    <a:lnTo>
                      <a:pt x="232" y="644"/>
                    </a:lnTo>
                    <a:lnTo>
                      <a:pt x="201" y="632"/>
                    </a:lnTo>
                    <a:lnTo>
                      <a:pt x="172" y="618"/>
                    </a:lnTo>
                    <a:lnTo>
                      <a:pt x="146" y="602"/>
                    </a:lnTo>
                    <a:lnTo>
                      <a:pt x="120" y="583"/>
                    </a:lnTo>
                    <a:lnTo>
                      <a:pt x="97" y="562"/>
                    </a:lnTo>
                    <a:lnTo>
                      <a:pt x="76" y="539"/>
                    </a:lnTo>
                    <a:lnTo>
                      <a:pt x="57" y="513"/>
                    </a:lnTo>
                    <a:lnTo>
                      <a:pt x="39" y="486"/>
                    </a:lnTo>
                    <a:lnTo>
                      <a:pt x="26" y="457"/>
                    </a:lnTo>
                    <a:lnTo>
                      <a:pt x="15" y="427"/>
                    </a:lnTo>
                    <a:lnTo>
                      <a:pt x="10" y="411"/>
                    </a:lnTo>
                    <a:lnTo>
                      <a:pt x="7" y="395"/>
                    </a:lnTo>
                    <a:lnTo>
                      <a:pt x="5" y="379"/>
                    </a:lnTo>
                    <a:lnTo>
                      <a:pt x="2" y="363"/>
                    </a:lnTo>
                    <a:lnTo>
                      <a:pt x="0" y="347"/>
                    </a:lnTo>
                    <a:lnTo>
                      <a:pt x="0" y="329"/>
                    </a:lnTo>
                    <a:lnTo>
                      <a:pt x="0" y="329"/>
                    </a:lnTo>
                    <a:lnTo>
                      <a:pt x="0" y="312"/>
                    </a:lnTo>
                    <a:lnTo>
                      <a:pt x="2" y="296"/>
                    </a:lnTo>
                    <a:lnTo>
                      <a:pt x="5" y="280"/>
                    </a:lnTo>
                    <a:lnTo>
                      <a:pt x="7" y="264"/>
                    </a:lnTo>
                    <a:lnTo>
                      <a:pt x="10" y="247"/>
                    </a:lnTo>
                    <a:lnTo>
                      <a:pt x="15" y="231"/>
                    </a:lnTo>
                    <a:lnTo>
                      <a:pt x="26" y="202"/>
                    </a:lnTo>
                    <a:lnTo>
                      <a:pt x="39" y="172"/>
                    </a:lnTo>
                    <a:lnTo>
                      <a:pt x="57" y="145"/>
                    </a:lnTo>
                    <a:lnTo>
                      <a:pt x="76" y="120"/>
                    </a:lnTo>
                    <a:lnTo>
                      <a:pt x="97" y="97"/>
                    </a:lnTo>
                    <a:lnTo>
                      <a:pt x="120" y="75"/>
                    </a:lnTo>
                    <a:lnTo>
                      <a:pt x="146" y="57"/>
                    </a:lnTo>
                    <a:lnTo>
                      <a:pt x="172" y="41"/>
                    </a:lnTo>
                    <a:lnTo>
                      <a:pt x="201" y="26"/>
                    </a:lnTo>
                    <a:lnTo>
                      <a:pt x="232" y="15"/>
                    </a:lnTo>
                    <a:lnTo>
                      <a:pt x="246" y="11"/>
                    </a:lnTo>
                    <a:lnTo>
                      <a:pt x="262" y="7"/>
                    </a:lnTo>
                    <a:lnTo>
                      <a:pt x="279" y="4"/>
                    </a:lnTo>
                    <a:lnTo>
                      <a:pt x="296" y="2"/>
                    </a:lnTo>
                    <a:lnTo>
                      <a:pt x="312" y="0"/>
                    </a:lnTo>
                    <a:lnTo>
                      <a:pt x="330" y="0"/>
                    </a:lnTo>
                    <a:lnTo>
                      <a:pt x="330" y="0"/>
                    </a:lnTo>
                    <a:lnTo>
                      <a:pt x="346" y="0"/>
                    </a:lnTo>
                    <a:lnTo>
                      <a:pt x="362" y="2"/>
                    </a:lnTo>
                    <a:lnTo>
                      <a:pt x="379" y="4"/>
                    </a:lnTo>
                    <a:lnTo>
                      <a:pt x="395" y="7"/>
                    </a:lnTo>
                    <a:lnTo>
                      <a:pt x="411" y="11"/>
                    </a:lnTo>
                    <a:lnTo>
                      <a:pt x="426" y="15"/>
                    </a:lnTo>
                    <a:lnTo>
                      <a:pt x="457" y="26"/>
                    </a:lnTo>
                    <a:lnTo>
                      <a:pt x="485" y="41"/>
                    </a:lnTo>
                    <a:lnTo>
                      <a:pt x="512" y="57"/>
                    </a:lnTo>
                    <a:lnTo>
                      <a:pt x="538" y="75"/>
                    </a:lnTo>
                    <a:lnTo>
                      <a:pt x="561" y="97"/>
                    </a:lnTo>
                    <a:lnTo>
                      <a:pt x="582" y="120"/>
                    </a:lnTo>
                    <a:lnTo>
                      <a:pt x="601" y="145"/>
                    </a:lnTo>
                    <a:lnTo>
                      <a:pt x="618" y="172"/>
                    </a:lnTo>
                    <a:lnTo>
                      <a:pt x="632" y="202"/>
                    </a:lnTo>
                    <a:lnTo>
                      <a:pt x="643" y="231"/>
                    </a:lnTo>
                    <a:lnTo>
                      <a:pt x="648" y="247"/>
                    </a:lnTo>
                    <a:lnTo>
                      <a:pt x="651" y="264"/>
                    </a:lnTo>
                    <a:lnTo>
                      <a:pt x="653" y="280"/>
                    </a:lnTo>
                    <a:lnTo>
                      <a:pt x="656" y="296"/>
                    </a:lnTo>
                    <a:lnTo>
                      <a:pt x="657" y="312"/>
                    </a:lnTo>
                    <a:lnTo>
                      <a:pt x="657" y="329"/>
                    </a:lnTo>
                    <a:lnTo>
                      <a:pt x="657" y="329"/>
                    </a:lnTo>
                    <a:lnTo>
                      <a:pt x="657" y="347"/>
                    </a:lnTo>
                    <a:lnTo>
                      <a:pt x="656" y="363"/>
                    </a:lnTo>
                    <a:lnTo>
                      <a:pt x="653" y="379"/>
                    </a:lnTo>
                    <a:lnTo>
                      <a:pt x="651" y="395"/>
                    </a:lnTo>
                    <a:lnTo>
                      <a:pt x="648" y="411"/>
                    </a:lnTo>
                    <a:lnTo>
                      <a:pt x="643" y="427"/>
                    </a:lnTo>
                    <a:lnTo>
                      <a:pt x="632" y="457"/>
                    </a:lnTo>
                    <a:lnTo>
                      <a:pt x="618" y="486"/>
                    </a:lnTo>
                    <a:lnTo>
                      <a:pt x="601" y="513"/>
                    </a:lnTo>
                    <a:lnTo>
                      <a:pt x="582" y="539"/>
                    </a:lnTo>
                    <a:lnTo>
                      <a:pt x="561" y="562"/>
                    </a:lnTo>
                    <a:lnTo>
                      <a:pt x="538" y="583"/>
                    </a:lnTo>
                    <a:lnTo>
                      <a:pt x="512" y="602"/>
                    </a:lnTo>
                    <a:lnTo>
                      <a:pt x="485" y="618"/>
                    </a:lnTo>
                    <a:lnTo>
                      <a:pt x="457" y="632"/>
                    </a:lnTo>
                    <a:lnTo>
                      <a:pt x="426" y="644"/>
                    </a:lnTo>
                    <a:lnTo>
                      <a:pt x="411" y="648"/>
                    </a:lnTo>
                    <a:lnTo>
                      <a:pt x="395" y="652"/>
                    </a:lnTo>
                    <a:lnTo>
                      <a:pt x="379" y="654"/>
                    </a:lnTo>
                    <a:lnTo>
                      <a:pt x="362" y="656"/>
                    </a:lnTo>
                    <a:lnTo>
                      <a:pt x="346" y="657"/>
                    </a:lnTo>
                    <a:lnTo>
                      <a:pt x="330" y="658"/>
                    </a:lnTo>
                    <a:lnTo>
                      <a:pt x="330" y="658"/>
                    </a:lnTo>
                    <a:close/>
                    <a:moveTo>
                      <a:pt x="330" y="38"/>
                    </a:moveTo>
                    <a:lnTo>
                      <a:pt x="330" y="38"/>
                    </a:lnTo>
                    <a:lnTo>
                      <a:pt x="299" y="39"/>
                    </a:lnTo>
                    <a:lnTo>
                      <a:pt x="270" y="45"/>
                    </a:lnTo>
                    <a:lnTo>
                      <a:pt x="242" y="51"/>
                    </a:lnTo>
                    <a:lnTo>
                      <a:pt x="215" y="61"/>
                    </a:lnTo>
                    <a:lnTo>
                      <a:pt x="190" y="73"/>
                    </a:lnTo>
                    <a:lnTo>
                      <a:pt x="166" y="88"/>
                    </a:lnTo>
                    <a:lnTo>
                      <a:pt x="144" y="105"/>
                    </a:lnTo>
                    <a:lnTo>
                      <a:pt x="123" y="124"/>
                    </a:lnTo>
                    <a:lnTo>
                      <a:pt x="104" y="144"/>
                    </a:lnTo>
                    <a:lnTo>
                      <a:pt x="88" y="167"/>
                    </a:lnTo>
                    <a:lnTo>
                      <a:pt x="73" y="191"/>
                    </a:lnTo>
                    <a:lnTo>
                      <a:pt x="61" y="216"/>
                    </a:lnTo>
                    <a:lnTo>
                      <a:pt x="52" y="243"/>
                    </a:lnTo>
                    <a:lnTo>
                      <a:pt x="43" y="270"/>
                    </a:lnTo>
                    <a:lnTo>
                      <a:pt x="39" y="300"/>
                    </a:lnTo>
                    <a:lnTo>
                      <a:pt x="38" y="329"/>
                    </a:lnTo>
                    <a:lnTo>
                      <a:pt x="38" y="329"/>
                    </a:lnTo>
                    <a:lnTo>
                      <a:pt x="39" y="359"/>
                    </a:lnTo>
                    <a:lnTo>
                      <a:pt x="43" y="388"/>
                    </a:lnTo>
                    <a:lnTo>
                      <a:pt x="52" y="415"/>
                    </a:lnTo>
                    <a:lnTo>
                      <a:pt x="61" y="442"/>
                    </a:lnTo>
                    <a:lnTo>
                      <a:pt x="73" y="468"/>
                    </a:lnTo>
                    <a:lnTo>
                      <a:pt x="88" y="492"/>
                    </a:lnTo>
                    <a:lnTo>
                      <a:pt x="104" y="515"/>
                    </a:lnTo>
                    <a:lnTo>
                      <a:pt x="123" y="535"/>
                    </a:lnTo>
                    <a:lnTo>
                      <a:pt x="144" y="554"/>
                    </a:lnTo>
                    <a:lnTo>
                      <a:pt x="166" y="571"/>
                    </a:lnTo>
                    <a:lnTo>
                      <a:pt x="190" y="585"/>
                    </a:lnTo>
                    <a:lnTo>
                      <a:pt x="215" y="598"/>
                    </a:lnTo>
                    <a:lnTo>
                      <a:pt x="242" y="607"/>
                    </a:lnTo>
                    <a:lnTo>
                      <a:pt x="270" y="614"/>
                    </a:lnTo>
                    <a:lnTo>
                      <a:pt x="299" y="619"/>
                    </a:lnTo>
                    <a:lnTo>
                      <a:pt x="330" y="621"/>
                    </a:lnTo>
                    <a:lnTo>
                      <a:pt x="330" y="621"/>
                    </a:lnTo>
                    <a:lnTo>
                      <a:pt x="359" y="619"/>
                    </a:lnTo>
                    <a:lnTo>
                      <a:pt x="387" y="614"/>
                    </a:lnTo>
                    <a:lnTo>
                      <a:pt x="416" y="607"/>
                    </a:lnTo>
                    <a:lnTo>
                      <a:pt x="442" y="598"/>
                    </a:lnTo>
                    <a:lnTo>
                      <a:pt x="468" y="585"/>
                    </a:lnTo>
                    <a:lnTo>
                      <a:pt x="492" y="571"/>
                    </a:lnTo>
                    <a:lnTo>
                      <a:pt x="514" y="554"/>
                    </a:lnTo>
                    <a:lnTo>
                      <a:pt x="535" y="535"/>
                    </a:lnTo>
                    <a:lnTo>
                      <a:pt x="554" y="515"/>
                    </a:lnTo>
                    <a:lnTo>
                      <a:pt x="570" y="492"/>
                    </a:lnTo>
                    <a:lnTo>
                      <a:pt x="585" y="468"/>
                    </a:lnTo>
                    <a:lnTo>
                      <a:pt x="597" y="442"/>
                    </a:lnTo>
                    <a:lnTo>
                      <a:pt x="608" y="415"/>
                    </a:lnTo>
                    <a:lnTo>
                      <a:pt x="614" y="388"/>
                    </a:lnTo>
                    <a:lnTo>
                      <a:pt x="618" y="359"/>
                    </a:lnTo>
                    <a:lnTo>
                      <a:pt x="620" y="329"/>
                    </a:lnTo>
                    <a:lnTo>
                      <a:pt x="620" y="329"/>
                    </a:lnTo>
                    <a:lnTo>
                      <a:pt x="618" y="300"/>
                    </a:lnTo>
                    <a:lnTo>
                      <a:pt x="614" y="270"/>
                    </a:lnTo>
                    <a:lnTo>
                      <a:pt x="608" y="243"/>
                    </a:lnTo>
                    <a:lnTo>
                      <a:pt x="597" y="216"/>
                    </a:lnTo>
                    <a:lnTo>
                      <a:pt x="585" y="191"/>
                    </a:lnTo>
                    <a:lnTo>
                      <a:pt x="570" y="167"/>
                    </a:lnTo>
                    <a:lnTo>
                      <a:pt x="554" y="144"/>
                    </a:lnTo>
                    <a:lnTo>
                      <a:pt x="535" y="124"/>
                    </a:lnTo>
                    <a:lnTo>
                      <a:pt x="514" y="105"/>
                    </a:lnTo>
                    <a:lnTo>
                      <a:pt x="492" y="88"/>
                    </a:lnTo>
                    <a:lnTo>
                      <a:pt x="468" y="73"/>
                    </a:lnTo>
                    <a:lnTo>
                      <a:pt x="442" y="61"/>
                    </a:lnTo>
                    <a:lnTo>
                      <a:pt x="416" y="51"/>
                    </a:lnTo>
                    <a:lnTo>
                      <a:pt x="387" y="45"/>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5" name="Freeform 315">
                <a:extLst>
                  <a:ext uri="{FF2B5EF4-FFF2-40B4-BE49-F238E27FC236}">
                    <a16:creationId xmlns:a16="http://schemas.microsoft.com/office/drawing/2014/main" id="{35F2390D-264D-B645-A947-689BA4DC5F86}"/>
                  </a:ext>
                </a:extLst>
              </p:cNvPr>
              <p:cNvSpPr>
                <a:spLocks/>
              </p:cNvSpPr>
              <p:nvPr/>
            </p:nvSpPr>
            <p:spPr bwMode="auto">
              <a:xfrm>
                <a:off x="9499601" y="5183188"/>
                <a:ext cx="161925" cy="82550"/>
              </a:xfrm>
              <a:custGeom>
                <a:avLst/>
                <a:gdLst>
                  <a:gd name="T0" fmla="*/ 59 w 204"/>
                  <a:gd name="T1" fmla="*/ 0 h 103"/>
                  <a:gd name="T2" fmla="*/ 0 w 204"/>
                  <a:gd name="T3" fmla="*/ 29 h 103"/>
                  <a:gd name="T4" fmla="*/ 147 w 204"/>
                  <a:gd name="T5" fmla="*/ 103 h 103"/>
                  <a:gd name="T6" fmla="*/ 204 w 204"/>
                  <a:gd name="T7" fmla="*/ 75 h 103"/>
                  <a:gd name="T8" fmla="*/ 59 w 204"/>
                  <a:gd name="T9" fmla="*/ 0 h 103"/>
                </a:gdLst>
                <a:ahLst/>
                <a:cxnLst>
                  <a:cxn ang="0">
                    <a:pos x="T0" y="T1"/>
                  </a:cxn>
                  <a:cxn ang="0">
                    <a:pos x="T2" y="T3"/>
                  </a:cxn>
                  <a:cxn ang="0">
                    <a:pos x="T4" y="T5"/>
                  </a:cxn>
                  <a:cxn ang="0">
                    <a:pos x="T6" y="T7"/>
                  </a:cxn>
                  <a:cxn ang="0">
                    <a:pos x="T8" y="T9"/>
                  </a:cxn>
                </a:cxnLst>
                <a:rect l="0" t="0" r="r" b="b"/>
                <a:pathLst>
                  <a:path w="204" h="103">
                    <a:moveTo>
                      <a:pt x="59" y="0"/>
                    </a:moveTo>
                    <a:lnTo>
                      <a:pt x="0" y="29"/>
                    </a:lnTo>
                    <a:lnTo>
                      <a:pt x="147" y="103"/>
                    </a:lnTo>
                    <a:lnTo>
                      <a:pt x="204" y="75"/>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6" name="Freeform 316">
                <a:extLst>
                  <a:ext uri="{FF2B5EF4-FFF2-40B4-BE49-F238E27FC236}">
                    <a16:creationId xmlns:a16="http://schemas.microsoft.com/office/drawing/2014/main" id="{6C9BC835-ECA6-1746-92BD-3C986FB9B6D7}"/>
                  </a:ext>
                </a:extLst>
              </p:cNvPr>
              <p:cNvSpPr>
                <a:spLocks/>
              </p:cNvSpPr>
              <p:nvPr/>
            </p:nvSpPr>
            <p:spPr bwMode="auto">
              <a:xfrm>
                <a:off x="9556751" y="5154613"/>
                <a:ext cx="165100" cy="82550"/>
              </a:xfrm>
              <a:custGeom>
                <a:avLst/>
                <a:gdLst>
                  <a:gd name="T0" fmla="*/ 208 w 208"/>
                  <a:gd name="T1" fmla="*/ 73 h 105"/>
                  <a:gd name="T2" fmla="*/ 62 w 208"/>
                  <a:gd name="T3" fmla="*/ 0 h 105"/>
                  <a:gd name="T4" fmla="*/ 62 w 208"/>
                  <a:gd name="T5" fmla="*/ 0 h 105"/>
                  <a:gd name="T6" fmla="*/ 58 w 208"/>
                  <a:gd name="T7" fmla="*/ 0 h 105"/>
                  <a:gd name="T8" fmla="*/ 0 w 208"/>
                  <a:gd name="T9" fmla="*/ 30 h 105"/>
                  <a:gd name="T10" fmla="*/ 145 w 208"/>
                  <a:gd name="T11" fmla="*/ 105 h 105"/>
                  <a:gd name="T12" fmla="*/ 208 w 208"/>
                  <a:gd name="T13" fmla="*/ 73 h 105"/>
                </a:gdLst>
                <a:ahLst/>
                <a:cxnLst>
                  <a:cxn ang="0">
                    <a:pos x="T0" y="T1"/>
                  </a:cxn>
                  <a:cxn ang="0">
                    <a:pos x="T2" y="T3"/>
                  </a:cxn>
                  <a:cxn ang="0">
                    <a:pos x="T4" y="T5"/>
                  </a:cxn>
                  <a:cxn ang="0">
                    <a:pos x="T6" y="T7"/>
                  </a:cxn>
                  <a:cxn ang="0">
                    <a:pos x="T8" y="T9"/>
                  </a:cxn>
                  <a:cxn ang="0">
                    <a:pos x="T10" y="T11"/>
                  </a:cxn>
                  <a:cxn ang="0">
                    <a:pos x="T12" y="T13"/>
                  </a:cxn>
                </a:cxnLst>
                <a:rect l="0" t="0" r="r" b="b"/>
                <a:pathLst>
                  <a:path w="208" h="105">
                    <a:moveTo>
                      <a:pt x="208" y="73"/>
                    </a:moveTo>
                    <a:lnTo>
                      <a:pt x="62" y="0"/>
                    </a:lnTo>
                    <a:lnTo>
                      <a:pt x="62" y="0"/>
                    </a:lnTo>
                    <a:lnTo>
                      <a:pt x="58" y="0"/>
                    </a:lnTo>
                    <a:lnTo>
                      <a:pt x="0" y="30"/>
                    </a:lnTo>
                    <a:lnTo>
                      <a:pt x="145" y="105"/>
                    </a:lnTo>
                    <a:lnTo>
                      <a:pt x="208"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7" name="Freeform 318">
                <a:extLst>
                  <a:ext uri="{FF2B5EF4-FFF2-40B4-BE49-F238E27FC236}">
                    <a16:creationId xmlns:a16="http://schemas.microsoft.com/office/drawing/2014/main" id="{8CAD1129-9F2A-C445-9436-0128C35B18D8}"/>
                  </a:ext>
                </a:extLst>
              </p:cNvPr>
              <p:cNvSpPr>
                <a:spLocks noEditPoints="1"/>
              </p:cNvSpPr>
              <p:nvPr/>
            </p:nvSpPr>
            <p:spPr bwMode="auto">
              <a:xfrm>
                <a:off x="9493251" y="5216525"/>
                <a:ext cx="117475" cy="153988"/>
              </a:xfrm>
              <a:custGeom>
                <a:avLst/>
                <a:gdLst>
                  <a:gd name="T0" fmla="*/ 0 w 150"/>
                  <a:gd name="T1" fmla="*/ 118 h 195"/>
                  <a:gd name="T2" fmla="*/ 0 w 150"/>
                  <a:gd name="T3" fmla="*/ 118 h 195"/>
                  <a:gd name="T4" fmla="*/ 2 w 150"/>
                  <a:gd name="T5" fmla="*/ 121 h 195"/>
                  <a:gd name="T6" fmla="*/ 4 w 150"/>
                  <a:gd name="T7" fmla="*/ 122 h 195"/>
                  <a:gd name="T8" fmla="*/ 150 w 150"/>
                  <a:gd name="T9" fmla="*/ 195 h 195"/>
                  <a:gd name="T10" fmla="*/ 150 w 150"/>
                  <a:gd name="T11" fmla="*/ 74 h 195"/>
                  <a:gd name="T12" fmla="*/ 0 w 150"/>
                  <a:gd name="T13" fmla="*/ 0 h 195"/>
                  <a:gd name="T14" fmla="*/ 0 w 150"/>
                  <a:gd name="T15" fmla="*/ 118 h 195"/>
                  <a:gd name="T16" fmla="*/ 43 w 150"/>
                  <a:gd name="T17" fmla="*/ 65 h 195"/>
                  <a:gd name="T18" fmla="*/ 43 w 150"/>
                  <a:gd name="T19" fmla="*/ 65 h 195"/>
                  <a:gd name="T20" fmla="*/ 43 w 150"/>
                  <a:gd name="T21" fmla="*/ 63 h 195"/>
                  <a:gd name="T22" fmla="*/ 45 w 150"/>
                  <a:gd name="T23" fmla="*/ 61 h 195"/>
                  <a:gd name="T24" fmla="*/ 47 w 150"/>
                  <a:gd name="T25" fmla="*/ 61 h 195"/>
                  <a:gd name="T26" fmla="*/ 49 w 150"/>
                  <a:gd name="T27" fmla="*/ 61 h 195"/>
                  <a:gd name="T28" fmla="*/ 115 w 150"/>
                  <a:gd name="T29" fmla="*/ 93 h 195"/>
                  <a:gd name="T30" fmla="*/ 115 w 150"/>
                  <a:gd name="T31" fmla="*/ 93 h 195"/>
                  <a:gd name="T32" fmla="*/ 116 w 150"/>
                  <a:gd name="T33" fmla="*/ 96 h 195"/>
                  <a:gd name="T34" fmla="*/ 117 w 150"/>
                  <a:gd name="T35" fmla="*/ 97 h 195"/>
                  <a:gd name="T36" fmla="*/ 117 w 150"/>
                  <a:gd name="T37" fmla="*/ 125 h 195"/>
                  <a:gd name="T38" fmla="*/ 117 w 150"/>
                  <a:gd name="T39" fmla="*/ 125 h 195"/>
                  <a:gd name="T40" fmla="*/ 117 w 150"/>
                  <a:gd name="T41" fmla="*/ 128 h 195"/>
                  <a:gd name="T42" fmla="*/ 115 w 150"/>
                  <a:gd name="T43" fmla="*/ 129 h 195"/>
                  <a:gd name="T44" fmla="*/ 113 w 150"/>
                  <a:gd name="T45" fmla="*/ 129 h 195"/>
                  <a:gd name="T46" fmla="*/ 111 w 150"/>
                  <a:gd name="T47" fmla="*/ 129 h 195"/>
                  <a:gd name="T48" fmla="*/ 46 w 150"/>
                  <a:gd name="T49" fmla="*/ 97 h 195"/>
                  <a:gd name="T50" fmla="*/ 46 w 150"/>
                  <a:gd name="T51" fmla="*/ 97 h 195"/>
                  <a:gd name="T52" fmla="*/ 43 w 150"/>
                  <a:gd name="T53" fmla="*/ 94 h 195"/>
                  <a:gd name="T54" fmla="*/ 43 w 150"/>
                  <a:gd name="T55" fmla="*/ 93 h 195"/>
                  <a:gd name="T56" fmla="*/ 43 w 150"/>
                  <a:gd name="T57" fmla="*/ 6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95">
                    <a:moveTo>
                      <a:pt x="0" y="118"/>
                    </a:moveTo>
                    <a:lnTo>
                      <a:pt x="0" y="118"/>
                    </a:lnTo>
                    <a:lnTo>
                      <a:pt x="2" y="121"/>
                    </a:lnTo>
                    <a:lnTo>
                      <a:pt x="4" y="122"/>
                    </a:lnTo>
                    <a:lnTo>
                      <a:pt x="150" y="195"/>
                    </a:lnTo>
                    <a:lnTo>
                      <a:pt x="150" y="74"/>
                    </a:lnTo>
                    <a:lnTo>
                      <a:pt x="0" y="0"/>
                    </a:lnTo>
                    <a:lnTo>
                      <a:pt x="0" y="118"/>
                    </a:lnTo>
                    <a:close/>
                    <a:moveTo>
                      <a:pt x="43" y="65"/>
                    </a:moveTo>
                    <a:lnTo>
                      <a:pt x="43" y="65"/>
                    </a:lnTo>
                    <a:lnTo>
                      <a:pt x="43" y="63"/>
                    </a:lnTo>
                    <a:lnTo>
                      <a:pt x="45" y="61"/>
                    </a:lnTo>
                    <a:lnTo>
                      <a:pt x="47" y="61"/>
                    </a:lnTo>
                    <a:lnTo>
                      <a:pt x="49" y="61"/>
                    </a:lnTo>
                    <a:lnTo>
                      <a:pt x="115" y="93"/>
                    </a:lnTo>
                    <a:lnTo>
                      <a:pt x="115" y="93"/>
                    </a:lnTo>
                    <a:lnTo>
                      <a:pt x="116" y="96"/>
                    </a:lnTo>
                    <a:lnTo>
                      <a:pt x="117" y="97"/>
                    </a:lnTo>
                    <a:lnTo>
                      <a:pt x="117" y="125"/>
                    </a:lnTo>
                    <a:lnTo>
                      <a:pt x="117" y="125"/>
                    </a:lnTo>
                    <a:lnTo>
                      <a:pt x="117" y="128"/>
                    </a:lnTo>
                    <a:lnTo>
                      <a:pt x="115" y="129"/>
                    </a:lnTo>
                    <a:lnTo>
                      <a:pt x="113" y="129"/>
                    </a:lnTo>
                    <a:lnTo>
                      <a:pt x="111" y="129"/>
                    </a:lnTo>
                    <a:lnTo>
                      <a:pt x="46" y="97"/>
                    </a:lnTo>
                    <a:lnTo>
                      <a:pt x="46" y="97"/>
                    </a:lnTo>
                    <a:lnTo>
                      <a:pt x="43" y="94"/>
                    </a:lnTo>
                    <a:lnTo>
                      <a:pt x="43" y="93"/>
                    </a:lnTo>
                    <a:lnTo>
                      <a:pt x="4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8" name="Freeform 317">
                <a:extLst>
                  <a:ext uri="{FF2B5EF4-FFF2-40B4-BE49-F238E27FC236}">
                    <a16:creationId xmlns:a16="http://schemas.microsoft.com/office/drawing/2014/main" id="{B5A82F43-0565-6B48-8968-8B4325EA67DA}"/>
                  </a:ext>
                </a:extLst>
              </p:cNvPr>
              <p:cNvSpPr>
                <a:spLocks/>
              </p:cNvSpPr>
              <p:nvPr/>
            </p:nvSpPr>
            <p:spPr bwMode="auto">
              <a:xfrm>
                <a:off x="9625013" y="5222875"/>
                <a:ext cx="103188" cy="149225"/>
              </a:xfrm>
              <a:custGeom>
                <a:avLst/>
                <a:gdLst>
                  <a:gd name="T0" fmla="*/ 64 w 130"/>
                  <a:gd name="T1" fmla="*/ 32 h 186"/>
                  <a:gd name="T2" fmla="*/ 64 w 130"/>
                  <a:gd name="T3" fmla="*/ 32 h 186"/>
                  <a:gd name="T4" fmla="*/ 63 w 130"/>
                  <a:gd name="T5" fmla="*/ 33 h 186"/>
                  <a:gd name="T6" fmla="*/ 0 w 130"/>
                  <a:gd name="T7" fmla="*/ 65 h 186"/>
                  <a:gd name="T8" fmla="*/ 0 w 130"/>
                  <a:gd name="T9" fmla="*/ 186 h 186"/>
                  <a:gd name="T10" fmla="*/ 128 w 130"/>
                  <a:gd name="T11" fmla="*/ 122 h 186"/>
                  <a:gd name="T12" fmla="*/ 128 w 130"/>
                  <a:gd name="T13" fmla="*/ 122 h 186"/>
                  <a:gd name="T14" fmla="*/ 129 w 130"/>
                  <a:gd name="T15" fmla="*/ 121 h 186"/>
                  <a:gd name="T16" fmla="*/ 130 w 130"/>
                  <a:gd name="T17" fmla="*/ 118 h 186"/>
                  <a:gd name="T18" fmla="*/ 130 w 130"/>
                  <a:gd name="T19" fmla="*/ 0 h 186"/>
                  <a:gd name="T20" fmla="*/ 64 w 130"/>
                  <a:gd name="T21" fmla="*/ 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86">
                    <a:moveTo>
                      <a:pt x="64" y="32"/>
                    </a:moveTo>
                    <a:lnTo>
                      <a:pt x="64" y="32"/>
                    </a:lnTo>
                    <a:lnTo>
                      <a:pt x="63" y="33"/>
                    </a:lnTo>
                    <a:lnTo>
                      <a:pt x="0" y="65"/>
                    </a:lnTo>
                    <a:lnTo>
                      <a:pt x="0" y="186"/>
                    </a:lnTo>
                    <a:lnTo>
                      <a:pt x="128" y="122"/>
                    </a:lnTo>
                    <a:lnTo>
                      <a:pt x="128" y="122"/>
                    </a:lnTo>
                    <a:lnTo>
                      <a:pt x="129" y="121"/>
                    </a:lnTo>
                    <a:lnTo>
                      <a:pt x="130" y="118"/>
                    </a:lnTo>
                    <a:lnTo>
                      <a:pt x="130" y="0"/>
                    </a:lnTo>
                    <a:lnTo>
                      <a:pt x="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99" name="Group 98">
            <a:extLst>
              <a:ext uri="{FF2B5EF4-FFF2-40B4-BE49-F238E27FC236}">
                <a16:creationId xmlns:a16="http://schemas.microsoft.com/office/drawing/2014/main" id="{468A84F9-D78C-2347-8364-EABF73A41338}"/>
              </a:ext>
            </a:extLst>
          </p:cNvPr>
          <p:cNvGrpSpPr>
            <a:grpSpLocks noChangeAspect="1"/>
          </p:cNvGrpSpPr>
          <p:nvPr/>
        </p:nvGrpSpPr>
        <p:grpSpPr>
          <a:xfrm>
            <a:off x="10252980" y="2133382"/>
            <a:ext cx="862964" cy="862488"/>
            <a:chOff x="8101857" y="408048"/>
            <a:chExt cx="522288" cy="522000"/>
          </a:xfrm>
        </p:grpSpPr>
        <p:sp>
          <p:nvSpPr>
            <p:cNvPr id="100" name="Oval 99">
              <a:extLst>
                <a:ext uri="{FF2B5EF4-FFF2-40B4-BE49-F238E27FC236}">
                  <a16:creationId xmlns:a16="http://schemas.microsoft.com/office/drawing/2014/main" id="{E7765EB6-EF0A-1643-9642-B5B32D20B69B}"/>
                </a:ext>
              </a:extLst>
            </p:cNvPr>
            <p:cNvSpPr>
              <a:spLocks noChangeAspect="1"/>
            </p:cNvSpPr>
            <p:nvPr/>
          </p:nvSpPr>
          <p:spPr>
            <a:xfrm>
              <a:off x="8102001" y="408048"/>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1" name="Group 100">
              <a:extLst>
                <a:ext uri="{FF2B5EF4-FFF2-40B4-BE49-F238E27FC236}">
                  <a16:creationId xmlns:a16="http://schemas.microsoft.com/office/drawing/2014/main" id="{ADD8CFD0-745A-234F-8E95-63FE89BA1B8A}"/>
                </a:ext>
              </a:extLst>
            </p:cNvPr>
            <p:cNvGrpSpPr>
              <a:grpSpLocks noChangeAspect="1"/>
            </p:cNvGrpSpPr>
            <p:nvPr/>
          </p:nvGrpSpPr>
          <p:grpSpPr>
            <a:xfrm>
              <a:off x="8101857" y="408698"/>
              <a:ext cx="522288" cy="520700"/>
              <a:chOff x="3198813" y="836613"/>
              <a:chExt cx="522288" cy="520700"/>
            </a:xfrm>
            <a:solidFill>
              <a:schemeClr val="tx2"/>
            </a:solidFill>
          </p:grpSpPr>
          <p:sp>
            <p:nvSpPr>
              <p:cNvPr id="102" name="Freeform 7">
                <a:extLst>
                  <a:ext uri="{FF2B5EF4-FFF2-40B4-BE49-F238E27FC236}">
                    <a16:creationId xmlns:a16="http://schemas.microsoft.com/office/drawing/2014/main" id="{2382F768-FE77-9F44-A127-043FEE3A4ECE}"/>
                  </a:ext>
                </a:extLst>
              </p:cNvPr>
              <p:cNvSpPr>
                <a:spLocks noEditPoints="1"/>
              </p:cNvSpPr>
              <p:nvPr/>
            </p:nvSpPr>
            <p:spPr bwMode="auto">
              <a:xfrm>
                <a:off x="3198813" y="836613"/>
                <a:ext cx="522288" cy="520700"/>
              </a:xfrm>
              <a:custGeom>
                <a:avLst/>
                <a:gdLst>
                  <a:gd name="T0" fmla="*/ 311 w 657"/>
                  <a:gd name="T1" fmla="*/ 657 h 657"/>
                  <a:gd name="T2" fmla="*/ 263 w 657"/>
                  <a:gd name="T3" fmla="*/ 650 h 657"/>
                  <a:gd name="T4" fmla="*/ 201 w 657"/>
                  <a:gd name="T5" fmla="*/ 632 h 657"/>
                  <a:gd name="T6" fmla="*/ 119 w 657"/>
                  <a:gd name="T7" fmla="*/ 582 h 657"/>
                  <a:gd name="T8" fmla="*/ 56 w 657"/>
                  <a:gd name="T9" fmla="*/ 512 h 657"/>
                  <a:gd name="T10" fmla="*/ 14 w 657"/>
                  <a:gd name="T11" fmla="*/ 426 h 657"/>
                  <a:gd name="T12" fmla="*/ 4 w 657"/>
                  <a:gd name="T13" fmla="*/ 379 h 657"/>
                  <a:gd name="T14" fmla="*/ 0 w 657"/>
                  <a:gd name="T15" fmla="*/ 328 h 657"/>
                  <a:gd name="T16" fmla="*/ 1 w 657"/>
                  <a:gd name="T17" fmla="*/ 295 h 657"/>
                  <a:gd name="T18" fmla="*/ 10 w 657"/>
                  <a:gd name="T19" fmla="*/ 246 h 657"/>
                  <a:gd name="T20" fmla="*/ 40 w 657"/>
                  <a:gd name="T21" fmla="*/ 172 h 657"/>
                  <a:gd name="T22" fmla="*/ 96 w 657"/>
                  <a:gd name="T23" fmla="*/ 96 h 657"/>
                  <a:gd name="T24" fmla="*/ 171 w 657"/>
                  <a:gd name="T25" fmla="*/ 39 h 657"/>
                  <a:gd name="T26" fmla="*/ 247 w 657"/>
                  <a:gd name="T27" fmla="*/ 10 h 657"/>
                  <a:gd name="T28" fmla="*/ 295 w 657"/>
                  <a:gd name="T29" fmla="*/ 2 h 657"/>
                  <a:gd name="T30" fmla="*/ 329 w 657"/>
                  <a:gd name="T31" fmla="*/ 0 h 657"/>
                  <a:gd name="T32" fmla="*/ 378 w 657"/>
                  <a:gd name="T33" fmla="*/ 3 h 657"/>
                  <a:gd name="T34" fmla="*/ 427 w 657"/>
                  <a:gd name="T35" fmla="*/ 15 h 657"/>
                  <a:gd name="T36" fmla="*/ 512 w 657"/>
                  <a:gd name="T37" fmla="*/ 56 h 657"/>
                  <a:gd name="T38" fmla="*/ 582 w 657"/>
                  <a:gd name="T39" fmla="*/ 120 h 657"/>
                  <a:gd name="T40" fmla="*/ 631 w 657"/>
                  <a:gd name="T41" fmla="*/ 201 h 657"/>
                  <a:gd name="T42" fmla="*/ 651 w 657"/>
                  <a:gd name="T43" fmla="*/ 262 h 657"/>
                  <a:gd name="T44" fmla="*/ 656 w 657"/>
                  <a:gd name="T45" fmla="*/ 312 h 657"/>
                  <a:gd name="T46" fmla="*/ 656 w 657"/>
                  <a:gd name="T47" fmla="*/ 346 h 657"/>
                  <a:gd name="T48" fmla="*/ 651 w 657"/>
                  <a:gd name="T49" fmla="*/ 395 h 657"/>
                  <a:gd name="T50" fmla="*/ 631 w 657"/>
                  <a:gd name="T51" fmla="*/ 457 h 657"/>
                  <a:gd name="T52" fmla="*/ 582 w 657"/>
                  <a:gd name="T53" fmla="*/ 538 h 657"/>
                  <a:gd name="T54" fmla="*/ 512 w 657"/>
                  <a:gd name="T55" fmla="*/ 601 h 657"/>
                  <a:gd name="T56" fmla="*/ 427 w 657"/>
                  <a:gd name="T57" fmla="*/ 642 h 657"/>
                  <a:gd name="T58" fmla="*/ 378 w 657"/>
                  <a:gd name="T59" fmla="*/ 653 h 657"/>
                  <a:gd name="T60" fmla="*/ 329 w 657"/>
                  <a:gd name="T61" fmla="*/ 657 h 657"/>
                  <a:gd name="T62" fmla="*/ 329 w 657"/>
                  <a:gd name="T63" fmla="*/ 38 h 657"/>
                  <a:gd name="T64" fmla="*/ 243 w 657"/>
                  <a:gd name="T65" fmla="*/ 50 h 657"/>
                  <a:gd name="T66" fmla="*/ 166 w 657"/>
                  <a:gd name="T67" fmla="*/ 88 h 657"/>
                  <a:gd name="T68" fmla="*/ 104 w 657"/>
                  <a:gd name="T69" fmla="*/ 144 h 657"/>
                  <a:gd name="T70" fmla="*/ 60 w 657"/>
                  <a:gd name="T71" fmla="*/ 215 h 657"/>
                  <a:gd name="T72" fmla="*/ 39 w 657"/>
                  <a:gd name="T73" fmla="*/ 299 h 657"/>
                  <a:gd name="T74" fmla="*/ 39 w 657"/>
                  <a:gd name="T75" fmla="*/ 358 h 657"/>
                  <a:gd name="T76" fmla="*/ 60 w 657"/>
                  <a:gd name="T77" fmla="*/ 442 h 657"/>
                  <a:gd name="T78" fmla="*/ 104 w 657"/>
                  <a:gd name="T79" fmla="*/ 513 h 657"/>
                  <a:gd name="T80" fmla="*/ 166 w 657"/>
                  <a:gd name="T81" fmla="*/ 570 h 657"/>
                  <a:gd name="T82" fmla="*/ 243 w 657"/>
                  <a:gd name="T83" fmla="*/ 606 h 657"/>
                  <a:gd name="T84" fmla="*/ 329 w 657"/>
                  <a:gd name="T85" fmla="*/ 620 h 657"/>
                  <a:gd name="T86" fmla="*/ 388 w 657"/>
                  <a:gd name="T87" fmla="*/ 614 h 657"/>
                  <a:gd name="T88" fmla="*/ 467 w 657"/>
                  <a:gd name="T89" fmla="*/ 585 h 657"/>
                  <a:gd name="T90" fmla="*/ 534 w 657"/>
                  <a:gd name="T91" fmla="*/ 535 h 657"/>
                  <a:gd name="T92" fmla="*/ 584 w 657"/>
                  <a:gd name="T93" fmla="*/ 468 h 657"/>
                  <a:gd name="T94" fmla="*/ 613 w 657"/>
                  <a:gd name="T95" fmla="*/ 387 h 657"/>
                  <a:gd name="T96" fmla="*/ 620 w 657"/>
                  <a:gd name="T97" fmla="*/ 328 h 657"/>
                  <a:gd name="T98" fmla="*/ 606 w 657"/>
                  <a:gd name="T99" fmla="*/ 242 h 657"/>
                  <a:gd name="T100" fmla="*/ 570 w 657"/>
                  <a:gd name="T101" fmla="*/ 166 h 657"/>
                  <a:gd name="T102" fmla="*/ 514 w 657"/>
                  <a:gd name="T103" fmla="*/ 104 h 657"/>
                  <a:gd name="T104" fmla="*/ 441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1" y="657"/>
                    </a:lnTo>
                    <a:lnTo>
                      <a:pt x="295" y="656"/>
                    </a:lnTo>
                    <a:lnTo>
                      <a:pt x="279" y="653"/>
                    </a:lnTo>
                    <a:lnTo>
                      <a:pt x="263" y="650"/>
                    </a:lnTo>
                    <a:lnTo>
                      <a:pt x="247" y="646"/>
                    </a:lnTo>
                    <a:lnTo>
                      <a:pt x="231" y="642"/>
                    </a:lnTo>
                    <a:lnTo>
                      <a:pt x="201" y="632"/>
                    </a:lnTo>
                    <a:lnTo>
                      <a:pt x="171" y="617"/>
                    </a:lnTo>
                    <a:lnTo>
                      <a:pt x="145" y="601"/>
                    </a:lnTo>
                    <a:lnTo>
                      <a:pt x="119" y="582"/>
                    </a:lnTo>
                    <a:lnTo>
                      <a:pt x="96" y="560"/>
                    </a:lnTo>
                    <a:lnTo>
                      <a:pt x="75" y="538"/>
                    </a:lnTo>
                    <a:lnTo>
                      <a:pt x="56" y="512"/>
                    </a:lnTo>
                    <a:lnTo>
                      <a:pt x="40" y="485"/>
                    </a:lnTo>
                    <a:lnTo>
                      <a:pt x="25" y="457"/>
                    </a:lnTo>
                    <a:lnTo>
                      <a:pt x="14" y="426"/>
                    </a:lnTo>
                    <a:lnTo>
                      <a:pt x="10" y="410"/>
                    </a:lnTo>
                    <a:lnTo>
                      <a:pt x="6" y="395"/>
                    </a:lnTo>
                    <a:lnTo>
                      <a:pt x="4" y="379"/>
                    </a:lnTo>
                    <a:lnTo>
                      <a:pt x="1" y="362"/>
                    </a:lnTo>
                    <a:lnTo>
                      <a:pt x="0" y="346"/>
                    </a:lnTo>
                    <a:lnTo>
                      <a:pt x="0" y="328"/>
                    </a:lnTo>
                    <a:lnTo>
                      <a:pt x="0" y="328"/>
                    </a:lnTo>
                    <a:lnTo>
                      <a:pt x="0" y="312"/>
                    </a:lnTo>
                    <a:lnTo>
                      <a:pt x="1" y="295"/>
                    </a:lnTo>
                    <a:lnTo>
                      <a:pt x="4" y="278"/>
                    </a:lnTo>
                    <a:lnTo>
                      <a:pt x="6" y="262"/>
                    </a:lnTo>
                    <a:lnTo>
                      <a:pt x="10" y="246"/>
                    </a:lnTo>
                    <a:lnTo>
                      <a:pt x="14" y="231"/>
                    </a:lnTo>
                    <a:lnTo>
                      <a:pt x="25" y="201"/>
                    </a:lnTo>
                    <a:lnTo>
                      <a:pt x="40" y="172"/>
                    </a:lnTo>
                    <a:lnTo>
                      <a:pt x="56" y="145"/>
                    </a:lnTo>
                    <a:lnTo>
                      <a:pt x="75" y="120"/>
                    </a:lnTo>
                    <a:lnTo>
                      <a:pt x="96" y="96"/>
                    </a:lnTo>
                    <a:lnTo>
                      <a:pt x="119" y="76"/>
                    </a:lnTo>
                    <a:lnTo>
                      <a:pt x="145" y="56"/>
                    </a:lnTo>
                    <a:lnTo>
                      <a:pt x="171" y="39"/>
                    </a:lnTo>
                    <a:lnTo>
                      <a:pt x="201" y="26"/>
                    </a:lnTo>
                    <a:lnTo>
                      <a:pt x="231" y="15"/>
                    </a:lnTo>
                    <a:lnTo>
                      <a:pt x="247" y="10"/>
                    </a:lnTo>
                    <a:lnTo>
                      <a:pt x="263" y="7"/>
                    </a:lnTo>
                    <a:lnTo>
                      <a:pt x="279" y="3"/>
                    </a:lnTo>
                    <a:lnTo>
                      <a:pt x="295" y="2"/>
                    </a:lnTo>
                    <a:lnTo>
                      <a:pt x="311" y="0"/>
                    </a:lnTo>
                    <a:lnTo>
                      <a:pt x="329" y="0"/>
                    </a:lnTo>
                    <a:lnTo>
                      <a:pt x="329" y="0"/>
                    </a:lnTo>
                    <a:lnTo>
                      <a:pt x="345" y="0"/>
                    </a:lnTo>
                    <a:lnTo>
                      <a:pt x="362" y="2"/>
                    </a:lnTo>
                    <a:lnTo>
                      <a:pt x="378" y="3"/>
                    </a:lnTo>
                    <a:lnTo>
                      <a:pt x="394" y="7"/>
                    </a:lnTo>
                    <a:lnTo>
                      <a:pt x="410" y="10"/>
                    </a:lnTo>
                    <a:lnTo>
                      <a:pt x="427" y="15"/>
                    </a:lnTo>
                    <a:lnTo>
                      <a:pt x="456" y="26"/>
                    </a:lnTo>
                    <a:lnTo>
                      <a:pt x="484" y="39"/>
                    </a:lnTo>
                    <a:lnTo>
                      <a:pt x="512" y="56"/>
                    </a:lnTo>
                    <a:lnTo>
                      <a:pt x="538" y="76"/>
                    </a:lnTo>
                    <a:lnTo>
                      <a:pt x="561" y="96"/>
                    </a:lnTo>
                    <a:lnTo>
                      <a:pt x="582" y="120"/>
                    </a:lnTo>
                    <a:lnTo>
                      <a:pt x="601" y="145"/>
                    </a:lnTo>
                    <a:lnTo>
                      <a:pt x="617" y="172"/>
                    </a:lnTo>
                    <a:lnTo>
                      <a:pt x="631" y="201"/>
                    </a:lnTo>
                    <a:lnTo>
                      <a:pt x="643" y="231"/>
                    </a:lnTo>
                    <a:lnTo>
                      <a:pt x="647" y="246"/>
                    </a:lnTo>
                    <a:lnTo>
                      <a:pt x="651" y="262"/>
                    </a:lnTo>
                    <a:lnTo>
                      <a:pt x="653" y="278"/>
                    </a:lnTo>
                    <a:lnTo>
                      <a:pt x="655" y="295"/>
                    </a:lnTo>
                    <a:lnTo>
                      <a:pt x="656" y="312"/>
                    </a:lnTo>
                    <a:lnTo>
                      <a:pt x="657" y="328"/>
                    </a:lnTo>
                    <a:lnTo>
                      <a:pt x="657" y="328"/>
                    </a:lnTo>
                    <a:lnTo>
                      <a:pt x="656" y="346"/>
                    </a:lnTo>
                    <a:lnTo>
                      <a:pt x="655" y="362"/>
                    </a:lnTo>
                    <a:lnTo>
                      <a:pt x="653" y="379"/>
                    </a:lnTo>
                    <a:lnTo>
                      <a:pt x="651" y="395"/>
                    </a:lnTo>
                    <a:lnTo>
                      <a:pt x="647" y="410"/>
                    </a:lnTo>
                    <a:lnTo>
                      <a:pt x="643" y="426"/>
                    </a:lnTo>
                    <a:lnTo>
                      <a:pt x="631" y="457"/>
                    </a:lnTo>
                    <a:lnTo>
                      <a:pt x="617" y="485"/>
                    </a:lnTo>
                    <a:lnTo>
                      <a:pt x="601" y="512"/>
                    </a:lnTo>
                    <a:lnTo>
                      <a:pt x="582" y="538"/>
                    </a:lnTo>
                    <a:lnTo>
                      <a:pt x="561" y="560"/>
                    </a:lnTo>
                    <a:lnTo>
                      <a:pt x="538" y="582"/>
                    </a:lnTo>
                    <a:lnTo>
                      <a:pt x="512" y="601"/>
                    </a:lnTo>
                    <a:lnTo>
                      <a:pt x="484" y="617"/>
                    </a:lnTo>
                    <a:lnTo>
                      <a:pt x="456" y="632"/>
                    </a:lnTo>
                    <a:lnTo>
                      <a:pt x="427" y="642"/>
                    </a:lnTo>
                    <a:lnTo>
                      <a:pt x="410" y="646"/>
                    </a:lnTo>
                    <a:lnTo>
                      <a:pt x="394" y="650"/>
                    </a:lnTo>
                    <a:lnTo>
                      <a:pt x="378" y="653"/>
                    </a:lnTo>
                    <a:lnTo>
                      <a:pt x="362" y="656"/>
                    </a:lnTo>
                    <a:lnTo>
                      <a:pt x="345" y="657"/>
                    </a:lnTo>
                    <a:lnTo>
                      <a:pt x="329" y="657"/>
                    </a:lnTo>
                    <a:lnTo>
                      <a:pt x="329" y="657"/>
                    </a:lnTo>
                    <a:close/>
                    <a:moveTo>
                      <a:pt x="329" y="38"/>
                    </a:moveTo>
                    <a:lnTo>
                      <a:pt x="329" y="38"/>
                    </a:lnTo>
                    <a:lnTo>
                      <a:pt x="299" y="39"/>
                    </a:lnTo>
                    <a:lnTo>
                      <a:pt x="269" y="43"/>
                    </a:lnTo>
                    <a:lnTo>
                      <a:pt x="243" y="50"/>
                    </a:lnTo>
                    <a:lnTo>
                      <a:pt x="216" y="61"/>
                    </a:lnTo>
                    <a:lnTo>
                      <a:pt x="190" y="73"/>
                    </a:lnTo>
                    <a:lnTo>
                      <a:pt x="166" y="88"/>
                    </a:lnTo>
                    <a:lnTo>
                      <a:pt x="143" y="104"/>
                    </a:lnTo>
                    <a:lnTo>
                      <a:pt x="123" y="123"/>
                    </a:lnTo>
                    <a:lnTo>
                      <a:pt x="104" y="144"/>
                    </a:lnTo>
                    <a:lnTo>
                      <a:pt x="87" y="166"/>
                    </a:lnTo>
                    <a:lnTo>
                      <a:pt x="72" y="190"/>
                    </a:lnTo>
                    <a:lnTo>
                      <a:pt x="60" y="215"/>
                    </a:lnTo>
                    <a:lnTo>
                      <a:pt x="51" y="242"/>
                    </a:lnTo>
                    <a:lnTo>
                      <a:pt x="44" y="270"/>
                    </a:lnTo>
                    <a:lnTo>
                      <a:pt x="39" y="299"/>
                    </a:lnTo>
                    <a:lnTo>
                      <a:pt x="37" y="328"/>
                    </a:lnTo>
                    <a:lnTo>
                      <a:pt x="37" y="328"/>
                    </a:lnTo>
                    <a:lnTo>
                      <a:pt x="39" y="358"/>
                    </a:lnTo>
                    <a:lnTo>
                      <a:pt x="44" y="387"/>
                    </a:lnTo>
                    <a:lnTo>
                      <a:pt x="51" y="415"/>
                    </a:lnTo>
                    <a:lnTo>
                      <a:pt x="60" y="442"/>
                    </a:lnTo>
                    <a:lnTo>
                      <a:pt x="72" y="468"/>
                    </a:lnTo>
                    <a:lnTo>
                      <a:pt x="87" y="491"/>
                    </a:lnTo>
                    <a:lnTo>
                      <a:pt x="104" y="513"/>
                    </a:lnTo>
                    <a:lnTo>
                      <a:pt x="123" y="535"/>
                    </a:lnTo>
                    <a:lnTo>
                      <a:pt x="143" y="554"/>
                    </a:lnTo>
                    <a:lnTo>
                      <a:pt x="166" y="570"/>
                    </a:lnTo>
                    <a:lnTo>
                      <a:pt x="190" y="585"/>
                    </a:lnTo>
                    <a:lnTo>
                      <a:pt x="216" y="597"/>
                    </a:lnTo>
                    <a:lnTo>
                      <a:pt x="243" y="606"/>
                    </a:lnTo>
                    <a:lnTo>
                      <a:pt x="269" y="614"/>
                    </a:lnTo>
                    <a:lnTo>
                      <a:pt x="299" y="618"/>
                    </a:lnTo>
                    <a:lnTo>
                      <a:pt x="329" y="620"/>
                    </a:lnTo>
                    <a:lnTo>
                      <a:pt x="329" y="620"/>
                    </a:lnTo>
                    <a:lnTo>
                      <a:pt x="358" y="618"/>
                    </a:lnTo>
                    <a:lnTo>
                      <a:pt x="388" y="614"/>
                    </a:lnTo>
                    <a:lnTo>
                      <a:pt x="414" y="606"/>
                    </a:lnTo>
                    <a:lnTo>
                      <a:pt x="441" y="597"/>
                    </a:lnTo>
                    <a:lnTo>
                      <a:pt x="467" y="585"/>
                    </a:lnTo>
                    <a:lnTo>
                      <a:pt x="491" y="570"/>
                    </a:lnTo>
                    <a:lnTo>
                      <a:pt x="514" y="554"/>
                    </a:lnTo>
                    <a:lnTo>
                      <a:pt x="534" y="535"/>
                    </a:lnTo>
                    <a:lnTo>
                      <a:pt x="553" y="513"/>
                    </a:lnTo>
                    <a:lnTo>
                      <a:pt x="570" y="491"/>
                    </a:lnTo>
                    <a:lnTo>
                      <a:pt x="584" y="468"/>
                    </a:lnTo>
                    <a:lnTo>
                      <a:pt x="597" y="442"/>
                    </a:lnTo>
                    <a:lnTo>
                      <a:pt x="606" y="415"/>
                    </a:lnTo>
                    <a:lnTo>
                      <a:pt x="613" y="387"/>
                    </a:lnTo>
                    <a:lnTo>
                      <a:pt x="619" y="358"/>
                    </a:lnTo>
                    <a:lnTo>
                      <a:pt x="620" y="328"/>
                    </a:lnTo>
                    <a:lnTo>
                      <a:pt x="620" y="328"/>
                    </a:lnTo>
                    <a:lnTo>
                      <a:pt x="619" y="299"/>
                    </a:lnTo>
                    <a:lnTo>
                      <a:pt x="613" y="270"/>
                    </a:lnTo>
                    <a:lnTo>
                      <a:pt x="606" y="242"/>
                    </a:lnTo>
                    <a:lnTo>
                      <a:pt x="597" y="215"/>
                    </a:lnTo>
                    <a:lnTo>
                      <a:pt x="584" y="190"/>
                    </a:lnTo>
                    <a:lnTo>
                      <a:pt x="570" y="166"/>
                    </a:lnTo>
                    <a:lnTo>
                      <a:pt x="553" y="144"/>
                    </a:lnTo>
                    <a:lnTo>
                      <a:pt x="534" y="123"/>
                    </a:lnTo>
                    <a:lnTo>
                      <a:pt x="514" y="104"/>
                    </a:lnTo>
                    <a:lnTo>
                      <a:pt x="491" y="88"/>
                    </a:lnTo>
                    <a:lnTo>
                      <a:pt x="467" y="73"/>
                    </a:lnTo>
                    <a:lnTo>
                      <a:pt x="441" y="61"/>
                    </a:lnTo>
                    <a:lnTo>
                      <a:pt x="414" y="50"/>
                    </a:lnTo>
                    <a:lnTo>
                      <a:pt x="388" y="43"/>
                    </a:lnTo>
                    <a:lnTo>
                      <a:pt x="358"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3" name="Freeform 77">
                <a:extLst>
                  <a:ext uri="{FF2B5EF4-FFF2-40B4-BE49-F238E27FC236}">
                    <a16:creationId xmlns:a16="http://schemas.microsoft.com/office/drawing/2014/main" id="{C9707A5A-6148-2A40-99AF-9C8A2B59819E}"/>
                  </a:ext>
                </a:extLst>
              </p:cNvPr>
              <p:cNvSpPr>
                <a:spLocks/>
              </p:cNvSpPr>
              <p:nvPr/>
            </p:nvSpPr>
            <p:spPr bwMode="auto">
              <a:xfrm>
                <a:off x="3363913" y="1022350"/>
                <a:ext cx="193675" cy="77788"/>
              </a:xfrm>
              <a:custGeom>
                <a:avLst/>
                <a:gdLst>
                  <a:gd name="T0" fmla="*/ 237 w 245"/>
                  <a:gd name="T1" fmla="*/ 0 h 99"/>
                  <a:gd name="T2" fmla="*/ 8 w 245"/>
                  <a:gd name="T3" fmla="*/ 0 h 99"/>
                  <a:gd name="T4" fmla="*/ 8 w 245"/>
                  <a:gd name="T5" fmla="*/ 0 h 99"/>
                  <a:gd name="T6" fmla="*/ 4 w 245"/>
                  <a:gd name="T7" fmla="*/ 0 h 99"/>
                  <a:gd name="T8" fmla="*/ 3 w 245"/>
                  <a:gd name="T9" fmla="*/ 2 h 99"/>
                  <a:gd name="T10" fmla="*/ 0 w 245"/>
                  <a:gd name="T11" fmla="*/ 5 h 99"/>
                  <a:gd name="T12" fmla="*/ 0 w 245"/>
                  <a:gd name="T13" fmla="*/ 7 h 99"/>
                  <a:gd name="T14" fmla="*/ 0 w 245"/>
                  <a:gd name="T15" fmla="*/ 31 h 99"/>
                  <a:gd name="T16" fmla="*/ 0 w 245"/>
                  <a:gd name="T17" fmla="*/ 31 h 99"/>
                  <a:gd name="T18" fmla="*/ 0 w 245"/>
                  <a:gd name="T19" fmla="*/ 33 h 99"/>
                  <a:gd name="T20" fmla="*/ 2 w 245"/>
                  <a:gd name="T21" fmla="*/ 35 h 99"/>
                  <a:gd name="T22" fmla="*/ 121 w 245"/>
                  <a:gd name="T23" fmla="*/ 99 h 99"/>
                  <a:gd name="T24" fmla="*/ 121 w 245"/>
                  <a:gd name="T25" fmla="*/ 99 h 99"/>
                  <a:gd name="T26" fmla="*/ 123 w 245"/>
                  <a:gd name="T27" fmla="*/ 99 h 99"/>
                  <a:gd name="T28" fmla="*/ 123 w 245"/>
                  <a:gd name="T29" fmla="*/ 99 h 99"/>
                  <a:gd name="T30" fmla="*/ 124 w 245"/>
                  <a:gd name="T31" fmla="*/ 99 h 99"/>
                  <a:gd name="T32" fmla="*/ 242 w 245"/>
                  <a:gd name="T33" fmla="*/ 35 h 99"/>
                  <a:gd name="T34" fmla="*/ 242 w 245"/>
                  <a:gd name="T35" fmla="*/ 35 h 99"/>
                  <a:gd name="T36" fmla="*/ 243 w 245"/>
                  <a:gd name="T37" fmla="*/ 33 h 99"/>
                  <a:gd name="T38" fmla="*/ 245 w 245"/>
                  <a:gd name="T39" fmla="*/ 31 h 99"/>
                  <a:gd name="T40" fmla="*/ 245 w 245"/>
                  <a:gd name="T41" fmla="*/ 7 h 99"/>
                  <a:gd name="T42" fmla="*/ 245 w 245"/>
                  <a:gd name="T43" fmla="*/ 7 h 99"/>
                  <a:gd name="T44" fmla="*/ 243 w 245"/>
                  <a:gd name="T45" fmla="*/ 5 h 99"/>
                  <a:gd name="T46" fmla="*/ 242 w 245"/>
                  <a:gd name="T47" fmla="*/ 2 h 99"/>
                  <a:gd name="T48" fmla="*/ 239 w 245"/>
                  <a:gd name="T49" fmla="*/ 0 h 99"/>
                  <a:gd name="T50" fmla="*/ 237 w 245"/>
                  <a:gd name="T51" fmla="*/ 0 h 99"/>
                  <a:gd name="T52" fmla="*/ 237 w 245"/>
                  <a:gd name="T5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99">
                    <a:moveTo>
                      <a:pt x="237" y="0"/>
                    </a:moveTo>
                    <a:lnTo>
                      <a:pt x="8" y="0"/>
                    </a:lnTo>
                    <a:lnTo>
                      <a:pt x="8" y="0"/>
                    </a:lnTo>
                    <a:lnTo>
                      <a:pt x="4" y="0"/>
                    </a:lnTo>
                    <a:lnTo>
                      <a:pt x="3" y="2"/>
                    </a:lnTo>
                    <a:lnTo>
                      <a:pt x="0" y="5"/>
                    </a:lnTo>
                    <a:lnTo>
                      <a:pt x="0" y="7"/>
                    </a:lnTo>
                    <a:lnTo>
                      <a:pt x="0" y="31"/>
                    </a:lnTo>
                    <a:lnTo>
                      <a:pt x="0" y="31"/>
                    </a:lnTo>
                    <a:lnTo>
                      <a:pt x="0" y="33"/>
                    </a:lnTo>
                    <a:lnTo>
                      <a:pt x="2" y="35"/>
                    </a:lnTo>
                    <a:lnTo>
                      <a:pt x="121" y="99"/>
                    </a:lnTo>
                    <a:lnTo>
                      <a:pt x="121" y="99"/>
                    </a:lnTo>
                    <a:lnTo>
                      <a:pt x="123" y="99"/>
                    </a:lnTo>
                    <a:lnTo>
                      <a:pt x="123" y="99"/>
                    </a:lnTo>
                    <a:lnTo>
                      <a:pt x="124" y="99"/>
                    </a:lnTo>
                    <a:lnTo>
                      <a:pt x="242" y="35"/>
                    </a:lnTo>
                    <a:lnTo>
                      <a:pt x="242" y="35"/>
                    </a:lnTo>
                    <a:lnTo>
                      <a:pt x="243" y="33"/>
                    </a:lnTo>
                    <a:lnTo>
                      <a:pt x="245" y="31"/>
                    </a:lnTo>
                    <a:lnTo>
                      <a:pt x="245" y="7"/>
                    </a:lnTo>
                    <a:lnTo>
                      <a:pt x="245" y="7"/>
                    </a:lnTo>
                    <a:lnTo>
                      <a:pt x="243" y="5"/>
                    </a:lnTo>
                    <a:lnTo>
                      <a:pt x="242" y="2"/>
                    </a:lnTo>
                    <a:lnTo>
                      <a:pt x="239" y="0"/>
                    </a:lnTo>
                    <a:lnTo>
                      <a:pt x="237" y="0"/>
                    </a:lnTo>
                    <a:lnTo>
                      <a:pt x="2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4" name="Freeform 78">
                <a:extLst>
                  <a:ext uri="{FF2B5EF4-FFF2-40B4-BE49-F238E27FC236}">
                    <a16:creationId xmlns:a16="http://schemas.microsoft.com/office/drawing/2014/main" id="{30453A85-CE24-DC4F-914F-A435C0C2A41E}"/>
                  </a:ext>
                </a:extLst>
              </p:cNvPr>
              <p:cNvSpPr>
                <a:spLocks/>
              </p:cNvSpPr>
              <p:nvPr/>
            </p:nvSpPr>
            <p:spPr bwMode="auto">
              <a:xfrm>
                <a:off x="3363913" y="1068388"/>
                <a:ext cx="193675" cy="109538"/>
              </a:xfrm>
              <a:custGeom>
                <a:avLst/>
                <a:gdLst>
                  <a:gd name="T0" fmla="*/ 128 w 245"/>
                  <a:gd name="T1" fmla="*/ 62 h 139"/>
                  <a:gd name="T2" fmla="*/ 128 w 245"/>
                  <a:gd name="T3" fmla="*/ 62 h 139"/>
                  <a:gd name="T4" fmla="*/ 123 w 245"/>
                  <a:gd name="T5" fmla="*/ 63 h 139"/>
                  <a:gd name="T6" fmla="*/ 123 w 245"/>
                  <a:gd name="T7" fmla="*/ 63 h 139"/>
                  <a:gd name="T8" fmla="*/ 117 w 245"/>
                  <a:gd name="T9" fmla="*/ 62 h 139"/>
                  <a:gd name="T10" fmla="*/ 0 w 245"/>
                  <a:gd name="T11" fmla="*/ 0 h 139"/>
                  <a:gd name="T12" fmla="*/ 0 w 245"/>
                  <a:gd name="T13" fmla="*/ 0 h 139"/>
                  <a:gd name="T14" fmla="*/ 0 w 245"/>
                  <a:gd name="T15" fmla="*/ 0 h 139"/>
                  <a:gd name="T16" fmla="*/ 0 w 245"/>
                  <a:gd name="T17" fmla="*/ 130 h 139"/>
                  <a:gd name="T18" fmla="*/ 0 w 245"/>
                  <a:gd name="T19" fmla="*/ 130 h 139"/>
                  <a:gd name="T20" fmla="*/ 0 w 245"/>
                  <a:gd name="T21" fmla="*/ 133 h 139"/>
                  <a:gd name="T22" fmla="*/ 3 w 245"/>
                  <a:gd name="T23" fmla="*/ 136 h 139"/>
                  <a:gd name="T24" fmla="*/ 4 w 245"/>
                  <a:gd name="T25" fmla="*/ 137 h 139"/>
                  <a:gd name="T26" fmla="*/ 8 w 245"/>
                  <a:gd name="T27" fmla="*/ 139 h 139"/>
                  <a:gd name="T28" fmla="*/ 237 w 245"/>
                  <a:gd name="T29" fmla="*/ 139 h 139"/>
                  <a:gd name="T30" fmla="*/ 237 w 245"/>
                  <a:gd name="T31" fmla="*/ 139 h 139"/>
                  <a:gd name="T32" fmla="*/ 239 w 245"/>
                  <a:gd name="T33" fmla="*/ 137 h 139"/>
                  <a:gd name="T34" fmla="*/ 242 w 245"/>
                  <a:gd name="T35" fmla="*/ 136 h 139"/>
                  <a:gd name="T36" fmla="*/ 243 w 245"/>
                  <a:gd name="T37" fmla="*/ 133 h 139"/>
                  <a:gd name="T38" fmla="*/ 245 w 245"/>
                  <a:gd name="T39" fmla="*/ 130 h 139"/>
                  <a:gd name="T40" fmla="*/ 245 w 245"/>
                  <a:gd name="T41" fmla="*/ 0 h 139"/>
                  <a:gd name="T42" fmla="*/ 245 w 245"/>
                  <a:gd name="T43" fmla="*/ 0 h 139"/>
                  <a:gd name="T44" fmla="*/ 245 w 245"/>
                  <a:gd name="T45" fmla="*/ 0 h 139"/>
                  <a:gd name="T46" fmla="*/ 128 w 245"/>
                  <a:gd name="T47" fmla="*/ 6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139">
                    <a:moveTo>
                      <a:pt x="128" y="62"/>
                    </a:moveTo>
                    <a:lnTo>
                      <a:pt x="128" y="62"/>
                    </a:lnTo>
                    <a:lnTo>
                      <a:pt x="123" y="63"/>
                    </a:lnTo>
                    <a:lnTo>
                      <a:pt x="123" y="63"/>
                    </a:lnTo>
                    <a:lnTo>
                      <a:pt x="117" y="62"/>
                    </a:lnTo>
                    <a:lnTo>
                      <a:pt x="0" y="0"/>
                    </a:lnTo>
                    <a:lnTo>
                      <a:pt x="0" y="0"/>
                    </a:lnTo>
                    <a:lnTo>
                      <a:pt x="0" y="0"/>
                    </a:lnTo>
                    <a:lnTo>
                      <a:pt x="0" y="130"/>
                    </a:lnTo>
                    <a:lnTo>
                      <a:pt x="0" y="130"/>
                    </a:lnTo>
                    <a:lnTo>
                      <a:pt x="0" y="133"/>
                    </a:lnTo>
                    <a:lnTo>
                      <a:pt x="3" y="136"/>
                    </a:lnTo>
                    <a:lnTo>
                      <a:pt x="4" y="137"/>
                    </a:lnTo>
                    <a:lnTo>
                      <a:pt x="8" y="139"/>
                    </a:lnTo>
                    <a:lnTo>
                      <a:pt x="237" y="139"/>
                    </a:lnTo>
                    <a:lnTo>
                      <a:pt x="237" y="139"/>
                    </a:lnTo>
                    <a:lnTo>
                      <a:pt x="239" y="137"/>
                    </a:lnTo>
                    <a:lnTo>
                      <a:pt x="242" y="136"/>
                    </a:lnTo>
                    <a:lnTo>
                      <a:pt x="243" y="133"/>
                    </a:lnTo>
                    <a:lnTo>
                      <a:pt x="245" y="130"/>
                    </a:lnTo>
                    <a:lnTo>
                      <a:pt x="245" y="0"/>
                    </a:lnTo>
                    <a:lnTo>
                      <a:pt x="245" y="0"/>
                    </a:lnTo>
                    <a:lnTo>
                      <a:pt x="245" y="0"/>
                    </a:lnTo>
                    <a:lnTo>
                      <a:pt x="12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05" name="Group 104">
            <a:extLst>
              <a:ext uri="{FF2B5EF4-FFF2-40B4-BE49-F238E27FC236}">
                <a16:creationId xmlns:a16="http://schemas.microsoft.com/office/drawing/2014/main" id="{4D4E57B5-5C07-6946-B1BE-DE02968474DB}"/>
              </a:ext>
            </a:extLst>
          </p:cNvPr>
          <p:cNvGrpSpPr>
            <a:grpSpLocks noChangeAspect="1"/>
          </p:cNvGrpSpPr>
          <p:nvPr/>
        </p:nvGrpSpPr>
        <p:grpSpPr>
          <a:xfrm>
            <a:off x="1166574" y="2133382"/>
            <a:ext cx="862012" cy="862488"/>
            <a:chOff x="6637194" y="471570"/>
            <a:chExt cx="522000" cy="522288"/>
          </a:xfrm>
        </p:grpSpPr>
        <p:sp>
          <p:nvSpPr>
            <p:cNvPr id="106" name="Oval 105">
              <a:extLst>
                <a:ext uri="{FF2B5EF4-FFF2-40B4-BE49-F238E27FC236}">
                  <a16:creationId xmlns:a16="http://schemas.microsoft.com/office/drawing/2014/main" id="{4699CB7B-2088-8549-92E6-DEAE28983724}"/>
                </a:ext>
              </a:extLst>
            </p:cNvPr>
            <p:cNvSpPr>
              <a:spLocks noChangeAspect="1"/>
            </p:cNvSpPr>
            <p:nvPr/>
          </p:nvSpPr>
          <p:spPr>
            <a:xfrm>
              <a:off x="6637194" y="471714"/>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7" name="Group 106">
              <a:extLst>
                <a:ext uri="{FF2B5EF4-FFF2-40B4-BE49-F238E27FC236}">
                  <a16:creationId xmlns:a16="http://schemas.microsoft.com/office/drawing/2014/main" id="{A5865805-9D3D-9A48-B787-3A1356FD494A}"/>
                </a:ext>
              </a:extLst>
            </p:cNvPr>
            <p:cNvGrpSpPr>
              <a:grpSpLocks noChangeAspect="1"/>
            </p:cNvGrpSpPr>
            <p:nvPr/>
          </p:nvGrpSpPr>
          <p:grpSpPr>
            <a:xfrm>
              <a:off x="6637844" y="471570"/>
              <a:ext cx="520700" cy="522288"/>
              <a:chOff x="5835651" y="836613"/>
              <a:chExt cx="520700" cy="522288"/>
            </a:xfrm>
            <a:solidFill>
              <a:schemeClr val="tx2"/>
            </a:solidFill>
          </p:grpSpPr>
          <p:sp>
            <p:nvSpPr>
              <p:cNvPr id="108" name="Freeform 21">
                <a:extLst>
                  <a:ext uri="{FF2B5EF4-FFF2-40B4-BE49-F238E27FC236}">
                    <a16:creationId xmlns:a16="http://schemas.microsoft.com/office/drawing/2014/main" id="{EA2E688F-F869-4241-9C8F-D99D76A3B1E0}"/>
                  </a:ext>
                </a:extLst>
              </p:cNvPr>
              <p:cNvSpPr>
                <a:spLocks noEditPoints="1"/>
              </p:cNvSpPr>
              <p:nvPr/>
            </p:nvSpPr>
            <p:spPr bwMode="auto">
              <a:xfrm>
                <a:off x="5835651" y="836613"/>
                <a:ext cx="520700" cy="522288"/>
              </a:xfrm>
              <a:custGeom>
                <a:avLst/>
                <a:gdLst>
                  <a:gd name="T0" fmla="*/ 312 w 658"/>
                  <a:gd name="T1" fmla="*/ 659 h 659"/>
                  <a:gd name="T2" fmla="*/ 263 w 658"/>
                  <a:gd name="T3" fmla="*/ 652 h 659"/>
                  <a:gd name="T4" fmla="*/ 201 w 658"/>
                  <a:gd name="T5" fmla="*/ 633 h 659"/>
                  <a:gd name="T6" fmla="*/ 120 w 658"/>
                  <a:gd name="T7" fmla="*/ 583 h 659"/>
                  <a:gd name="T8" fmla="*/ 56 w 658"/>
                  <a:gd name="T9" fmla="*/ 513 h 659"/>
                  <a:gd name="T10" fmla="*/ 15 w 658"/>
                  <a:gd name="T11" fmla="*/ 428 h 659"/>
                  <a:gd name="T12" fmla="*/ 4 w 658"/>
                  <a:gd name="T13" fmla="*/ 379 h 659"/>
                  <a:gd name="T14" fmla="*/ 0 w 658"/>
                  <a:gd name="T15" fmla="*/ 329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5 w 658"/>
                  <a:gd name="T29" fmla="*/ 3 h 659"/>
                  <a:gd name="T30" fmla="*/ 329 w 658"/>
                  <a:gd name="T31" fmla="*/ 0 h 659"/>
                  <a:gd name="T32" fmla="*/ 379 w 658"/>
                  <a:gd name="T33" fmla="*/ 4 h 659"/>
                  <a:gd name="T34" fmla="*/ 426 w 658"/>
                  <a:gd name="T35" fmla="*/ 15 h 659"/>
                  <a:gd name="T36" fmla="*/ 513 w 658"/>
                  <a:gd name="T37" fmla="*/ 57 h 659"/>
                  <a:gd name="T38" fmla="*/ 583 w 658"/>
                  <a:gd name="T39" fmla="*/ 121 h 659"/>
                  <a:gd name="T40" fmla="*/ 631 w 658"/>
                  <a:gd name="T41" fmla="*/ 202 h 659"/>
                  <a:gd name="T42" fmla="*/ 651 w 658"/>
                  <a:gd name="T43" fmla="*/ 264 h 659"/>
                  <a:gd name="T44" fmla="*/ 657 w 658"/>
                  <a:gd name="T45" fmla="*/ 313 h 659"/>
                  <a:gd name="T46" fmla="*/ 657 w 658"/>
                  <a:gd name="T47" fmla="*/ 347 h 659"/>
                  <a:gd name="T48" fmla="*/ 651 w 658"/>
                  <a:gd name="T49" fmla="*/ 397 h 659"/>
                  <a:gd name="T50" fmla="*/ 631 w 658"/>
                  <a:gd name="T51" fmla="*/ 457 h 659"/>
                  <a:gd name="T52" fmla="*/ 583 w 658"/>
                  <a:gd name="T53" fmla="*/ 539 h 659"/>
                  <a:gd name="T54" fmla="*/ 513 w 658"/>
                  <a:gd name="T55" fmla="*/ 602 h 659"/>
                  <a:gd name="T56" fmla="*/ 426 w 658"/>
                  <a:gd name="T57" fmla="*/ 644 h 659"/>
                  <a:gd name="T58" fmla="*/ 379 w 658"/>
                  <a:gd name="T59" fmla="*/ 654 h 659"/>
                  <a:gd name="T60" fmla="*/ 329 w 658"/>
                  <a:gd name="T61" fmla="*/ 659 h 659"/>
                  <a:gd name="T62" fmla="*/ 329 w 658"/>
                  <a:gd name="T63" fmla="*/ 38 h 659"/>
                  <a:gd name="T64" fmla="*/ 242 w 658"/>
                  <a:gd name="T65" fmla="*/ 51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1 h 659"/>
                  <a:gd name="T82" fmla="*/ 242 w 658"/>
                  <a:gd name="T83" fmla="*/ 607 h 659"/>
                  <a:gd name="T84" fmla="*/ 329 w 658"/>
                  <a:gd name="T85" fmla="*/ 621 h 659"/>
                  <a:gd name="T86" fmla="*/ 387 w 658"/>
                  <a:gd name="T87" fmla="*/ 616 h 659"/>
                  <a:gd name="T88" fmla="*/ 467 w 658"/>
                  <a:gd name="T89" fmla="*/ 586 h 659"/>
                  <a:gd name="T90" fmla="*/ 534 w 658"/>
                  <a:gd name="T91" fmla="*/ 535 h 659"/>
                  <a:gd name="T92" fmla="*/ 584 w 658"/>
                  <a:gd name="T93" fmla="*/ 468 h 659"/>
                  <a:gd name="T94" fmla="*/ 614 w 658"/>
                  <a:gd name="T95" fmla="*/ 389 h 659"/>
                  <a:gd name="T96" fmla="*/ 620 w 658"/>
                  <a:gd name="T97" fmla="*/ 329 h 659"/>
                  <a:gd name="T98" fmla="*/ 607 w 658"/>
                  <a:gd name="T99" fmla="*/ 244 h 659"/>
                  <a:gd name="T100" fmla="*/ 569 w 658"/>
                  <a:gd name="T101" fmla="*/ 167 h 659"/>
                  <a:gd name="T102" fmla="*/ 514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5" y="657"/>
                    </a:lnTo>
                    <a:lnTo>
                      <a:pt x="279" y="654"/>
                    </a:lnTo>
                    <a:lnTo>
                      <a:pt x="263" y="652"/>
                    </a:lnTo>
                    <a:lnTo>
                      <a:pt x="247" y="648"/>
                    </a:lnTo>
                    <a:lnTo>
                      <a:pt x="231" y="644"/>
                    </a:lnTo>
                    <a:lnTo>
                      <a:pt x="201" y="633"/>
                    </a:lnTo>
                    <a:lnTo>
                      <a:pt x="172" y="618"/>
                    </a:lnTo>
                    <a:lnTo>
                      <a:pt x="145" y="602"/>
                    </a:lnTo>
                    <a:lnTo>
                      <a:pt x="120" y="583"/>
                    </a:lnTo>
                    <a:lnTo>
                      <a:pt x="97" y="562"/>
                    </a:lnTo>
                    <a:lnTo>
                      <a:pt x="75" y="539"/>
                    </a:lnTo>
                    <a:lnTo>
                      <a:pt x="56" y="513"/>
                    </a:lnTo>
                    <a:lnTo>
                      <a:pt x="40" y="487"/>
                    </a:lnTo>
                    <a:lnTo>
                      <a:pt x="26" y="457"/>
                    </a:lnTo>
                    <a:lnTo>
                      <a:pt x="15" y="428"/>
                    </a:lnTo>
                    <a:lnTo>
                      <a:pt x="11" y="411"/>
                    </a:lnTo>
                    <a:lnTo>
                      <a:pt x="7" y="397"/>
                    </a:lnTo>
                    <a:lnTo>
                      <a:pt x="4" y="379"/>
                    </a:lnTo>
                    <a:lnTo>
                      <a:pt x="1" y="363"/>
                    </a:lnTo>
                    <a:lnTo>
                      <a:pt x="0" y="347"/>
                    </a:lnTo>
                    <a:lnTo>
                      <a:pt x="0" y="329"/>
                    </a:lnTo>
                    <a:lnTo>
                      <a:pt x="0" y="329"/>
                    </a:lnTo>
                    <a:lnTo>
                      <a:pt x="0" y="313"/>
                    </a:lnTo>
                    <a:lnTo>
                      <a:pt x="1" y="296"/>
                    </a:lnTo>
                    <a:lnTo>
                      <a:pt x="4" y="280"/>
                    </a:lnTo>
                    <a:lnTo>
                      <a:pt x="7" y="264"/>
                    </a:lnTo>
                    <a:lnTo>
                      <a:pt x="11" y="248"/>
                    </a:lnTo>
                    <a:lnTo>
                      <a:pt x="15" y="233"/>
                    </a:lnTo>
                    <a:lnTo>
                      <a:pt x="26" y="202"/>
                    </a:lnTo>
                    <a:lnTo>
                      <a:pt x="40" y="174"/>
                    </a:lnTo>
                    <a:lnTo>
                      <a:pt x="56" y="145"/>
                    </a:lnTo>
                    <a:lnTo>
                      <a:pt x="75" y="121"/>
                    </a:lnTo>
                    <a:lnTo>
                      <a:pt x="97" y="97"/>
                    </a:lnTo>
                    <a:lnTo>
                      <a:pt x="120" y="76"/>
                    </a:lnTo>
                    <a:lnTo>
                      <a:pt x="145" y="57"/>
                    </a:lnTo>
                    <a:lnTo>
                      <a:pt x="172" y="41"/>
                    </a:lnTo>
                    <a:lnTo>
                      <a:pt x="201" y="27"/>
                    </a:lnTo>
                    <a:lnTo>
                      <a:pt x="231" y="15"/>
                    </a:lnTo>
                    <a:lnTo>
                      <a:pt x="247" y="11"/>
                    </a:lnTo>
                    <a:lnTo>
                      <a:pt x="263" y="7"/>
                    </a:lnTo>
                    <a:lnTo>
                      <a:pt x="279" y="4"/>
                    </a:lnTo>
                    <a:lnTo>
                      <a:pt x="295" y="3"/>
                    </a:lnTo>
                    <a:lnTo>
                      <a:pt x="312" y="2"/>
                    </a:lnTo>
                    <a:lnTo>
                      <a:pt x="329" y="0"/>
                    </a:lnTo>
                    <a:lnTo>
                      <a:pt x="329" y="0"/>
                    </a:lnTo>
                    <a:lnTo>
                      <a:pt x="345" y="2"/>
                    </a:lnTo>
                    <a:lnTo>
                      <a:pt x="363" y="3"/>
                    </a:lnTo>
                    <a:lnTo>
                      <a:pt x="379" y="4"/>
                    </a:lnTo>
                    <a:lnTo>
                      <a:pt x="395" y="7"/>
                    </a:lnTo>
                    <a:lnTo>
                      <a:pt x="411" y="11"/>
                    </a:lnTo>
                    <a:lnTo>
                      <a:pt x="426" y="15"/>
                    </a:lnTo>
                    <a:lnTo>
                      <a:pt x="457" y="27"/>
                    </a:lnTo>
                    <a:lnTo>
                      <a:pt x="485" y="41"/>
                    </a:lnTo>
                    <a:lnTo>
                      <a:pt x="513" y="57"/>
                    </a:lnTo>
                    <a:lnTo>
                      <a:pt x="537" y="76"/>
                    </a:lnTo>
                    <a:lnTo>
                      <a:pt x="561" y="97"/>
                    </a:lnTo>
                    <a:lnTo>
                      <a:pt x="583" y="121"/>
                    </a:lnTo>
                    <a:lnTo>
                      <a:pt x="602" y="145"/>
                    </a:lnTo>
                    <a:lnTo>
                      <a:pt x="618" y="174"/>
                    </a:lnTo>
                    <a:lnTo>
                      <a:pt x="631" y="202"/>
                    </a:lnTo>
                    <a:lnTo>
                      <a:pt x="643" y="233"/>
                    </a:lnTo>
                    <a:lnTo>
                      <a:pt x="647" y="248"/>
                    </a:lnTo>
                    <a:lnTo>
                      <a:pt x="651" y="264"/>
                    </a:lnTo>
                    <a:lnTo>
                      <a:pt x="654" y="280"/>
                    </a:lnTo>
                    <a:lnTo>
                      <a:pt x="655" y="296"/>
                    </a:lnTo>
                    <a:lnTo>
                      <a:pt x="657" y="313"/>
                    </a:lnTo>
                    <a:lnTo>
                      <a:pt x="658" y="329"/>
                    </a:lnTo>
                    <a:lnTo>
                      <a:pt x="658" y="329"/>
                    </a:lnTo>
                    <a:lnTo>
                      <a:pt x="657" y="347"/>
                    </a:lnTo>
                    <a:lnTo>
                      <a:pt x="655" y="363"/>
                    </a:lnTo>
                    <a:lnTo>
                      <a:pt x="654" y="379"/>
                    </a:lnTo>
                    <a:lnTo>
                      <a:pt x="651" y="397"/>
                    </a:lnTo>
                    <a:lnTo>
                      <a:pt x="647" y="411"/>
                    </a:lnTo>
                    <a:lnTo>
                      <a:pt x="643" y="428"/>
                    </a:lnTo>
                    <a:lnTo>
                      <a:pt x="631" y="457"/>
                    </a:lnTo>
                    <a:lnTo>
                      <a:pt x="618" y="487"/>
                    </a:lnTo>
                    <a:lnTo>
                      <a:pt x="602" y="513"/>
                    </a:lnTo>
                    <a:lnTo>
                      <a:pt x="583" y="539"/>
                    </a:lnTo>
                    <a:lnTo>
                      <a:pt x="561" y="562"/>
                    </a:lnTo>
                    <a:lnTo>
                      <a:pt x="537" y="583"/>
                    </a:lnTo>
                    <a:lnTo>
                      <a:pt x="513" y="602"/>
                    </a:lnTo>
                    <a:lnTo>
                      <a:pt x="485" y="618"/>
                    </a:lnTo>
                    <a:lnTo>
                      <a:pt x="457" y="633"/>
                    </a:lnTo>
                    <a:lnTo>
                      <a:pt x="426" y="644"/>
                    </a:lnTo>
                    <a:lnTo>
                      <a:pt x="411" y="648"/>
                    </a:lnTo>
                    <a:lnTo>
                      <a:pt x="395" y="652"/>
                    </a:lnTo>
                    <a:lnTo>
                      <a:pt x="379" y="654"/>
                    </a:lnTo>
                    <a:lnTo>
                      <a:pt x="363" y="657"/>
                    </a:lnTo>
                    <a:lnTo>
                      <a:pt x="345" y="659"/>
                    </a:lnTo>
                    <a:lnTo>
                      <a:pt x="329" y="659"/>
                    </a:lnTo>
                    <a:lnTo>
                      <a:pt x="329" y="659"/>
                    </a:lnTo>
                    <a:close/>
                    <a:moveTo>
                      <a:pt x="329" y="38"/>
                    </a:moveTo>
                    <a:lnTo>
                      <a:pt x="329" y="38"/>
                    </a:lnTo>
                    <a:lnTo>
                      <a:pt x="299" y="41"/>
                    </a:lnTo>
                    <a:lnTo>
                      <a:pt x="270" y="45"/>
                    </a:lnTo>
                    <a:lnTo>
                      <a:pt x="242" y="51"/>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29"/>
                    </a:lnTo>
                    <a:lnTo>
                      <a:pt x="38" y="329"/>
                    </a:lnTo>
                    <a:lnTo>
                      <a:pt x="39" y="359"/>
                    </a:lnTo>
                    <a:lnTo>
                      <a:pt x="43" y="389"/>
                    </a:lnTo>
                    <a:lnTo>
                      <a:pt x="51" y="417"/>
                    </a:lnTo>
                    <a:lnTo>
                      <a:pt x="60" y="444"/>
                    </a:lnTo>
                    <a:lnTo>
                      <a:pt x="73" y="468"/>
                    </a:lnTo>
                    <a:lnTo>
                      <a:pt x="87" y="492"/>
                    </a:lnTo>
                    <a:lnTo>
                      <a:pt x="105" y="515"/>
                    </a:lnTo>
                    <a:lnTo>
                      <a:pt x="124" y="535"/>
                    </a:lnTo>
                    <a:lnTo>
                      <a:pt x="144" y="554"/>
                    </a:lnTo>
                    <a:lnTo>
                      <a:pt x="167" y="571"/>
                    </a:lnTo>
                    <a:lnTo>
                      <a:pt x="191" y="586"/>
                    </a:lnTo>
                    <a:lnTo>
                      <a:pt x="215" y="598"/>
                    </a:lnTo>
                    <a:lnTo>
                      <a:pt x="242" y="607"/>
                    </a:lnTo>
                    <a:lnTo>
                      <a:pt x="270" y="616"/>
                    </a:lnTo>
                    <a:lnTo>
                      <a:pt x="299" y="620"/>
                    </a:lnTo>
                    <a:lnTo>
                      <a:pt x="329" y="621"/>
                    </a:lnTo>
                    <a:lnTo>
                      <a:pt x="329" y="621"/>
                    </a:lnTo>
                    <a:lnTo>
                      <a:pt x="359" y="620"/>
                    </a:lnTo>
                    <a:lnTo>
                      <a:pt x="387" y="616"/>
                    </a:lnTo>
                    <a:lnTo>
                      <a:pt x="415" y="607"/>
                    </a:lnTo>
                    <a:lnTo>
                      <a:pt x="442" y="598"/>
                    </a:lnTo>
                    <a:lnTo>
                      <a:pt x="467" y="586"/>
                    </a:lnTo>
                    <a:lnTo>
                      <a:pt x="491" y="571"/>
                    </a:lnTo>
                    <a:lnTo>
                      <a:pt x="514" y="554"/>
                    </a:lnTo>
                    <a:lnTo>
                      <a:pt x="534" y="535"/>
                    </a:lnTo>
                    <a:lnTo>
                      <a:pt x="553" y="515"/>
                    </a:lnTo>
                    <a:lnTo>
                      <a:pt x="569" y="492"/>
                    </a:lnTo>
                    <a:lnTo>
                      <a:pt x="584" y="468"/>
                    </a:lnTo>
                    <a:lnTo>
                      <a:pt x="596" y="444"/>
                    </a:lnTo>
                    <a:lnTo>
                      <a:pt x="607" y="417"/>
                    </a:lnTo>
                    <a:lnTo>
                      <a:pt x="614" y="389"/>
                    </a:lnTo>
                    <a:lnTo>
                      <a:pt x="618" y="359"/>
                    </a:lnTo>
                    <a:lnTo>
                      <a:pt x="620" y="329"/>
                    </a:lnTo>
                    <a:lnTo>
                      <a:pt x="620" y="329"/>
                    </a:lnTo>
                    <a:lnTo>
                      <a:pt x="618" y="300"/>
                    </a:lnTo>
                    <a:lnTo>
                      <a:pt x="614" y="272"/>
                    </a:lnTo>
                    <a:lnTo>
                      <a:pt x="607" y="244"/>
                    </a:lnTo>
                    <a:lnTo>
                      <a:pt x="596" y="217"/>
                    </a:lnTo>
                    <a:lnTo>
                      <a:pt x="584" y="191"/>
                    </a:lnTo>
                    <a:lnTo>
                      <a:pt x="569" y="167"/>
                    </a:lnTo>
                    <a:lnTo>
                      <a:pt x="553" y="144"/>
                    </a:lnTo>
                    <a:lnTo>
                      <a:pt x="534" y="124"/>
                    </a:lnTo>
                    <a:lnTo>
                      <a:pt x="514" y="105"/>
                    </a:lnTo>
                    <a:lnTo>
                      <a:pt x="491" y="89"/>
                    </a:lnTo>
                    <a:lnTo>
                      <a:pt x="467" y="74"/>
                    </a:lnTo>
                    <a:lnTo>
                      <a:pt x="442" y="62"/>
                    </a:lnTo>
                    <a:lnTo>
                      <a:pt x="415" y="51"/>
                    </a:lnTo>
                    <a:lnTo>
                      <a:pt x="387" y="45"/>
                    </a:lnTo>
                    <a:lnTo>
                      <a:pt x="359" y="41"/>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9" name="Freeform 259">
                <a:extLst>
                  <a:ext uri="{FF2B5EF4-FFF2-40B4-BE49-F238E27FC236}">
                    <a16:creationId xmlns:a16="http://schemas.microsoft.com/office/drawing/2014/main" id="{5A7CDEA0-B26A-594D-85BD-0491F02DC8B2}"/>
                  </a:ext>
                </a:extLst>
              </p:cNvPr>
              <p:cNvSpPr>
                <a:spLocks/>
              </p:cNvSpPr>
              <p:nvPr/>
            </p:nvSpPr>
            <p:spPr bwMode="auto">
              <a:xfrm>
                <a:off x="5964238" y="960438"/>
                <a:ext cx="90488" cy="255588"/>
              </a:xfrm>
              <a:custGeom>
                <a:avLst/>
                <a:gdLst>
                  <a:gd name="T0" fmla="*/ 113 w 113"/>
                  <a:gd name="T1" fmla="*/ 149 h 322"/>
                  <a:gd name="T2" fmla="*/ 111 w 113"/>
                  <a:gd name="T3" fmla="*/ 139 h 322"/>
                  <a:gd name="T4" fmla="*/ 107 w 113"/>
                  <a:gd name="T5" fmla="*/ 131 h 322"/>
                  <a:gd name="T6" fmla="*/ 63 w 113"/>
                  <a:gd name="T7" fmla="*/ 9 h 322"/>
                  <a:gd name="T8" fmla="*/ 63 w 113"/>
                  <a:gd name="T9" fmla="*/ 5 h 322"/>
                  <a:gd name="T10" fmla="*/ 58 w 113"/>
                  <a:gd name="T11" fmla="*/ 1 h 322"/>
                  <a:gd name="T12" fmla="*/ 55 w 113"/>
                  <a:gd name="T13" fmla="*/ 0 h 322"/>
                  <a:gd name="T14" fmla="*/ 48 w 113"/>
                  <a:gd name="T15" fmla="*/ 2 h 322"/>
                  <a:gd name="T16" fmla="*/ 46 w 113"/>
                  <a:gd name="T17" fmla="*/ 9 h 322"/>
                  <a:gd name="T18" fmla="*/ 46 w 113"/>
                  <a:gd name="T19" fmla="*/ 91 h 322"/>
                  <a:gd name="T20" fmla="*/ 48 w 113"/>
                  <a:gd name="T21" fmla="*/ 96 h 322"/>
                  <a:gd name="T22" fmla="*/ 95 w 113"/>
                  <a:gd name="T23" fmla="*/ 143 h 322"/>
                  <a:gd name="T24" fmla="*/ 95 w 113"/>
                  <a:gd name="T25" fmla="*/ 146 h 322"/>
                  <a:gd name="T26" fmla="*/ 51 w 113"/>
                  <a:gd name="T27" fmla="*/ 165 h 322"/>
                  <a:gd name="T28" fmla="*/ 48 w 113"/>
                  <a:gd name="T29" fmla="*/ 167 h 322"/>
                  <a:gd name="T30" fmla="*/ 46 w 113"/>
                  <a:gd name="T31" fmla="*/ 192 h 322"/>
                  <a:gd name="T32" fmla="*/ 23 w 113"/>
                  <a:gd name="T33" fmla="*/ 202 h 322"/>
                  <a:gd name="T34" fmla="*/ 9 w 113"/>
                  <a:gd name="T35" fmla="*/ 214 h 322"/>
                  <a:gd name="T36" fmla="*/ 5 w 113"/>
                  <a:gd name="T37" fmla="*/ 232 h 322"/>
                  <a:gd name="T38" fmla="*/ 7 w 113"/>
                  <a:gd name="T39" fmla="*/ 240 h 322"/>
                  <a:gd name="T40" fmla="*/ 15 w 113"/>
                  <a:gd name="T41" fmla="*/ 255 h 322"/>
                  <a:gd name="T42" fmla="*/ 46 w 113"/>
                  <a:gd name="T43" fmla="*/ 272 h 322"/>
                  <a:gd name="T44" fmla="*/ 46 w 113"/>
                  <a:gd name="T45" fmla="*/ 290 h 322"/>
                  <a:gd name="T46" fmla="*/ 41 w 113"/>
                  <a:gd name="T47" fmla="*/ 300 h 322"/>
                  <a:gd name="T48" fmla="*/ 31 w 113"/>
                  <a:gd name="T49" fmla="*/ 304 h 322"/>
                  <a:gd name="T50" fmla="*/ 8 w 113"/>
                  <a:gd name="T51" fmla="*/ 304 h 322"/>
                  <a:gd name="T52" fmla="*/ 1 w 113"/>
                  <a:gd name="T53" fmla="*/ 307 h 322"/>
                  <a:gd name="T54" fmla="*/ 0 w 113"/>
                  <a:gd name="T55" fmla="*/ 314 h 322"/>
                  <a:gd name="T56" fmla="*/ 0 w 113"/>
                  <a:gd name="T57" fmla="*/ 317 h 322"/>
                  <a:gd name="T58" fmla="*/ 4 w 113"/>
                  <a:gd name="T59" fmla="*/ 322 h 322"/>
                  <a:gd name="T60" fmla="*/ 31 w 113"/>
                  <a:gd name="T61" fmla="*/ 322 h 322"/>
                  <a:gd name="T62" fmla="*/ 37 w 113"/>
                  <a:gd name="T63" fmla="*/ 322 h 322"/>
                  <a:gd name="T64" fmla="*/ 50 w 113"/>
                  <a:gd name="T65" fmla="*/ 317 h 322"/>
                  <a:gd name="T66" fmla="*/ 58 w 113"/>
                  <a:gd name="T67" fmla="*/ 308 h 322"/>
                  <a:gd name="T68" fmla="*/ 63 w 113"/>
                  <a:gd name="T69" fmla="*/ 296 h 322"/>
                  <a:gd name="T70" fmla="*/ 63 w 113"/>
                  <a:gd name="T71" fmla="*/ 267 h 322"/>
                  <a:gd name="T72" fmla="*/ 62 w 113"/>
                  <a:gd name="T73" fmla="*/ 263 h 322"/>
                  <a:gd name="T74" fmla="*/ 31 w 113"/>
                  <a:gd name="T75" fmla="*/ 245 h 322"/>
                  <a:gd name="T76" fmla="*/ 27 w 113"/>
                  <a:gd name="T77" fmla="*/ 243 h 322"/>
                  <a:gd name="T78" fmla="*/ 23 w 113"/>
                  <a:gd name="T79" fmla="*/ 236 h 322"/>
                  <a:gd name="T80" fmla="*/ 21 w 113"/>
                  <a:gd name="T81" fmla="*/ 232 h 322"/>
                  <a:gd name="T82" fmla="*/ 24 w 113"/>
                  <a:gd name="T83" fmla="*/ 224 h 322"/>
                  <a:gd name="T84" fmla="*/ 31 w 113"/>
                  <a:gd name="T85" fmla="*/ 218 h 322"/>
                  <a:gd name="T86" fmla="*/ 59 w 113"/>
                  <a:gd name="T87" fmla="*/ 204 h 322"/>
                  <a:gd name="T88" fmla="*/ 63 w 113"/>
                  <a:gd name="T89" fmla="*/ 196 h 322"/>
                  <a:gd name="T90" fmla="*/ 101 w 113"/>
                  <a:gd name="T91" fmla="*/ 163 h 322"/>
                  <a:gd name="T92" fmla="*/ 105 w 113"/>
                  <a:gd name="T93" fmla="*/ 162 h 322"/>
                  <a:gd name="T94" fmla="*/ 111 w 113"/>
                  <a:gd name="T95" fmla="*/ 154 h 322"/>
                  <a:gd name="T96" fmla="*/ 113 w 113"/>
                  <a:gd name="T97" fmla="*/ 1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322">
                    <a:moveTo>
                      <a:pt x="113" y="149"/>
                    </a:moveTo>
                    <a:lnTo>
                      <a:pt x="113" y="149"/>
                    </a:lnTo>
                    <a:lnTo>
                      <a:pt x="113" y="145"/>
                    </a:lnTo>
                    <a:lnTo>
                      <a:pt x="111" y="139"/>
                    </a:lnTo>
                    <a:lnTo>
                      <a:pt x="110" y="135"/>
                    </a:lnTo>
                    <a:lnTo>
                      <a:pt x="107" y="131"/>
                    </a:lnTo>
                    <a:lnTo>
                      <a:pt x="63" y="87"/>
                    </a:lnTo>
                    <a:lnTo>
                      <a:pt x="63" y="9"/>
                    </a:lnTo>
                    <a:lnTo>
                      <a:pt x="63" y="9"/>
                    </a:lnTo>
                    <a:lnTo>
                      <a:pt x="63" y="5"/>
                    </a:lnTo>
                    <a:lnTo>
                      <a:pt x="60" y="2"/>
                    </a:lnTo>
                    <a:lnTo>
                      <a:pt x="58" y="1"/>
                    </a:lnTo>
                    <a:lnTo>
                      <a:pt x="55" y="0"/>
                    </a:lnTo>
                    <a:lnTo>
                      <a:pt x="55" y="0"/>
                    </a:lnTo>
                    <a:lnTo>
                      <a:pt x="51" y="1"/>
                    </a:lnTo>
                    <a:lnTo>
                      <a:pt x="48" y="2"/>
                    </a:lnTo>
                    <a:lnTo>
                      <a:pt x="47" y="5"/>
                    </a:lnTo>
                    <a:lnTo>
                      <a:pt x="46" y="9"/>
                    </a:lnTo>
                    <a:lnTo>
                      <a:pt x="46" y="91"/>
                    </a:lnTo>
                    <a:lnTo>
                      <a:pt x="46" y="91"/>
                    </a:lnTo>
                    <a:lnTo>
                      <a:pt x="47" y="94"/>
                    </a:lnTo>
                    <a:lnTo>
                      <a:pt x="48" y="96"/>
                    </a:lnTo>
                    <a:lnTo>
                      <a:pt x="95" y="143"/>
                    </a:lnTo>
                    <a:lnTo>
                      <a:pt x="95" y="143"/>
                    </a:lnTo>
                    <a:lnTo>
                      <a:pt x="95" y="146"/>
                    </a:lnTo>
                    <a:lnTo>
                      <a:pt x="95" y="146"/>
                    </a:lnTo>
                    <a:lnTo>
                      <a:pt x="94" y="149"/>
                    </a:lnTo>
                    <a:lnTo>
                      <a:pt x="51" y="165"/>
                    </a:lnTo>
                    <a:lnTo>
                      <a:pt x="51" y="165"/>
                    </a:lnTo>
                    <a:lnTo>
                      <a:pt x="48" y="167"/>
                    </a:lnTo>
                    <a:lnTo>
                      <a:pt x="46" y="173"/>
                    </a:lnTo>
                    <a:lnTo>
                      <a:pt x="46" y="192"/>
                    </a:lnTo>
                    <a:lnTo>
                      <a:pt x="23" y="202"/>
                    </a:lnTo>
                    <a:lnTo>
                      <a:pt x="23" y="202"/>
                    </a:lnTo>
                    <a:lnTo>
                      <a:pt x="15" y="208"/>
                    </a:lnTo>
                    <a:lnTo>
                      <a:pt x="9" y="214"/>
                    </a:lnTo>
                    <a:lnTo>
                      <a:pt x="7" y="223"/>
                    </a:lnTo>
                    <a:lnTo>
                      <a:pt x="5" y="232"/>
                    </a:lnTo>
                    <a:lnTo>
                      <a:pt x="5" y="232"/>
                    </a:lnTo>
                    <a:lnTo>
                      <a:pt x="7" y="240"/>
                    </a:lnTo>
                    <a:lnTo>
                      <a:pt x="9" y="248"/>
                    </a:lnTo>
                    <a:lnTo>
                      <a:pt x="15" y="255"/>
                    </a:lnTo>
                    <a:lnTo>
                      <a:pt x="23" y="260"/>
                    </a:lnTo>
                    <a:lnTo>
                      <a:pt x="46" y="272"/>
                    </a:lnTo>
                    <a:lnTo>
                      <a:pt x="46" y="290"/>
                    </a:lnTo>
                    <a:lnTo>
                      <a:pt x="46" y="290"/>
                    </a:lnTo>
                    <a:lnTo>
                      <a:pt x="46" y="296"/>
                    </a:lnTo>
                    <a:lnTo>
                      <a:pt x="41" y="300"/>
                    </a:lnTo>
                    <a:lnTo>
                      <a:pt x="37" y="304"/>
                    </a:lnTo>
                    <a:lnTo>
                      <a:pt x="31" y="304"/>
                    </a:lnTo>
                    <a:lnTo>
                      <a:pt x="8" y="304"/>
                    </a:lnTo>
                    <a:lnTo>
                      <a:pt x="8" y="304"/>
                    </a:lnTo>
                    <a:lnTo>
                      <a:pt x="4" y="306"/>
                    </a:lnTo>
                    <a:lnTo>
                      <a:pt x="1" y="307"/>
                    </a:lnTo>
                    <a:lnTo>
                      <a:pt x="0" y="310"/>
                    </a:lnTo>
                    <a:lnTo>
                      <a:pt x="0" y="314"/>
                    </a:lnTo>
                    <a:lnTo>
                      <a:pt x="0" y="314"/>
                    </a:lnTo>
                    <a:lnTo>
                      <a:pt x="0" y="317"/>
                    </a:lnTo>
                    <a:lnTo>
                      <a:pt x="1" y="319"/>
                    </a:lnTo>
                    <a:lnTo>
                      <a:pt x="4" y="322"/>
                    </a:lnTo>
                    <a:lnTo>
                      <a:pt x="8" y="322"/>
                    </a:lnTo>
                    <a:lnTo>
                      <a:pt x="31" y="322"/>
                    </a:lnTo>
                    <a:lnTo>
                      <a:pt x="31" y="322"/>
                    </a:lnTo>
                    <a:lnTo>
                      <a:pt x="37" y="322"/>
                    </a:lnTo>
                    <a:lnTo>
                      <a:pt x="44" y="319"/>
                    </a:lnTo>
                    <a:lnTo>
                      <a:pt x="50" y="317"/>
                    </a:lnTo>
                    <a:lnTo>
                      <a:pt x="54" y="312"/>
                    </a:lnTo>
                    <a:lnTo>
                      <a:pt x="58" y="308"/>
                    </a:lnTo>
                    <a:lnTo>
                      <a:pt x="60" y="303"/>
                    </a:lnTo>
                    <a:lnTo>
                      <a:pt x="63" y="296"/>
                    </a:lnTo>
                    <a:lnTo>
                      <a:pt x="63" y="290"/>
                    </a:lnTo>
                    <a:lnTo>
                      <a:pt x="63" y="267"/>
                    </a:lnTo>
                    <a:lnTo>
                      <a:pt x="63" y="267"/>
                    </a:lnTo>
                    <a:lnTo>
                      <a:pt x="62" y="263"/>
                    </a:lnTo>
                    <a:lnTo>
                      <a:pt x="59" y="259"/>
                    </a:lnTo>
                    <a:lnTo>
                      <a:pt x="31" y="245"/>
                    </a:lnTo>
                    <a:lnTo>
                      <a:pt x="31" y="245"/>
                    </a:lnTo>
                    <a:lnTo>
                      <a:pt x="27" y="243"/>
                    </a:lnTo>
                    <a:lnTo>
                      <a:pt x="24" y="240"/>
                    </a:lnTo>
                    <a:lnTo>
                      <a:pt x="23" y="236"/>
                    </a:lnTo>
                    <a:lnTo>
                      <a:pt x="21" y="232"/>
                    </a:lnTo>
                    <a:lnTo>
                      <a:pt x="21" y="232"/>
                    </a:lnTo>
                    <a:lnTo>
                      <a:pt x="23" y="228"/>
                    </a:lnTo>
                    <a:lnTo>
                      <a:pt x="24" y="224"/>
                    </a:lnTo>
                    <a:lnTo>
                      <a:pt x="27" y="221"/>
                    </a:lnTo>
                    <a:lnTo>
                      <a:pt x="31" y="218"/>
                    </a:lnTo>
                    <a:lnTo>
                      <a:pt x="59" y="204"/>
                    </a:lnTo>
                    <a:lnTo>
                      <a:pt x="59" y="204"/>
                    </a:lnTo>
                    <a:lnTo>
                      <a:pt x="62" y="201"/>
                    </a:lnTo>
                    <a:lnTo>
                      <a:pt x="63" y="196"/>
                    </a:lnTo>
                    <a:lnTo>
                      <a:pt x="63" y="178"/>
                    </a:lnTo>
                    <a:lnTo>
                      <a:pt x="101" y="163"/>
                    </a:lnTo>
                    <a:lnTo>
                      <a:pt x="101" y="163"/>
                    </a:lnTo>
                    <a:lnTo>
                      <a:pt x="105" y="162"/>
                    </a:lnTo>
                    <a:lnTo>
                      <a:pt x="109" y="158"/>
                    </a:lnTo>
                    <a:lnTo>
                      <a:pt x="111" y="154"/>
                    </a:lnTo>
                    <a:lnTo>
                      <a:pt x="113" y="149"/>
                    </a:lnTo>
                    <a:lnTo>
                      <a:pt x="113"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0" name="Freeform 260">
                <a:extLst>
                  <a:ext uri="{FF2B5EF4-FFF2-40B4-BE49-F238E27FC236}">
                    <a16:creationId xmlns:a16="http://schemas.microsoft.com/office/drawing/2014/main" id="{6F19920C-790D-9A48-9529-6BB217911CE6}"/>
                  </a:ext>
                </a:extLst>
              </p:cNvPr>
              <p:cNvSpPr>
                <a:spLocks noEditPoints="1"/>
              </p:cNvSpPr>
              <p:nvPr/>
            </p:nvSpPr>
            <p:spPr bwMode="auto">
              <a:xfrm>
                <a:off x="6049963" y="992188"/>
                <a:ext cx="204788" cy="166688"/>
              </a:xfrm>
              <a:custGeom>
                <a:avLst/>
                <a:gdLst>
                  <a:gd name="T0" fmla="*/ 89 w 258"/>
                  <a:gd name="T1" fmla="*/ 0 h 210"/>
                  <a:gd name="T2" fmla="*/ 81 w 258"/>
                  <a:gd name="T3" fmla="*/ 0 h 210"/>
                  <a:gd name="T4" fmla="*/ 66 w 258"/>
                  <a:gd name="T5" fmla="*/ 6 h 210"/>
                  <a:gd name="T6" fmla="*/ 54 w 258"/>
                  <a:gd name="T7" fmla="*/ 17 h 210"/>
                  <a:gd name="T8" fmla="*/ 49 w 258"/>
                  <a:gd name="T9" fmla="*/ 32 h 210"/>
                  <a:gd name="T10" fmla="*/ 47 w 258"/>
                  <a:gd name="T11" fmla="*/ 143 h 210"/>
                  <a:gd name="T12" fmla="*/ 2 w 258"/>
                  <a:gd name="T13" fmla="*/ 201 h 210"/>
                  <a:gd name="T14" fmla="*/ 2 w 258"/>
                  <a:gd name="T15" fmla="*/ 206 h 210"/>
                  <a:gd name="T16" fmla="*/ 3 w 258"/>
                  <a:gd name="T17" fmla="*/ 209 h 210"/>
                  <a:gd name="T18" fmla="*/ 218 w 258"/>
                  <a:gd name="T19" fmla="*/ 210 h 210"/>
                  <a:gd name="T20" fmla="*/ 226 w 258"/>
                  <a:gd name="T21" fmla="*/ 209 h 210"/>
                  <a:gd name="T22" fmla="*/ 241 w 258"/>
                  <a:gd name="T23" fmla="*/ 204 h 210"/>
                  <a:gd name="T24" fmla="*/ 251 w 258"/>
                  <a:gd name="T25" fmla="*/ 192 h 210"/>
                  <a:gd name="T26" fmla="*/ 258 w 258"/>
                  <a:gd name="T27" fmla="*/ 177 h 210"/>
                  <a:gd name="T28" fmla="*/ 258 w 258"/>
                  <a:gd name="T29" fmla="*/ 40 h 210"/>
                  <a:gd name="T30" fmla="*/ 258 w 258"/>
                  <a:gd name="T31" fmla="*/ 32 h 210"/>
                  <a:gd name="T32" fmla="*/ 251 w 258"/>
                  <a:gd name="T33" fmla="*/ 17 h 210"/>
                  <a:gd name="T34" fmla="*/ 241 w 258"/>
                  <a:gd name="T35" fmla="*/ 6 h 210"/>
                  <a:gd name="T36" fmla="*/ 226 w 258"/>
                  <a:gd name="T37" fmla="*/ 0 h 210"/>
                  <a:gd name="T38" fmla="*/ 218 w 258"/>
                  <a:gd name="T39" fmla="*/ 0 h 210"/>
                  <a:gd name="T40" fmla="*/ 109 w 258"/>
                  <a:gd name="T41" fmla="*/ 142 h 210"/>
                  <a:gd name="T42" fmla="*/ 106 w 258"/>
                  <a:gd name="T43" fmla="*/ 142 h 210"/>
                  <a:gd name="T44" fmla="*/ 101 w 258"/>
                  <a:gd name="T45" fmla="*/ 137 h 210"/>
                  <a:gd name="T46" fmla="*/ 101 w 258"/>
                  <a:gd name="T47" fmla="*/ 134 h 210"/>
                  <a:gd name="T48" fmla="*/ 104 w 258"/>
                  <a:gd name="T49" fmla="*/ 128 h 210"/>
                  <a:gd name="T50" fmla="*/ 109 w 258"/>
                  <a:gd name="T51" fmla="*/ 126 h 210"/>
                  <a:gd name="T52" fmla="*/ 196 w 258"/>
                  <a:gd name="T53" fmla="*/ 126 h 210"/>
                  <a:gd name="T54" fmla="*/ 203 w 258"/>
                  <a:gd name="T55" fmla="*/ 128 h 210"/>
                  <a:gd name="T56" fmla="*/ 204 w 258"/>
                  <a:gd name="T57" fmla="*/ 134 h 210"/>
                  <a:gd name="T58" fmla="*/ 204 w 258"/>
                  <a:gd name="T59" fmla="*/ 137 h 210"/>
                  <a:gd name="T60" fmla="*/ 200 w 258"/>
                  <a:gd name="T61" fmla="*/ 142 h 210"/>
                  <a:gd name="T62" fmla="*/ 196 w 258"/>
                  <a:gd name="T63" fmla="*/ 142 h 210"/>
                  <a:gd name="T64" fmla="*/ 112 w 258"/>
                  <a:gd name="T65" fmla="*/ 77 h 210"/>
                  <a:gd name="T66" fmla="*/ 109 w 258"/>
                  <a:gd name="T67" fmla="*/ 76 h 210"/>
                  <a:gd name="T68" fmla="*/ 105 w 258"/>
                  <a:gd name="T69" fmla="*/ 72 h 210"/>
                  <a:gd name="T70" fmla="*/ 104 w 258"/>
                  <a:gd name="T71" fmla="*/ 69 h 210"/>
                  <a:gd name="T72" fmla="*/ 106 w 258"/>
                  <a:gd name="T73" fmla="*/ 64 h 210"/>
                  <a:gd name="T74" fmla="*/ 112 w 258"/>
                  <a:gd name="T75" fmla="*/ 61 h 210"/>
                  <a:gd name="T76" fmla="*/ 200 w 258"/>
                  <a:gd name="T77" fmla="*/ 61 h 210"/>
                  <a:gd name="T78" fmla="*/ 206 w 258"/>
                  <a:gd name="T79" fmla="*/ 64 h 210"/>
                  <a:gd name="T80" fmla="*/ 208 w 258"/>
                  <a:gd name="T81" fmla="*/ 69 h 210"/>
                  <a:gd name="T82" fmla="*/ 207 w 258"/>
                  <a:gd name="T83" fmla="*/ 72 h 210"/>
                  <a:gd name="T84" fmla="*/ 203 w 258"/>
                  <a:gd name="T85" fmla="*/ 76 h 210"/>
                  <a:gd name="T86" fmla="*/ 200 w 258"/>
                  <a:gd name="T87" fmla="*/ 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210">
                    <a:moveTo>
                      <a:pt x="218" y="0"/>
                    </a:moveTo>
                    <a:lnTo>
                      <a:pt x="89" y="0"/>
                    </a:lnTo>
                    <a:lnTo>
                      <a:pt x="89" y="0"/>
                    </a:lnTo>
                    <a:lnTo>
                      <a:pt x="81" y="0"/>
                    </a:lnTo>
                    <a:lnTo>
                      <a:pt x="73" y="2"/>
                    </a:lnTo>
                    <a:lnTo>
                      <a:pt x="66" y="6"/>
                    </a:lnTo>
                    <a:lnTo>
                      <a:pt x="59" y="12"/>
                    </a:lnTo>
                    <a:lnTo>
                      <a:pt x="54" y="17"/>
                    </a:lnTo>
                    <a:lnTo>
                      <a:pt x="50" y="24"/>
                    </a:lnTo>
                    <a:lnTo>
                      <a:pt x="49" y="32"/>
                    </a:lnTo>
                    <a:lnTo>
                      <a:pt x="47" y="40"/>
                    </a:lnTo>
                    <a:lnTo>
                      <a:pt x="47" y="143"/>
                    </a:lnTo>
                    <a:lnTo>
                      <a:pt x="2" y="201"/>
                    </a:lnTo>
                    <a:lnTo>
                      <a:pt x="2" y="201"/>
                    </a:lnTo>
                    <a:lnTo>
                      <a:pt x="0" y="204"/>
                    </a:lnTo>
                    <a:lnTo>
                      <a:pt x="2" y="206"/>
                    </a:lnTo>
                    <a:lnTo>
                      <a:pt x="2" y="206"/>
                    </a:lnTo>
                    <a:lnTo>
                      <a:pt x="3" y="209"/>
                    </a:lnTo>
                    <a:lnTo>
                      <a:pt x="7" y="210"/>
                    </a:lnTo>
                    <a:lnTo>
                      <a:pt x="218" y="210"/>
                    </a:lnTo>
                    <a:lnTo>
                      <a:pt x="218" y="210"/>
                    </a:lnTo>
                    <a:lnTo>
                      <a:pt x="226" y="209"/>
                    </a:lnTo>
                    <a:lnTo>
                      <a:pt x="234" y="206"/>
                    </a:lnTo>
                    <a:lnTo>
                      <a:pt x="241" y="204"/>
                    </a:lnTo>
                    <a:lnTo>
                      <a:pt x="246" y="198"/>
                    </a:lnTo>
                    <a:lnTo>
                      <a:pt x="251" y="192"/>
                    </a:lnTo>
                    <a:lnTo>
                      <a:pt x="255" y="185"/>
                    </a:lnTo>
                    <a:lnTo>
                      <a:pt x="258" y="177"/>
                    </a:lnTo>
                    <a:lnTo>
                      <a:pt x="258" y="169"/>
                    </a:lnTo>
                    <a:lnTo>
                      <a:pt x="258" y="40"/>
                    </a:lnTo>
                    <a:lnTo>
                      <a:pt x="258" y="40"/>
                    </a:lnTo>
                    <a:lnTo>
                      <a:pt x="258" y="32"/>
                    </a:lnTo>
                    <a:lnTo>
                      <a:pt x="255" y="24"/>
                    </a:lnTo>
                    <a:lnTo>
                      <a:pt x="251" y="17"/>
                    </a:lnTo>
                    <a:lnTo>
                      <a:pt x="246" y="12"/>
                    </a:lnTo>
                    <a:lnTo>
                      <a:pt x="241" y="6"/>
                    </a:lnTo>
                    <a:lnTo>
                      <a:pt x="234" y="2"/>
                    </a:lnTo>
                    <a:lnTo>
                      <a:pt x="226" y="0"/>
                    </a:lnTo>
                    <a:lnTo>
                      <a:pt x="218" y="0"/>
                    </a:lnTo>
                    <a:lnTo>
                      <a:pt x="218" y="0"/>
                    </a:lnTo>
                    <a:close/>
                    <a:moveTo>
                      <a:pt x="196" y="142"/>
                    </a:moveTo>
                    <a:lnTo>
                      <a:pt x="109" y="142"/>
                    </a:lnTo>
                    <a:lnTo>
                      <a:pt x="109" y="142"/>
                    </a:lnTo>
                    <a:lnTo>
                      <a:pt x="106" y="142"/>
                    </a:lnTo>
                    <a:lnTo>
                      <a:pt x="104" y="139"/>
                    </a:lnTo>
                    <a:lnTo>
                      <a:pt x="101" y="137"/>
                    </a:lnTo>
                    <a:lnTo>
                      <a:pt x="101" y="134"/>
                    </a:lnTo>
                    <a:lnTo>
                      <a:pt x="101" y="134"/>
                    </a:lnTo>
                    <a:lnTo>
                      <a:pt x="101" y="131"/>
                    </a:lnTo>
                    <a:lnTo>
                      <a:pt x="104" y="128"/>
                    </a:lnTo>
                    <a:lnTo>
                      <a:pt x="106" y="126"/>
                    </a:lnTo>
                    <a:lnTo>
                      <a:pt x="109" y="126"/>
                    </a:lnTo>
                    <a:lnTo>
                      <a:pt x="196" y="126"/>
                    </a:lnTo>
                    <a:lnTo>
                      <a:pt x="196" y="126"/>
                    </a:lnTo>
                    <a:lnTo>
                      <a:pt x="200" y="126"/>
                    </a:lnTo>
                    <a:lnTo>
                      <a:pt x="203" y="128"/>
                    </a:lnTo>
                    <a:lnTo>
                      <a:pt x="204" y="131"/>
                    </a:lnTo>
                    <a:lnTo>
                      <a:pt x="204" y="134"/>
                    </a:lnTo>
                    <a:lnTo>
                      <a:pt x="204" y="134"/>
                    </a:lnTo>
                    <a:lnTo>
                      <a:pt x="204" y="137"/>
                    </a:lnTo>
                    <a:lnTo>
                      <a:pt x="203" y="139"/>
                    </a:lnTo>
                    <a:lnTo>
                      <a:pt x="200" y="142"/>
                    </a:lnTo>
                    <a:lnTo>
                      <a:pt x="196" y="142"/>
                    </a:lnTo>
                    <a:lnTo>
                      <a:pt x="196" y="142"/>
                    </a:lnTo>
                    <a:close/>
                    <a:moveTo>
                      <a:pt x="200" y="77"/>
                    </a:moveTo>
                    <a:lnTo>
                      <a:pt x="112" y="77"/>
                    </a:lnTo>
                    <a:lnTo>
                      <a:pt x="112" y="77"/>
                    </a:lnTo>
                    <a:lnTo>
                      <a:pt x="109" y="76"/>
                    </a:lnTo>
                    <a:lnTo>
                      <a:pt x="106" y="75"/>
                    </a:lnTo>
                    <a:lnTo>
                      <a:pt x="105" y="72"/>
                    </a:lnTo>
                    <a:lnTo>
                      <a:pt x="104" y="69"/>
                    </a:lnTo>
                    <a:lnTo>
                      <a:pt x="104" y="69"/>
                    </a:lnTo>
                    <a:lnTo>
                      <a:pt x="105" y="67"/>
                    </a:lnTo>
                    <a:lnTo>
                      <a:pt x="106" y="64"/>
                    </a:lnTo>
                    <a:lnTo>
                      <a:pt x="109" y="61"/>
                    </a:lnTo>
                    <a:lnTo>
                      <a:pt x="112" y="61"/>
                    </a:lnTo>
                    <a:lnTo>
                      <a:pt x="200" y="61"/>
                    </a:lnTo>
                    <a:lnTo>
                      <a:pt x="200" y="61"/>
                    </a:lnTo>
                    <a:lnTo>
                      <a:pt x="203" y="61"/>
                    </a:lnTo>
                    <a:lnTo>
                      <a:pt x="206" y="64"/>
                    </a:lnTo>
                    <a:lnTo>
                      <a:pt x="207" y="67"/>
                    </a:lnTo>
                    <a:lnTo>
                      <a:pt x="208" y="69"/>
                    </a:lnTo>
                    <a:lnTo>
                      <a:pt x="208" y="69"/>
                    </a:lnTo>
                    <a:lnTo>
                      <a:pt x="207" y="72"/>
                    </a:lnTo>
                    <a:lnTo>
                      <a:pt x="206" y="75"/>
                    </a:lnTo>
                    <a:lnTo>
                      <a:pt x="203" y="76"/>
                    </a:lnTo>
                    <a:lnTo>
                      <a:pt x="200" y="77"/>
                    </a:lnTo>
                    <a:lnTo>
                      <a:pt x="20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11" name="Group 110">
            <a:extLst>
              <a:ext uri="{FF2B5EF4-FFF2-40B4-BE49-F238E27FC236}">
                <a16:creationId xmlns:a16="http://schemas.microsoft.com/office/drawing/2014/main" id="{0C7534CC-6EDA-E64A-8C34-E1A7E8FA1C2C}"/>
              </a:ext>
            </a:extLst>
          </p:cNvPr>
          <p:cNvGrpSpPr>
            <a:grpSpLocks noChangeAspect="1"/>
          </p:cNvGrpSpPr>
          <p:nvPr/>
        </p:nvGrpSpPr>
        <p:grpSpPr>
          <a:xfrm>
            <a:off x="2983998" y="2126489"/>
            <a:ext cx="862488" cy="862488"/>
            <a:chOff x="4926505" y="2100033"/>
            <a:chExt cx="522288" cy="522288"/>
          </a:xfrm>
        </p:grpSpPr>
        <p:sp>
          <p:nvSpPr>
            <p:cNvPr id="112" name="Oval 111">
              <a:extLst>
                <a:ext uri="{FF2B5EF4-FFF2-40B4-BE49-F238E27FC236}">
                  <a16:creationId xmlns:a16="http://schemas.microsoft.com/office/drawing/2014/main" id="{B188976F-9B5B-604D-925D-BAE1E3B0A0A8}"/>
                </a:ext>
              </a:extLst>
            </p:cNvPr>
            <p:cNvSpPr>
              <a:spLocks noChangeAspect="1"/>
            </p:cNvSpPr>
            <p:nvPr/>
          </p:nvSpPr>
          <p:spPr>
            <a:xfrm>
              <a:off x="4926649" y="2100177"/>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13" name="Group 112">
              <a:extLst>
                <a:ext uri="{FF2B5EF4-FFF2-40B4-BE49-F238E27FC236}">
                  <a16:creationId xmlns:a16="http://schemas.microsoft.com/office/drawing/2014/main" id="{F4E0014E-5A9E-684B-B6FC-12EF0D132E8B}"/>
                </a:ext>
              </a:extLst>
            </p:cNvPr>
            <p:cNvGrpSpPr>
              <a:grpSpLocks noChangeAspect="1"/>
            </p:cNvGrpSpPr>
            <p:nvPr/>
          </p:nvGrpSpPr>
          <p:grpSpPr>
            <a:xfrm>
              <a:off x="4926505" y="2100033"/>
              <a:ext cx="522288" cy="522288"/>
              <a:chOff x="3194051" y="2502535"/>
              <a:chExt cx="522288" cy="522288"/>
            </a:xfrm>
            <a:solidFill>
              <a:schemeClr val="tx2"/>
            </a:solidFill>
          </p:grpSpPr>
          <p:sp>
            <p:nvSpPr>
              <p:cNvPr id="114" name="Freeform 28">
                <a:extLst>
                  <a:ext uri="{FF2B5EF4-FFF2-40B4-BE49-F238E27FC236}">
                    <a16:creationId xmlns:a16="http://schemas.microsoft.com/office/drawing/2014/main" id="{0C274914-93C3-374F-8538-457420209510}"/>
                  </a:ext>
                </a:extLst>
              </p:cNvPr>
              <p:cNvSpPr>
                <a:spLocks noEditPoints="1"/>
              </p:cNvSpPr>
              <p:nvPr/>
            </p:nvSpPr>
            <p:spPr bwMode="auto">
              <a:xfrm>
                <a:off x="3194051" y="2502535"/>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5" name="Freeform 132">
                <a:extLst>
                  <a:ext uri="{FF2B5EF4-FFF2-40B4-BE49-F238E27FC236}">
                    <a16:creationId xmlns:a16="http://schemas.microsoft.com/office/drawing/2014/main" id="{3106A433-3C4D-D842-B29F-BB059024298D}"/>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6" name="Freeform 133">
                <a:extLst>
                  <a:ext uri="{FF2B5EF4-FFF2-40B4-BE49-F238E27FC236}">
                    <a16:creationId xmlns:a16="http://schemas.microsoft.com/office/drawing/2014/main" id="{B8CA0883-9267-C846-B3E4-634D753EF203}"/>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7" name="Freeform 134">
                <a:extLst>
                  <a:ext uri="{FF2B5EF4-FFF2-40B4-BE49-F238E27FC236}">
                    <a16:creationId xmlns:a16="http://schemas.microsoft.com/office/drawing/2014/main" id="{8E96C12A-D9D0-E64E-90E7-610707C4449C}"/>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8" name="Freeform 135">
                <a:extLst>
                  <a:ext uri="{FF2B5EF4-FFF2-40B4-BE49-F238E27FC236}">
                    <a16:creationId xmlns:a16="http://schemas.microsoft.com/office/drawing/2014/main" id="{E684C4E7-AF09-C547-A43A-14497E4F2EC6}"/>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9" name="Freeform 136">
                <a:extLst>
                  <a:ext uri="{FF2B5EF4-FFF2-40B4-BE49-F238E27FC236}">
                    <a16:creationId xmlns:a16="http://schemas.microsoft.com/office/drawing/2014/main" id="{255B4A68-3C33-7549-9C26-6DD1DFAB2C35}"/>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0" name="Freeform 137">
                <a:extLst>
                  <a:ext uri="{FF2B5EF4-FFF2-40B4-BE49-F238E27FC236}">
                    <a16:creationId xmlns:a16="http://schemas.microsoft.com/office/drawing/2014/main" id="{3C4979ED-0B2A-5142-B58D-00DA46911B8C}"/>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21" name="Group 120">
            <a:extLst>
              <a:ext uri="{FF2B5EF4-FFF2-40B4-BE49-F238E27FC236}">
                <a16:creationId xmlns:a16="http://schemas.microsoft.com/office/drawing/2014/main" id="{0E9820A6-9A82-0144-9BE4-889E48A48259}"/>
              </a:ext>
            </a:extLst>
          </p:cNvPr>
          <p:cNvGrpSpPr>
            <a:grpSpLocks noChangeAspect="1"/>
          </p:cNvGrpSpPr>
          <p:nvPr/>
        </p:nvGrpSpPr>
        <p:grpSpPr>
          <a:xfrm>
            <a:off x="8437487" y="2126489"/>
            <a:ext cx="859876" cy="862488"/>
            <a:chOff x="6999162" y="354342"/>
            <a:chExt cx="522288" cy="523875"/>
          </a:xfrm>
        </p:grpSpPr>
        <p:sp>
          <p:nvSpPr>
            <p:cNvPr id="122" name="Oval 121">
              <a:extLst>
                <a:ext uri="{FF2B5EF4-FFF2-40B4-BE49-F238E27FC236}">
                  <a16:creationId xmlns:a16="http://schemas.microsoft.com/office/drawing/2014/main" id="{58370982-DB71-DC4E-97EE-CAD4423BEAEB}"/>
                </a:ext>
              </a:extLst>
            </p:cNvPr>
            <p:cNvSpPr>
              <a:spLocks noChangeAspect="1"/>
            </p:cNvSpPr>
            <p:nvPr/>
          </p:nvSpPr>
          <p:spPr>
            <a:xfrm>
              <a:off x="6999306" y="355279"/>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23" name="Group 122">
              <a:extLst>
                <a:ext uri="{FF2B5EF4-FFF2-40B4-BE49-F238E27FC236}">
                  <a16:creationId xmlns:a16="http://schemas.microsoft.com/office/drawing/2014/main" id="{FEC64FAC-B239-A24B-B0B3-BEC57EAAAFCA}"/>
                </a:ext>
              </a:extLst>
            </p:cNvPr>
            <p:cNvGrpSpPr>
              <a:grpSpLocks noChangeAspect="1"/>
            </p:cNvGrpSpPr>
            <p:nvPr/>
          </p:nvGrpSpPr>
          <p:grpSpPr>
            <a:xfrm>
              <a:off x="6999162" y="354342"/>
              <a:ext cx="522288" cy="523875"/>
              <a:chOff x="11115676" y="4182110"/>
              <a:chExt cx="522288" cy="523875"/>
            </a:xfrm>
            <a:solidFill>
              <a:schemeClr val="tx2"/>
            </a:solidFill>
          </p:grpSpPr>
          <p:sp>
            <p:nvSpPr>
              <p:cNvPr id="124" name="Freeform 45">
                <a:extLst>
                  <a:ext uri="{FF2B5EF4-FFF2-40B4-BE49-F238E27FC236}">
                    <a16:creationId xmlns:a16="http://schemas.microsoft.com/office/drawing/2014/main" id="{4A7CA9A3-1F9C-9440-B166-AFC150D6EBC4}"/>
                  </a:ext>
                </a:extLst>
              </p:cNvPr>
              <p:cNvSpPr>
                <a:spLocks noEditPoints="1"/>
              </p:cNvSpPr>
              <p:nvPr/>
            </p:nvSpPr>
            <p:spPr bwMode="auto">
              <a:xfrm>
                <a:off x="11115676"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5" name="Freeform 327">
                <a:extLst>
                  <a:ext uri="{FF2B5EF4-FFF2-40B4-BE49-F238E27FC236}">
                    <a16:creationId xmlns:a16="http://schemas.microsoft.com/office/drawing/2014/main" id="{5C9730D6-84CC-FE43-940A-F2421FBFD48C}"/>
                  </a:ext>
                </a:extLst>
              </p:cNvPr>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6" name="Freeform 328">
                <a:extLst>
                  <a:ext uri="{FF2B5EF4-FFF2-40B4-BE49-F238E27FC236}">
                    <a16:creationId xmlns:a16="http://schemas.microsoft.com/office/drawing/2014/main" id="{D9A0AAE0-C9A4-CD4A-ABC0-E5FA8EF8C1A4}"/>
                  </a:ext>
                </a:extLst>
              </p:cNvPr>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27" name="Group 126">
            <a:extLst>
              <a:ext uri="{FF2B5EF4-FFF2-40B4-BE49-F238E27FC236}">
                <a16:creationId xmlns:a16="http://schemas.microsoft.com/office/drawing/2014/main" id="{3E3E2FA2-A3BA-F648-8C2F-2315D38B69DB}"/>
              </a:ext>
            </a:extLst>
          </p:cNvPr>
          <p:cNvGrpSpPr>
            <a:grpSpLocks noChangeAspect="1"/>
          </p:cNvGrpSpPr>
          <p:nvPr/>
        </p:nvGrpSpPr>
        <p:grpSpPr>
          <a:xfrm>
            <a:off x="6619322" y="2126489"/>
            <a:ext cx="862488" cy="862488"/>
            <a:chOff x="6729143" y="394027"/>
            <a:chExt cx="522288" cy="522288"/>
          </a:xfrm>
        </p:grpSpPr>
        <p:sp>
          <p:nvSpPr>
            <p:cNvPr id="128" name="Oval 127">
              <a:extLst>
                <a:ext uri="{FF2B5EF4-FFF2-40B4-BE49-F238E27FC236}">
                  <a16:creationId xmlns:a16="http://schemas.microsoft.com/office/drawing/2014/main" id="{1668C394-E332-1845-99B9-9F41DCA9BA03}"/>
                </a:ext>
              </a:extLst>
            </p:cNvPr>
            <p:cNvSpPr>
              <a:spLocks noChangeAspect="1"/>
            </p:cNvSpPr>
            <p:nvPr/>
          </p:nvSpPr>
          <p:spPr>
            <a:xfrm>
              <a:off x="6729287" y="394171"/>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29" name="Group 128">
              <a:extLst>
                <a:ext uri="{FF2B5EF4-FFF2-40B4-BE49-F238E27FC236}">
                  <a16:creationId xmlns:a16="http://schemas.microsoft.com/office/drawing/2014/main" id="{B3EFFD88-5D0F-8C4F-BF6F-830D2D2CE788}"/>
                </a:ext>
              </a:extLst>
            </p:cNvPr>
            <p:cNvGrpSpPr>
              <a:grpSpLocks noChangeAspect="1"/>
            </p:cNvGrpSpPr>
            <p:nvPr/>
          </p:nvGrpSpPr>
          <p:grpSpPr>
            <a:xfrm>
              <a:off x="6729143" y="394027"/>
              <a:ext cx="522288" cy="522288"/>
              <a:chOff x="7596188" y="1674813"/>
              <a:chExt cx="522288" cy="522288"/>
            </a:xfrm>
            <a:solidFill>
              <a:schemeClr val="tx2"/>
            </a:solidFill>
          </p:grpSpPr>
          <p:sp>
            <p:nvSpPr>
              <p:cNvPr id="131" name="Freeform 27">
                <a:extLst>
                  <a:ext uri="{FF2B5EF4-FFF2-40B4-BE49-F238E27FC236}">
                    <a16:creationId xmlns:a16="http://schemas.microsoft.com/office/drawing/2014/main" id="{02BE0D43-46E4-E943-A362-9296AE14F15B}"/>
                  </a:ext>
                </a:extLst>
              </p:cNvPr>
              <p:cNvSpPr>
                <a:spLocks noEditPoints="1"/>
              </p:cNvSpPr>
              <p:nvPr/>
            </p:nvSpPr>
            <p:spPr bwMode="auto">
              <a:xfrm>
                <a:off x="7596188" y="1674813"/>
                <a:ext cx="522288" cy="522288"/>
              </a:xfrm>
              <a:custGeom>
                <a:avLst/>
                <a:gdLst>
                  <a:gd name="T0" fmla="*/ 313 w 658"/>
                  <a:gd name="T1" fmla="*/ 657 h 657"/>
                  <a:gd name="T2" fmla="*/ 263 w 658"/>
                  <a:gd name="T3" fmla="*/ 650 h 657"/>
                  <a:gd name="T4" fmla="*/ 202 w 658"/>
                  <a:gd name="T5" fmla="*/ 632 h 657"/>
                  <a:gd name="T6" fmla="*/ 121 w 658"/>
                  <a:gd name="T7" fmla="*/ 582 h 657"/>
                  <a:gd name="T8" fmla="*/ 57 w 658"/>
                  <a:gd name="T9" fmla="*/ 512 h 657"/>
                  <a:gd name="T10" fmla="*/ 15 w 658"/>
                  <a:gd name="T11" fmla="*/ 426 h 657"/>
                  <a:gd name="T12" fmla="*/ 4 w 658"/>
                  <a:gd name="T13" fmla="*/ 379 h 657"/>
                  <a:gd name="T14" fmla="*/ 0 w 658"/>
                  <a:gd name="T15" fmla="*/ 328 h 657"/>
                  <a:gd name="T16" fmla="*/ 3 w 658"/>
                  <a:gd name="T17" fmla="*/ 294 h 657"/>
                  <a:gd name="T18" fmla="*/ 11 w 658"/>
                  <a:gd name="T19" fmla="*/ 246 h 657"/>
                  <a:gd name="T20" fmla="*/ 40 w 658"/>
                  <a:gd name="T21" fmla="*/ 172 h 657"/>
                  <a:gd name="T22" fmla="*/ 97 w 658"/>
                  <a:gd name="T23" fmla="*/ 96 h 657"/>
                  <a:gd name="T24" fmla="*/ 173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3 w 658"/>
                  <a:gd name="T41" fmla="*/ 200 h 657"/>
                  <a:gd name="T42" fmla="*/ 651 w 658"/>
                  <a:gd name="T43" fmla="*/ 262 h 657"/>
                  <a:gd name="T44" fmla="*/ 658 w 658"/>
                  <a:gd name="T45" fmla="*/ 312 h 657"/>
                  <a:gd name="T46" fmla="*/ 658 w 658"/>
                  <a:gd name="T47" fmla="*/ 346 h 657"/>
                  <a:gd name="T48" fmla="*/ 651 w 658"/>
                  <a:gd name="T49" fmla="*/ 395 h 657"/>
                  <a:gd name="T50" fmla="*/ 633 w 658"/>
                  <a:gd name="T51" fmla="*/ 457 h 657"/>
                  <a:gd name="T52" fmla="*/ 583 w 658"/>
                  <a:gd name="T53" fmla="*/ 538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0 h 657"/>
                  <a:gd name="T66" fmla="*/ 167 w 658"/>
                  <a:gd name="T67" fmla="*/ 88 h 657"/>
                  <a:gd name="T68" fmla="*/ 105 w 658"/>
                  <a:gd name="T69" fmla="*/ 144 h 657"/>
                  <a:gd name="T70" fmla="*/ 61 w 658"/>
                  <a:gd name="T71" fmla="*/ 215 h 657"/>
                  <a:gd name="T72" fmla="*/ 40 w 658"/>
                  <a:gd name="T73" fmla="*/ 298 h 657"/>
                  <a:gd name="T74" fmla="*/ 40 w 658"/>
                  <a:gd name="T75" fmla="*/ 359 h 657"/>
                  <a:gd name="T76" fmla="*/ 61 w 658"/>
                  <a:gd name="T77" fmla="*/ 442 h 657"/>
                  <a:gd name="T78" fmla="*/ 105 w 658"/>
                  <a:gd name="T79" fmla="*/ 513 h 657"/>
                  <a:gd name="T80" fmla="*/ 167 w 658"/>
                  <a:gd name="T81" fmla="*/ 570 h 657"/>
                  <a:gd name="T82" fmla="*/ 243 w 658"/>
                  <a:gd name="T83" fmla="*/ 606 h 657"/>
                  <a:gd name="T84" fmla="*/ 329 w 658"/>
                  <a:gd name="T85" fmla="*/ 619 h 657"/>
                  <a:gd name="T86" fmla="*/ 388 w 658"/>
                  <a:gd name="T87" fmla="*/ 614 h 657"/>
                  <a:gd name="T88" fmla="*/ 467 w 658"/>
                  <a:gd name="T89" fmla="*/ 585 h 657"/>
                  <a:gd name="T90" fmla="*/ 535 w 658"/>
                  <a:gd name="T91" fmla="*/ 535 h 657"/>
                  <a:gd name="T92" fmla="*/ 586 w 658"/>
                  <a:gd name="T93" fmla="*/ 468 h 657"/>
                  <a:gd name="T94" fmla="*/ 615 w 658"/>
                  <a:gd name="T95" fmla="*/ 387 h 657"/>
                  <a:gd name="T96" fmla="*/ 620 w 658"/>
                  <a:gd name="T97" fmla="*/ 328 h 657"/>
                  <a:gd name="T98" fmla="*/ 607 w 658"/>
                  <a:gd name="T99" fmla="*/ 242 h 657"/>
                  <a:gd name="T100" fmla="*/ 571 w 658"/>
                  <a:gd name="T101" fmla="*/ 166 h 657"/>
                  <a:gd name="T102" fmla="*/ 514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6"/>
                    </a:lnTo>
                    <a:lnTo>
                      <a:pt x="279" y="653"/>
                    </a:lnTo>
                    <a:lnTo>
                      <a:pt x="263" y="650"/>
                    </a:lnTo>
                    <a:lnTo>
                      <a:pt x="247" y="648"/>
                    </a:lnTo>
                    <a:lnTo>
                      <a:pt x="231" y="642"/>
                    </a:lnTo>
                    <a:lnTo>
                      <a:pt x="202" y="632"/>
                    </a:lnTo>
                    <a:lnTo>
                      <a:pt x="173" y="618"/>
                    </a:lnTo>
                    <a:lnTo>
                      <a:pt x="145" y="601"/>
                    </a:lnTo>
                    <a:lnTo>
                      <a:pt x="121" y="582"/>
                    </a:lnTo>
                    <a:lnTo>
                      <a:pt x="97" y="560"/>
                    </a:lnTo>
                    <a:lnTo>
                      <a:pt x="75" y="538"/>
                    </a:lnTo>
                    <a:lnTo>
                      <a:pt x="57" y="512"/>
                    </a:lnTo>
                    <a:lnTo>
                      <a:pt x="40" y="485"/>
                    </a:lnTo>
                    <a:lnTo>
                      <a:pt x="27" y="457"/>
                    </a:lnTo>
                    <a:lnTo>
                      <a:pt x="15" y="426"/>
                    </a:lnTo>
                    <a:lnTo>
                      <a:pt x="11" y="411"/>
                    </a:lnTo>
                    <a:lnTo>
                      <a:pt x="7" y="395"/>
                    </a:lnTo>
                    <a:lnTo>
                      <a:pt x="4" y="379"/>
                    </a:lnTo>
                    <a:lnTo>
                      <a:pt x="3" y="362"/>
                    </a:lnTo>
                    <a:lnTo>
                      <a:pt x="2" y="346"/>
                    </a:lnTo>
                    <a:lnTo>
                      <a:pt x="0" y="328"/>
                    </a:lnTo>
                    <a:lnTo>
                      <a:pt x="0" y="328"/>
                    </a:lnTo>
                    <a:lnTo>
                      <a:pt x="2" y="312"/>
                    </a:lnTo>
                    <a:lnTo>
                      <a:pt x="3" y="294"/>
                    </a:lnTo>
                    <a:lnTo>
                      <a:pt x="4" y="278"/>
                    </a:lnTo>
                    <a:lnTo>
                      <a:pt x="7" y="262"/>
                    </a:lnTo>
                    <a:lnTo>
                      <a:pt x="11" y="246"/>
                    </a:lnTo>
                    <a:lnTo>
                      <a:pt x="15" y="231"/>
                    </a:lnTo>
                    <a:lnTo>
                      <a:pt x="27" y="200"/>
                    </a:lnTo>
                    <a:lnTo>
                      <a:pt x="40" y="172"/>
                    </a:lnTo>
                    <a:lnTo>
                      <a:pt x="57" y="145"/>
                    </a:lnTo>
                    <a:lnTo>
                      <a:pt x="75" y="120"/>
                    </a:lnTo>
                    <a:lnTo>
                      <a:pt x="97" y="96"/>
                    </a:lnTo>
                    <a:lnTo>
                      <a:pt x="121" y="76"/>
                    </a:lnTo>
                    <a:lnTo>
                      <a:pt x="145" y="57"/>
                    </a:lnTo>
                    <a:lnTo>
                      <a:pt x="173" y="39"/>
                    </a:lnTo>
                    <a:lnTo>
                      <a:pt x="202" y="26"/>
                    </a:lnTo>
                    <a:lnTo>
                      <a:pt x="231" y="15"/>
                    </a:lnTo>
                    <a:lnTo>
                      <a:pt x="247" y="10"/>
                    </a:lnTo>
                    <a:lnTo>
                      <a:pt x="263" y="7"/>
                    </a:lnTo>
                    <a:lnTo>
                      <a:pt x="279" y="4"/>
                    </a:lnTo>
                    <a:lnTo>
                      <a:pt x="296" y="2"/>
                    </a:lnTo>
                    <a:lnTo>
                      <a:pt x="313"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6"/>
                    </a:lnTo>
                    <a:lnTo>
                      <a:pt x="561" y="96"/>
                    </a:lnTo>
                    <a:lnTo>
                      <a:pt x="583" y="120"/>
                    </a:lnTo>
                    <a:lnTo>
                      <a:pt x="602" y="145"/>
                    </a:lnTo>
                    <a:lnTo>
                      <a:pt x="618" y="172"/>
                    </a:lnTo>
                    <a:lnTo>
                      <a:pt x="633" y="200"/>
                    </a:lnTo>
                    <a:lnTo>
                      <a:pt x="643" y="231"/>
                    </a:lnTo>
                    <a:lnTo>
                      <a:pt x="647" y="246"/>
                    </a:lnTo>
                    <a:lnTo>
                      <a:pt x="651" y="262"/>
                    </a:lnTo>
                    <a:lnTo>
                      <a:pt x="654" y="278"/>
                    </a:lnTo>
                    <a:lnTo>
                      <a:pt x="657" y="294"/>
                    </a:lnTo>
                    <a:lnTo>
                      <a:pt x="658" y="312"/>
                    </a:lnTo>
                    <a:lnTo>
                      <a:pt x="658" y="328"/>
                    </a:lnTo>
                    <a:lnTo>
                      <a:pt x="658" y="328"/>
                    </a:lnTo>
                    <a:lnTo>
                      <a:pt x="658" y="346"/>
                    </a:lnTo>
                    <a:lnTo>
                      <a:pt x="657" y="362"/>
                    </a:lnTo>
                    <a:lnTo>
                      <a:pt x="654" y="379"/>
                    </a:lnTo>
                    <a:lnTo>
                      <a:pt x="651" y="395"/>
                    </a:lnTo>
                    <a:lnTo>
                      <a:pt x="647" y="411"/>
                    </a:lnTo>
                    <a:lnTo>
                      <a:pt x="643" y="426"/>
                    </a:lnTo>
                    <a:lnTo>
                      <a:pt x="633" y="457"/>
                    </a:lnTo>
                    <a:lnTo>
                      <a:pt x="618" y="485"/>
                    </a:lnTo>
                    <a:lnTo>
                      <a:pt x="602" y="512"/>
                    </a:lnTo>
                    <a:lnTo>
                      <a:pt x="583" y="538"/>
                    </a:lnTo>
                    <a:lnTo>
                      <a:pt x="561" y="560"/>
                    </a:lnTo>
                    <a:lnTo>
                      <a:pt x="539" y="582"/>
                    </a:lnTo>
                    <a:lnTo>
                      <a:pt x="513" y="601"/>
                    </a:lnTo>
                    <a:lnTo>
                      <a:pt x="486" y="618"/>
                    </a:lnTo>
                    <a:lnTo>
                      <a:pt x="457" y="632"/>
                    </a:lnTo>
                    <a:lnTo>
                      <a:pt x="427" y="642"/>
                    </a:lnTo>
                    <a:lnTo>
                      <a:pt x="411" y="648"/>
                    </a:lnTo>
                    <a:lnTo>
                      <a:pt x="395" y="650"/>
                    </a:lnTo>
                    <a:lnTo>
                      <a:pt x="379" y="653"/>
                    </a:lnTo>
                    <a:lnTo>
                      <a:pt x="363" y="656"/>
                    </a:lnTo>
                    <a:lnTo>
                      <a:pt x="347" y="657"/>
                    </a:lnTo>
                    <a:lnTo>
                      <a:pt x="329" y="657"/>
                    </a:lnTo>
                    <a:lnTo>
                      <a:pt x="329" y="657"/>
                    </a:lnTo>
                    <a:close/>
                    <a:moveTo>
                      <a:pt x="329" y="38"/>
                    </a:moveTo>
                    <a:lnTo>
                      <a:pt x="329" y="38"/>
                    </a:lnTo>
                    <a:lnTo>
                      <a:pt x="300" y="39"/>
                    </a:lnTo>
                    <a:lnTo>
                      <a:pt x="271" y="43"/>
                    </a:lnTo>
                    <a:lnTo>
                      <a:pt x="243" y="50"/>
                    </a:lnTo>
                    <a:lnTo>
                      <a:pt x="216" y="61"/>
                    </a:lnTo>
                    <a:lnTo>
                      <a:pt x="191" y="73"/>
                    </a:lnTo>
                    <a:lnTo>
                      <a:pt x="167" y="88"/>
                    </a:lnTo>
                    <a:lnTo>
                      <a:pt x="144" y="104"/>
                    </a:lnTo>
                    <a:lnTo>
                      <a:pt x="124" y="123"/>
                    </a:lnTo>
                    <a:lnTo>
                      <a:pt x="105" y="144"/>
                    </a:lnTo>
                    <a:lnTo>
                      <a:pt x="87" y="166"/>
                    </a:lnTo>
                    <a:lnTo>
                      <a:pt x="74" y="190"/>
                    </a:lnTo>
                    <a:lnTo>
                      <a:pt x="61" y="215"/>
                    </a:lnTo>
                    <a:lnTo>
                      <a:pt x="51" y="242"/>
                    </a:lnTo>
                    <a:lnTo>
                      <a:pt x="44" y="270"/>
                    </a:lnTo>
                    <a:lnTo>
                      <a:pt x="40" y="298"/>
                    </a:lnTo>
                    <a:lnTo>
                      <a:pt x="38" y="328"/>
                    </a:lnTo>
                    <a:lnTo>
                      <a:pt x="38" y="328"/>
                    </a:lnTo>
                    <a:lnTo>
                      <a:pt x="40" y="359"/>
                    </a:lnTo>
                    <a:lnTo>
                      <a:pt x="44" y="387"/>
                    </a:lnTo>
                    <a:lnTo>
                      <a:pt x="51" y="415"/>
                    </a:lnTo>
                    <a:lnTo>
                      <a:pt x="61" y="442"/>
                    </a:lnTo>
                    <a:lnTo>
                      <a:pt x="74" y="468"/>
                    </a:lnTo>
                    <a:lnTo>
                      <a:pt x="87" y="492"/>
                    </a:lnTo>
                    <a:lnTo>
                      <a:pt x="105" y="513"/>
                    </a:lnTo>
                    <a:lnTo>
                      <a:pt x="124" y="535"/>
                    </a:lnTo>
                    <a:lnTo>
                      <a:pt x="144" y="554"/>
                    </a:lnTo>
                    <a:lnTo>
                      <a:pt x="167" y="570"/>
                    </a:lnTo>
                    <a:lnTo>
                      <a:pt x="191" y="585"/>
                    </a:lnTo>
                    <a:lnTo>
                      <a:pt x="216" y="597"/>
                    </a:lnTo>
                    <a:lnTo>
                      <a:pt x="243" y="606"/>
                    </a:lnTo>
                    <a:lnTo>
                      <a:pt x="271" y="614"/>
                    </a:lnTo>
                    <a:lnTo>
                      <a:pt x="300" y="618"/>
                    </a:lnTo>
                    <a:lnTo>
                      <a:pt x="329" y="619"/>
                    </a:lnTo>
                    <a:lnTo>
                      <a:pt x="329" y="619"/>
                    </a:lnTo>
                    <a:lnTo>
                      <a:pt x="359" y="618"/>
                    </a:lnTo>
                    <a:lnTo>
                      <a:pt x="388" y="614"/>
                    </a:lnTo>
                    <a:lnTo>
                      <a:pt x="416" y="606"/>
                    </a:lnTo>
                    <a:lnTo>
                      <a:pt x="442" y="597"/>
                    </a:lnTo>
                    <a:lnTo>
                      <a:pt x="467" y="585"/>
                    </a:lnTo>
                    <a:lnTo>
                      <a:pt x="492" y="570"/>
                    </a:lnTo>
                    <a:lnTo>
                      <a:pt x="514" y="554"/>
                    </a:lnTo>
                    <a:lnTo>
                      <a:pt x="535" y="535"/>
                    </a:lnTo>
                    <a:lnTo>
                      <a:pt x="553" y="513"/>
                    </a:lnTo>
                    <a:lnTo>
                      <a:pt x="571" y="492"/>
                    </a:lnTo>
                    <a:lnTo>
                      <a:pt x="586" y="468"/>
                    </a:lnTo>
                    <a:lnTo>
                      <a:pt x="598" y="442"/>
                    </a:lnTo>
                    <a:lnTo>
                      <a:pt x="607" y="415"/>
                    </a:lnTo>
                    <a:lnTo>
                      <a:pt x="615" y="387"/>
                    </a:lnTo>
                    <a:lnTo>
                      <a:pt x="619" y="359"/>
                    </a:lnTo>
                    <a:lnTo>
                      <a:pt x="620" y="328"/>
                    </a:lnTo>
                    <a:lnTo>
                      <a:pt x="620" y="328"/>
                    </a:lnTo>
                    <a:lnTo>
                      <a:pt x="619" y="298"/>
                    </a:lnTo>
                    <a:lnTo>
                      <a:pt x="615" y="270"/>
                    </a:lnTo>
                    <a:lnTo>
                      <a:pt x="607" y="242"/>
                    </a:lnTo>
                    <a:lnTo>
                      <a:pt x="598" y="215"/>
                    </a:lnTo>
                    <a:lnTo>
                      <a:pt x="586" y="190"/>
                    </a:lnTo>
                    <a:lnTo>
                      <a:pt x="571" y="166"/>
                    </a:lnTo>
                    <a:lnTo>
                      <a:pt x="553" y="144"/>
                    </a:lnTo>
                    <a:lnTo>
                      <a:pt x="535" y="123"/>
                    </a:lnTo>
                    <a:lnTo>
                      <a:pt x="514" y="104"/>
                    </a:lnTo>
                    <a:lnTo>
                      <a:pt x="492" y="88"/>
                    </a:lnTo>
                    <a:lnTo>
                      <a:pt x="467" y="73"/>
                    </a:lnTo>
                    <a:lnTo>
                      <a:pt x="442" y="61"/>
                    </a:lnTo>
                    <a:lnTo>
                      <a:pt x="416" y="50"/>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32" name="Freeform 250">
                <a:extLst>
                  <a:ext uri="{FF2B5EF4-FFF2-40B4-BE49-F238E27FC236}">
                    <a16:creationId xmlns:a16="http://schemas.microsoft.com/office/drawing/2014/main" id="{18A64183-0503-3944-A39C-41DF541EB716}"/>
                  </a:ext>
                </a:extLst>
              </p:cNvPr>
              <p:cNvSpPr>
                <a:spLocks/>
              </p:cNvSpPr>
              <p:nvPr/>
            </p:nvSpPr>
            <p:spPr bwMode="auto">
              <a:xfrm>
                <a:off x="7785101" y="1798638"/>
                <a:ext cx="142875" cy="76200"/>
              </a:xfrm>
              <a:custGeom>
                <a:avLst/>
                <a:gdLst>
                  <a:gd name="T0" fmla="*/ 175 w 180"/>
                  <a:gd name="T1" fmla="*/ 0 h 97"/>
                  <a:gd name="T2" fmla="*/ 6 w 180"/>
                  <a:gd name="T3" fmla="*/ 0 h 97"/>
                  <a:gd name="T4" fmla="*/ 6 w 180"/>
                  <a:gd name="T5" fmla="*/ 0 h 97"/>
                  <a:gd name="T6" fmla="*/ 4 w 180"/>
                  <a:gd name="T7" fmla="*/ 1 h 97"/>
                  <a:gd name="T8" fmla="*/ 2 w 180"/>
                  <a:gd name="T9" fmla="*/ 1 h 97"/>
                  <a:gd name="T10" fmla="*/ 0 w 180"/>
                  <a:gd name="T11" fmla="*/ 4 h 97"/>
                  <a:gd name="T12" fmla="*/ 0 w 180"/>
                  <a:gd name="T13" fmla="*/ 7 h 97"/>
                  <a:gd name="T14" fmla="*/ 0 w 180"/>
                  <a:gd name="T15" fmla="*/ 54 h 97"/>
                  <a:gd name="T16" fmla="*/ 0 w 180"/>
                  <a:gd name="T17" fmla="*/ 54 h 97"/>
                  <a:gd name="T18" fmla="*/ 0 w 180"/>
                  <a:gd name="T19" fmla="*/ 57 h 97"/>
                  <a:gd name="T20" fmla="*/ 2 w 180"/>
                  <a:gd name="T21" fmla="*/ 59 h 97"/>
                  <a:gd name="T22" fmla="*/ 4 w 180"/>
                  <a:gd name="T23" fmla="*/ 61 h 97"/>
                  <a:gd name="T24" fmla="*/ 6 w 180"/>
                  <a:gd name="T25" fmla="*/ 61 h 97"/>
                  <a:gd name="T26" fmla="*/ 30 w 180"/>
                  <a:gd name="T27" fmla="*/ 61 h 97"/>
                  <a:gd name="T28" fmla="*/ 30 w 180"/>
                  <a:gd name="T29" fmla="*/ 97 h 97"/>
                  <a:gd name="T30" fmla="*/ 151 w 180"/>
                  <a:gd name="T31" fmla="*/ 97 h 97"/>
                  <a:gd name="T32" fmla="*/ 151 w 180"/>
                  <a:gd name="T33" fmla="*/ 61 h 97"/>
                  <a:gd name="T34" fmla="*/ 175 w 180"/>
                  <a:gd name="T35" fmla="*/ 61 h 97"/>
                  <a:gd name="T36" fmla="*/ 175 w 180"/>
                  <a:gd name="T37" fmla="*/ 61 h 97"/>
                  <a:gd name="T38" fmla="*/ 177 w 180"/>
                  <a:gd name="T39" fmla="*/ 61 h 97"/>
                  <a:gd name="T40" fmla="*/ 179 w 180"/>
                  <a:gd name="T41" fmla="*/ 59 h 97"/>
                  <a:gd name="T42" fmla="*/ 180 w 180"/>
                  <a:gd name="T43" fmla="*/ 57 h 97"/>
                  <a:gd name="T44" fmla="*/ 180 w 180"/>
                  <a:gd name="T45" fmla="*/ 54 h 97"/>
                  <a:gd name="T46" fmla="*/ 180 w 180"/>
                  <a:gd name="T47" fmla="*/ 7 h 97"/>
                  <a:gd name="T48" fmla="*/ 180 w 180"/>
                  <a:gd name="T49" fmla="*/ 7 h 97"/>
                  <a:gd name="T50" fmla="*/ 180 w 180"/>
                  <a:gd name="T51" fmla="*/ 4 h 97"/>
                  <a:gd name="T52" fmla="*/ 179 w 180"/>
                  <a:gd name="T53" fmla="*/ 1 h 97"/>
                  <a:gd name="T54" fmla="*/ 177 w 180"/>
                  <a:gd name="T55" fmla="*/ 1 h 97"/>
                  <a:gd name="T56" fmla="*/ 175 w 180"/>
                  <a:gd name="T57" fmla="*/ 0 h 97"/>
                  <a:gd name="T58" fmla="*/ 175 w 180"/>
                  <a:gd name="T5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97">
                    <a:moveTo>
                      <a:pt x="175" y="0"/>
                    </a:moveTo>
                    <a:lnTo>
                      <a:pt x="6" y="0"/>
                    </a:lnTo>
                    <a:lnTo>
                      <a:pt x="6" y="0"/>
                    </a:lnTo>
                    <a:lnTo>
                      <a:pt x="4" y="1"/>
                    </a:lnTo>
                    <a:lnTo>
                      <a:pt x="2" y="1"/>
                    </a:lnTo>
                    <a:lnTo>
                      <a:pt x="0" y="4"/>
                    </a:lnTo>
                    <a:lnTo>
                      <a:pt x="0" y="7"/>
                    </a:lnTo>
                    <a:lnTo>
                      <a:pt x="0" y="54"/>
                    </a:lnTo>
                    <a:lnTo>
                      <a:pt x="0" y="54"/>
                    </a:lnTo>
                    <a:lnTo>
                      <a:pt x="0" y="57"/>
                    </a:lnTo>
                    <a:lnTo>
                      <a:pt x="2" y="59"/>
                    </a:lnTo>
                    <a:lnTo>
                      <a:pt x="4" y="61"/>
                    </a:lnTo>
                    <a:lnTo>
                      <a:pt x="6" y="61"/>
                    </a:lnTo>
                    <a:lnTo>
                      <a:pt x="30" y="61"/>
                    </a:lnTo>
                    <a:lnTo>
                      <a:pt x="30" y="97"/>
                    </a:lnTo>
                    <a:lnTo>
                      <a:pt x="151" y="97"/>
                    </a:lnTo>
                    <a:lnTo>
                      <a:pt x="151" y="61"/>
                    </a:lnTo>
                    <a:lnTo>
                      <a:pt x="175" y="61"/>
                    </a:lnTo>
                    <a:lnTo>
                      <a:pt x="175" y="61"/>
                    </a:lnTo>
                    <a:lnTo>
                      <a:pt x="177" y="61"/>
                    </a:lnTo>
                    <a:lnTo>
                      <a:pt x="179" y="59"/>
                    </a:lnTo>
                    <a:lnTo>
                      <a:pt x="180" y="57"/>
                    </a:lnTo>
                    <a:lnTo>
                      <a:pt x="180" y="54"/>
                    </a:lnTo>
                    <a:lnTo>
                      <a:pt x="180" y="7"/>
                    </a:lnTo>
                    <a:lnTo>
                      <a:pt x="180" y="7"/>
                    </a:lnTo>
                    <a:lnTo>
                      <a:pt x="180" y="4"/>
                    </a:lnTo>
                    <a:lnTo>
                      <a:pt x="179" y="1"/>
                    </a:lnTo>
                    <a:lnTo>
                      <a:pt x="177" y="1"/>
                    </a:lnTo>
                    <a:lnTo>
                      <a:pt x="175" y="0"/>
                    </a:ln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33" name="Freeform 251">
                <a:extLst>
                  <a:ext uri="{FF2B5EF4-FFF2-40B4-BE49-F238E27FC236}">
                    <a16:creationId xmlns:a16="http://schemas.microsoft.com/office/drawing/2014/main" id="{FD554011-50A5-FF46-AF08-6B9D37C6C327}"/>
                  </a:ext>
                </a:extLst>
              </p:cNvPr>
              <p:cNvSpPr>
                <a:spLocks/>
              </p:cNvSpPr>
              <p:nvPr/>
            </p:nvSpPr>
            <p:spPr bwMode="auto">
              <a:xfrm>
                <a:off x="7808913" y="1889125"/>
                <a:ext cx="95250" cy="209550"/>
              </a:xfrm>
              <a:custGeom>
                <a:avLst/>
                <a:gdLst>
                  <a:gd name="T0" fmla="*/ 0 w 121"/>
                  <a:gd name="T1" fmla="*/ 57 h 265"/>
                  <a:gd name="T2" fmla="*/ 49 w 121"/>
                  <a:gd name="T3" fmla="*/ 57 h 265"/>
                  <a:gd name="T4" fmla="*/ 49 w 121"/>
                  <a:gd name="T5" fmla="*/ 57 h 265"/>
                  <a:gd name="T6" fmla="*/ 51 w 121"/>
                  <a:gd name="T7" fmla="*/ 57 h 265"/>
                  <a:gd name="T8" fmla="*/ 52 w 121"/>
                  <a:gd name="T9" fmla="*/ 59 h 265"/>
                  <a:gd name="T10" fmla="*/ 53 w 121"/>
                  <a:gd name="T11" fmla="*/ 66 h 265"/>
                  <a:gd name="T12" fmla="*/ 53 w 121"/>
                  <a:gd name="T13" fmla="*/ 66 h 265"/>
                  <a:gd name="T14" fmla="*/ 52 w 121"/>
                  <a:gd name="T15" fmla="*/ 71 h 265"/>
                  <a:gd name="T16" fmla="*/ 51 w 121"/>
                  <a:gd name="T17" fmla="*/ 74 h 265"/>
                  <a:gd name="T18" fmla="*/ 49 w 121"/>
                  <a:gd name="T19" fmla="*/ 74 h 265"/>
                  <a:gd name="T20" fmla="*/ 0 w 121"/>
                  <a:gd name="T21" fmla="*/ 74 h 265"/>
                  <a:gd name="T22" fmla="*/ 0 w 121"/>
                  <a:gd name="T23" fmla="*/ 108 h 265"/>
                  <a:gd name="T24" fmla="*/ 45 w 121"/>
                  <a:gd name="T25" fmla="*/ 108 h 265"/>
                  <a:gd name="T26" fmla="*/ 45 w 121"/>
                  <a:gd name="T27" fmla="*/ 108 h 265"/>
                  <a:gd name="T28" fmla="*/ 47 w 121"/>
                  <a:gd name="T29" fmla="*/ 108 h 265"/>
                  <a:gd name="T30" fmla="*/ 48 w 121"/>
                  <a:gd name="T31" fmla="*/ 110 h 265"/>
                  <a:gd name="T32" fmla="*/ 49 w 121"/>
                  <a:gd name="T33" fmla="*/ 117 h 265"/>
                  <a:gd name="T34" fmla="*/ 49 w 121"/>
                  <a:gd name="T35" fmla="*/ 117 h 265"/>
                  <a:gd name="T36" fmla="*/ 48 w 121"/>
                  <a:gd name="T37" fmla="*/ 123 h 265"/>
                  <a:gd name="T38" fmla="*/ 47 w 121"/>
                  <a:gd name="T39" fmla="*/ 125 h 265"/>
                  <a:gd name="T40" fmla="*/ 45 w 121"/>
                  <a:gd name="T41" fmla="*/ 125 h 265"/>
                  <a:gd name="T42" fmla="*/ 0 w 121"/>
                  <a:gd name="T43" fmla="*/ 125 h 265"/>
                  <a:gd name="T44" fmla="*/ 0 w 121"/>
                  <a:gd name="T45" fmla="*/ 153 h 265"/>
                  <a:gd name="T46" fmla="*/ 49 w 121"/>
                  <a:gd name="T47" fmla="*/ 153 h 265"/>
                  <a:gd name="T48" fmla="*/ 49 w 121"/>
                  <a:gd name="T49" fmla="*/ 153 h 265"/>
                  <a:gd name="T50" fmla="*/ 51 w 121"/>
                  <a:gd name="T51" fmla="*/ 153 h 265"/>
                  <a:gd name="T52" fmla="*/ 52 w 121"/>
                  <a:gd name="T53" fmla="*/ 156 h 265"/>
                  <a:gd name="T54" fmla="*/ 53 w 121"/>
                  <a:gd name="T55" fmla="*/ 161 h 265"/>
                  <a:gd name="T56" fmla="*/ 53 w 121"/>
                  <a:gd name="T57" fmla="*/ 161 h 265"/>
                  <a:gd name="T58" fmla="*/ 52 w 121"/>
                  <a:gd name="T59" fmla="*/ 168 h 265"/>
                  <a:gd name="T60" fmla="*/ 51 w 121"/>
                  <a:gd name="T61" fmla="*/ 171 h 265"/>
                  <a:gd name="T62" fmla="*/ 49 w 121"/>
                  <a:gd name="T63" fmla="*/ 171 h 265"/>
                  <a:gd name="T64" fmla="*/ 0 w 121"/>
                  <a:gd name="T65" fmla="*/ 171 h 265"/>
                  <a:gd name="T66" fmla="*/ 0 w 121"/>
                  <a:gd name="T67" fmla="*/ 206 h 265"/>
                  <a:gd name="T68" fmla="*/ 0 w 121"/>
                  <a:gd name="T69" fmla="*/ 206 h 265"/>
                  <a:gd name="T70" fmla="*/ 1 w 121"/>
                  <a:gd name="T71" fmla="*/ 218 h 265"/>
                  <a:gd name="T72" fmla="*/ 5 w 121"/>
                  <a:gd name="T73" fmla="*/ 229 h 265"/>
                  <a:gd name="T74" fmla="*/ 10 w 121"/>
                  <a:gd name="T75" fmla="*/ 239 h 265"/>
                  <a:gd name="T76" fmla="*/ 19 w 121"/>
                  <a:gd name="T77" fmla="*/ 247 h 265"/>
                  <a:gd name="T78" fmla="*/ 27 w 121"/>
                  <a:gd name="T79" fmla="*/ 255 h 265"/>
                  <a:gd name="T80" fmla="*/ 37 w 121"/>
                  <a:gd name="T81" fmla="*/ 261 h 265"/>
                  <a:gd name="T82" fmla="*/ 48 w 121"/>
                  <a:gd name="T83" fmla="*/ 264 h 265"/>
                  <a:gd name="T84" fmla="*/ 60 w 121"/>
                  <a:gd name="T85" fmla="*/ 265 h 265"/>
                  <a:gd name="T86" fmla="*/ 60 w 121"/>
                  <a:gd name="T87" fmla="*/ 265 h 265"/>
                  <a:gd name="T88" fmla="*/ 72 w 121"/>
                  <a:gd name="T89" fmla="*/ 264 h 265"/>
                  <a:gd name="T90" fmla="*/ 84 w 121"/>
                  <a:gd name="T91" fmla="*/ 261 h 265"/>
                  <a:gd name="T92" fmla="*/ 94 w 121"/>
                  <a:gd name="T93" fmla="*/ 255 h 265"/>
                  <a:gd name="T94" fmla="*/ 103 w 121"/>
                  <a:gd name="T95" fmla="*/ 247 h 265"/>
                  <a:gd name="T96" fmla="*/ 110 w 121"/>
                  <a:gd name="T97" fmla="*/ 239 h 265"/>
                  <a:gd name="T98" fmla="*/ 115 w 121"/>
                  <a:gd name="T99" fmla="*/ 229 h 265"/>
                  <a:gd name="T100" fmla="*/ 119 w 121"/>
                  <a:gd name="T101" fmla="*/ 218 h 265"/>
                  <a:gd name="T102" fmla="*/ 121 w 121"/>
                  <a:gd name="T103" fmla="*/ 206 h 265"/>
                  <a:gd name="T104" fmla="*/ 121 w 121"/>
                  <a:gd name="T105" fmla="*/ 0 h 265"/>
                  <a:gd name="T106" fmla="*/ 0 w 121"/>
                  <a:gd name="T107" fmla="*/ 0 h 265"/>
                  <a:gd name="T108" fmla="*/ 0 w 121"/>
                  <a:gd name="T109"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65">
                    <a:moveTo>
                      <a:pt x="0" y="57"/>
                    </a:moveTo>
                    <a:lnTo>
                      <a:pt x="49" y="57"/>
                    </a:lnTo>
                    <a:lnTo>
                      <a:pt x="49" y="57"/>
                    </a:lnTo>
                    <a:lnTo>
                      <a:pt x="51" y="57"/>
                    </a:lnTo>
                    <a:lnTo>
                      <a:pt x="52" y="59"/>
                    </a:lnTo>
                    <a:lnTo>
                      <a:pt x="53" y="66"/>
                    </a:lnTo>
                    <a:lnTo>
                      <a:pt x="53" y="66"/>
                    </a:lnTo>
                    <a:lnTo>
                      <a:pt x="52" y="71"/>
                    </a:lnTo>
                    <a:lnTo>
                      <a:pt x="51" y="74"/>
                    </a:lnTo>
                    <a:lnTo>
                      <a:pt x="49" y="74"/>
                    </a:lnTo>
                    <a:lnTo>
                      <a:pt x="0" y="74"/>
                    </a:lnTo>
                    <a:lnTo>
                      <a:pt x="0" y="108"/>
                    </a:lnTo>
                    <a:lnTo>
                      <a:pt x="45" y="108"/>
                    </a:lnTo>
                    <a:lnTo>
                      <a:pt x="45" y="108"/>
                    </a:lnTo>
                    <a:lnTo>
                      <a:pt x="47" y="108"/>
                    </a:lnTo>
                    <a:lnTo>
                      <a:pt x="48" y="110"/>
                    </a:lnTo>
                    <a:lnTo>
                      <a:pt x="49" y="117"/>
                    </a:lnTo>
                    <a:lnTo>
                      <a:pt x="49" y="117"/>
                    </a:lnTo>
                    <a:lnTo>
                      <a:pt x="48" y="123"/>
                    </a:lnTo>
                    <a:lnTo>
                      <a:pt x="47" y="125"/>
                    </a:lnTo>
                    <a:lnTo>
                      <a:pt x="45" y="125"/>
                    </a:lnTo>
                    <a:lnTo>
                      <a:pt x="0" y="125"/>
                    </a:lnTo>
                    <a:lnTo>
                      <a:pt x="0" y="153"/>
                    </a:lnTo>
                    <a:lnTo>
                      <a:pt x="49" y="153"/>
                    </a:lnTo>
                    <a:lnTo>
                      <a:pt x="49" y="153"/>
                    </a:lnTo>
                    <a:lnTo>
                      <a:pt x="51" y="153"/>
                    </a:lnTo>
                    <a:lnTo>
                      <a:pt x="52" y="156"/>
                    </a:lnTo>
                    <a:lnTo>
                      <a:pt x="53" y="161"/>
                    </a:lnTo>
                    <a:lnTo>
                      <a:pt x="53" y="161"/>
                    </a:lnTo>
                    <a:lnTo>
                      <a:pt x="52" y="168"/>
                    </a:lnTo>
                    <a:lnTo>
                      <a:pt x="51" y="171"/>
                    </a:lnTo>
                    <a:lnTo>
                      <a:pt x="49" y="171"/>
                    </a:lnTo>
                    <a:lnTo>
                      <a:pt x="0" y="171"/>
                    </a:lnTo>
                    <a:lnTo>
                      <a:pt x="0" y="206"/>
                    </a:lnTo>
                    <a:lnTo>
                      <a:pt x="0" y="206"/>
                    </a:lnTo>
                    <a:lnTo>
                      <a:pt x="1" y="218"/>
                    </a:lnTo>
                    <a:lnTo>
                      <a:pt x="5" y="229"/>
                    </a:lnTo>
                    <a:lnTo>
                      <a:pt x="10" y="239"/>
                    </a:lnTo>
                    <a:lnTo>
                      <a:pt x="19" y="247"/>
                    </a:lnTo>
                    <a:lnTo>
                      <a:pt x="27" y="255"/>
                    </a:lnTo>
                    <a:lnTo>
                      <a:pt x="37" y="261"/>
                    </a:lnTo>
                    <a:lnTo>
                      <a:pt x="48" y="264"/>
                    </a:lnTo>
                    <a:lnTo>
                      <a:pt x="60" y="265"/>
                    </a:lnTo>
                    <a:lnTo>
                      <a:pt x="60" y="265"/>
                    </a:lnTo>
                    <a:lnTo>
                      <a:pt x="72" y="264"/>
                    </a:lnTo>
                    <a:lnTo>
                      <a:pt x="84" y="261"/>
                    </a:lnTo>
                    <a:lnTo>
                      <a:pt x="94" y="255"/>
                    </a:lnTo>
                    <a:lnTo>
                      <a:pt x="103" y="247"/>
                    </a:lnTo>
                    <a:lnTo>
                      <a:pt x="110" y="239"/>
                    </a:lnTo>
                    <a:lnTo>
                      <a:pt x="115" y="229"/>
                    </a:lnTo>
                    <a:lnTo>
                      <a:pt x="119" y="218"/>
                    </a:lnTo>
                    <a:lnTo>
                      <a:pt x="121" y="206"/>
                    </a:lnTo>
                    <a:lnTo>
                      <a:pt x="121" y="0"/>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sp>
          <p:nvSpPr>
            <p:cNvPr id="130" name="TextBox 129">
              <a:extLst>
                <a:ext uri="{FF2B5EF4-FFF2-40B4-BE49-F238E27FC236}">
                  <a16:creationId xmlns:a16="http://schemas.microsoft.com/office/drawing/2014/main" id="{547E8174-18AF-894E-94A2-93D974929B5D}"/>
                </a:ext>
              </a:extLst>
            </p:cNvPr>
            <p:cNvSpPr txBox="1"/>
            <p:nvPr/>
          </p:nvSpPr>
          <p:spPr>
            <a:xfrm>
              <a:off x="7103533" y="5842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grpSp>
      <p:sp>
        <p:nvSpPr>
          <p:cNvPr id="134" name="TextBox 133">
            <a:extLst>
              <a:ext uri="{FF2B5EF4-FFF2-40B4-BE49-F238E27FC236}">
                <a16:creationId xmlns:a16="http://schemas.microsoft.com/office/drawing/2014/main" id="{8B56510B-232C-C247-A9EE-F7BAAE1100E3}"/>
              </a:ext>
            </a:extLst>
          </p:cNvPr>
          <p:cNvSpPr txBox="1"/>
          <p:nvPr/>
        </p:nvSpPr>
        <p:spPr>
          <a:xfrm>
            <a:off x="1004969" y="3190786"/>
            <a:ext cx="1185218"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ENGAGE EMPLOYEES</a:t>
            </a:r>
          </a:p>
        </p:txBody>
      </p:sp>
      <p:sp>
        <p:nvSpPr>
          <p:cNvPr id="135" name="TextBox 134">
            <a:extLst>
              <a:ext uri="{FF2B5EF4-FFF2-40B4-BE49-F238E27FC236}">
                <a16:creationId xmlns:a16="http://schemas.microsoft.com/office/drawing/2014/main" id="{718D71AB-3E7C-0D41-B744-35C57F1A114B}"/>
              </a:ext>
            </a:extLst>
          </p:cNvPr>
          <p:cNvSpPr txBox="1"/>
          <p:nvPr/>
        </p:nvSpPr>
        <p:spPr>
          <a:xfrm>
            <a:off x="2698184" y="3190786"/>
            <a:ext cx="143411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SET UP TEST SITE &amp; TRAIN STAFF </a:t>
            </a:r>
          </a:p>
        </p:txBody>
      </p:sp>
      <p:sp>
        <p:nvSpPr>
          <p:cNvPr id="136" name="TextBox 135">
            <a:extLst>
              <a:ext uri="{FF2B5EF4-FFF2-40B4-BE49-F238E27FC236}">
                <a16:creationId xmlns:a16="http://schemas.microsoft.com/office/drawing/2014/main" id="{D5F28809-A52B-E848-91E9-B8E4DB96064B}"/>
              </a:ext>
            </a:extLst>
          </p:cNvPr>
          <p:cNvSpPr txBox="1"/>
          <p:nvPr/>
        </p:nvSpPr>
        <p:spPr>
          <a:xfrm>
            <a:off x="4404584" y="3190786"/>
            <a:ext cx="164479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ORDER TEST KITS &amp; PREPARE FOR TESTING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137" name="TextBox 136">
            <a:extLst>
              <a:ext uri="{FF2B5EF4-FFF2-40B4-BE49-F238E27FC236}">
                <a16:creationId xmlns:a16="http://schemas.microsoft.com/office/drawing/2014/main" id="{F41F75CE-D9E8-6E48-BB9F-D0394CC0ECD4}"/>
              </a:ext>
            </a:extLst>
          </p:cNvPr>
          <p:cNvSpPr txBox="1"/>
          <p:nvPr/>
        </p:nvSpPr>
        <p:spPr>
          <a:xfrm>
            <a:off x="6487872" y="3190786"/>
            <a:ext cx="1123416" cy="3817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CONDUCT TESTING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138" name="TextBox 137">
            <a:extLst>
              <a:ext uri="{FF2B5EF4-FFF2-40B4-BE49-F238E27FC236}">
                <a16:creationId xmlns:a16="http://schemas.microsoft.com/office/drawing/2014/main" id="{91611597-AEC1-3E43-984B-3EFC3F74D6E4}"/>
              </a:ext>
            </a:extLst>
          </p:cNvPr>
          <p:cNvSpPr txBox="1"/>
          <p:nvPr/>
        </p:nvSpPr>
        <p:spPr>
          <a:xfrm>
            <a:off x="8227857" y="3190786"/>
            <a:ext cx="127913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TEST SAMPLE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F58C716B-CF85-F749-8D57-D8E25245A24C}"/>
              </a:ext>
            </a:extLst>
          </p:cNvPr>
          <p:cNvSpPr txBox="1"/>
          <p:nvPr/>
        </p:nvSpPr>
        <p:spPr>
          <a:xfrm>
            <a:off x="9906864" y="3190786"/>
            <a:ext cx="155519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RESULT NOTIFICATION &amp; FOLLOW 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Arial"/>
            </a:endParaRPr>
          </a:p>
        </p:txBody>
      </p:sp>
      <p:sp>
        <p:nvSpPr>
          <p:cNvPr id="140" name="TextBox 139">
            <a:extLst>
              <a:ext uri="{FF2B5EF4-FFF2-40B4-BE49-F238E27FC236}">
                <a16:creationId xmlns:a16="http://schemas.microsoft.com/office/drawing/2014/main" id="{718D71AB-3E7C-0D41-B744-35C57F1A114B}"/>
              </a:ext>
            </a:extLst>
          </p:cNvPr>
          <p:cNvSpPr txBox="1"/>
          <p:nvPr/>
        </p:nvSpPr>
        <p:spPr>
          <a:xfrm>
            <a:off x="2017899" y="4769504"/>
            <a:ext cx="2794684"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Request access to Egress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Procure services and materials described in the Guidebook</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Identify the space for your test site and set up according to the Guidebook</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Mobilise staff to perform Test Operative roles, and organise your employees for testing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Set up Sites and Test Operatives on the Results Logging Website</a:t>
            </a:r>
          </a:p>
        </p:txBody>
      </p:sp>
      <p:sp>
        <p:nvSpPr>
          <p:cNvPr id="141" name="TextBox 140">
            <a:extLst>
              <a:ext uri="{FF2B5EF4-FFF2-40B4-BE49-F238E27FC236}">
                <a16:creationId xmlns:a16="http://schemas.microsoft.com/office/drawing/2014/main" id="{718D71AB-3E7C-0D41-B744-35C57F1A114B}"/>
              </a:ext>
            </a:extLst>
          </p:cNvPr>
          <p:cNvSpPr txBox="1"/>
          <p:nvPr/>
        </p:nvSpPr>
        <p:spPr>
          <a:xfrm>
            <a:off x="3895989" y="3791089"/>
            <a:ext cx="2674399"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Click to accept the legal terms &amp; conditions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Fill out the Order Request Form to organise test kit delivery in advance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Communicate booking slots to your employees</a:t>
            </a:r>
          </a:p>
        </p:txBody>
      </p:sp>
      <p:sp>
        <p:nvSpPr>
          <p:cNvPr id="142" name="TextBox 141">
            <a:extLst>
              <a:ext uri="{FF2B5EF4-FFF2-40B4-BE49-F238E27FC236}">
                <a16:creationId xmlns:a16="http://schemas.microsoft.com/office/drawing/2014/main" id="{718D71AB-3E7C-0D41-B744-35C57F1A114B}"/>
              </a:ext>
            </a:extLst>
          </p:cNvPr>
          <p:cNvSpPr txBox="1"/>
          <p:nvPr/>
        </p:nvSpPr>
        <p:spPr>
          <a:xfrm>
            <a:off x="7583369" y="3791089"/>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The collected samples are processed and analysed on site in the allocated area, results will be determined on the day</a:t>
            </a:r>
          </a:p>
        </p:txBody>
      </p:sp>
      <p:sp>
        <p:nvSpPr>
          <p:cNvPr id="143" name="TextBox 142">
            <a:extLst>
              <a:ext uri="{FF2B5EF4-FFF2-40B4-BE49-F238E27FC236}">
                <a16:creationId xmlns:a16="http://schemas.microsoft.com/office/drawing/2014/main" id="{718D71AB-3E7C-0D41-B744-35C57F1A114B}"/>
              </a:ext>
            </a:extLst>
          </p:cNvPr>
          <p:cNvSpPr txBox="1"/>
          <p:nvPr/>
        </p:nvSpPr>
        <p:spPr>
          <a:xfrm>
            <a:off x="9444072" y="4769504"/>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Your consenting employees will receive their results to the contact details they provide when they register</a:t>
            </a:r>
          </a:p>
        </p:txBody>
      </p:sp>
      <p:sp>
        <p:nvSpPr>
          <p:cNvPr id="144" name="TextBox 143">
            <a:extLst>
              <a:ext uri="{FF2B5EF4-FFF2-40B4-BE49-F238E27FC236}">
                <a16:creationId xmlns:a16="http://schemas.microsoft.com/office/drawing/2014/main" id="{718D71AB-3E7C-0D41-B744-35C57F1A114B}"/>
              </a:ext>
            </a:extLst>
          </p:cNvPr>
          <p:cNvSpPr txBox="1"/>
          <p:nvPr/>
        </p:nvSpPr>
        <p:spPr>
          <a:xfrm>
            <a:off x="327267" y="3791089"/>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Inform your Employees of your test site and its purpose, share related materials with them, explain the testing process and ask them to provide consent to participate in testing</a:t>
            </a:r>
          </a:p>
        </p:txBody>
      </p:sp>
      <p:sp>
        <p:nvSpPr>
          <p:cNvPr id="145" name="TextBox 144">
            <a:extLst>
              <a:ext uri="{FF2B5EF4-FFF2-40B4-BE49-F238E27FC236}">
                <a16:creationId xmlns:a16="http://schemas.microsoft.com/office/drawing/2014/main" id="{718D71AB-3E7C-0D41-B744-35C57F1A114B}"/>
              </a:ext>
            </a:extLst>
          </p:cNvPr>
          <p:cNvSpPr txBox="1"/>
          <p:nvPr/>
        </p:nvSpPr>
        <p:spPr>
          <a:xfrm>
            <a:off x="5779269" y="4769504"/>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Begin testing employees</a:t>
            </a:r>
          </a:p>
        </p:txBody>
      </p:sp>
      <p:cxnSp>
        <p:nvCxnSpPr>
          <p:cNvPr id="146" name="Straight Connector 145"/>
          <p:cNvCxnSpPr/>
          <p:nvPr/>
        </p:nvCxnSpPr>
        <p:spPr>
          <a:xfrm>
            <a:off x="3416395" y="35794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229941" y="3510837"/>
            <a:ext cx="0" cy="181453"/>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866023" y="3565649"/>
            <a:ext cx="0" cy="241514"/>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064568" y="35794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714383" y="35794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591194" y="3510837"/>
            <a:ext cx="0" cy="181453"/>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944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Object 6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4" name="think-cell Slide" r:id="rId5" imgW="499" imgH="499" progId="TCLayout.ActiveDocument.1">
                  <p:embed/>
                </p:oleObj>
              </mc:Choice>
              <mc:Fallback>
                <p:oleObj name="think-cell Slide" r:id="rId5" imgW="499" imgH="499" progId="TCLayout.ActiveDocument.1">
                  <p:embed/>
                  <p:pic>
                    <p:nvPicPr>
                      <p:cNvPr id="66" name="Object 6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0" name="Rectangle 59"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cxnSp>
        <p:nvCxnSpPr>
          <p:cNvPr id="4" name="Straight Connector 3"/>
          <p:cNvCxnSpPr/>
          <p:nvPr/>
        </p:nvCxnSpPr>
        <p:spPr>
          <a:xfrm>
            <a:off x="2101228" y="2238154"/>
            <a:ext cx="0" cy="38880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GB" dirty="0"/>
              <a:t>Roles and responsibilities are divided as follows:</a:t>
            </a:r>
          </a:p>
        </p:txBody>
      </p:sp>
      <p:grpSp>
        <p:nvGrpSpPr>
          <p:cNvPr id="5" name="Group 4">
            <a:extLst>
              <a:ext uri="{FF2B5EF4-FFF2-40B4-BE49-F238E27FC236}">
                <a16:creationId xmlns:a16="http://schemas.microsoft.com/office/drawing/2014/main" id="{8C2E2C04-8921-CE44-AA0A-AB539823CE56}"/>
              </a:ext>
            </a:extLst>
          </p:cNvPr>
          <p:cNvGrpSpPr>
            <a:grpSpLocks noChangeAspect="1"/>
          </p:cNvGrpSpPr>
          <p:nvPr/>
        </p:nvGrpSpPr>
        <p:grpSpPr>
          <a:xfrm>
            <a:off x="1859283" y="2897195"/>
            <a:ext cx="483889" cy="484156"/>
            <a:chOff x="6804278" y="450709"/>
            <a:chExt cx="522000" cy="522288"/>
          </a:xfrm>
        </p:grpSpPr>
        <p:sp>
          <p:nvSpPr>
            <p:cNvPr id="6" name="Oval 5">
              <a:extLst>
                <a:ext uri="{FF2B5EF4-FFF2-40B4-BE49-F238E27FC236}">
                  <a16:creationId xmlns:a16="http://schemas.microsoft.com/office/drawing/2014/main" id="{0F545842-72AF-0047-9CFC-C5E6EE6A2DDD}"/>
                </a:ext>
              </a:extLst>
            </p:cNvPr>
            <p:cNvSpPr>
              <a:spLocks noChangeAspect="1"/>
            </p:cNvSpPr>
            <p:nvPr/>
          </p:nvSpPr>
          <p:spPr>
            <a:xfrm>
              <a:off x="6804278" y="450853"/>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A05A512-2887-074E-ADC3-ED8B06863130}"/>
                </a:ext>
              </a:extLst>
            </p:cNvPr>
            <p:cNvGrpSpPr>
              <a:grpSpLocks noChangeAspect="1"/>
            </p:cNvGrpSpPr>
            <p:nvPr/>
          </p:nvGrpSpPr>
          <p:grpSpPr>
            <a:xfrm>
              <a:off x="6804928" y="450709"/>
              <a:ext cx="520700" cy="522288"/>
              <a:chOff x="9350376" y="4999038"/>
              <a:chExt cx="520700" cy="522288"/>
            </a:xfrm>
            <a:solidFill>
              <a:schemeClr val="tx2"/>
            </a:solidFill>
          </p:grpSpPr>
          <p:sp>
            <p:nvSpPr>
              <p:cNvPr id="8" name="Freeform 84">
                <a:extLst>
                  <a:ext uri="{FF2B5EF4-FFF2-40B4-BE49-F238E27FC236}">
                    <a16:creationId xmlns:a16="http://schemas.microsoft.com/office/drawing/2014/main" id="{36F5FD67-183E-314B-924C-EE02F4BD3811}"/>
                  </a:ext>
                </a:extLst>
              </p:cNvPr>
              <p:cNvSpPr>
                <a:spLocks noEditPoints="1"/>
              </p:cNvSpPr>
              <p:nvPr/>
            </p:nvSpPr>
            <p:spPr bwMode="auto">
              <a:xfrm>
                <a:off x="9350376" y="4999038"/>
                <a:ext cx="520700" cy="522288"/>
              </a:xfrm>
              <a:custGeom>
                <a:avLst/>
                <a:gdLst>
                  <a:gd name="T0" fmla="*/ 312 w 657"/>
                  <a:gd name="T1" fmla="*/ 657 h 658"/>
                  <a:gd name="T2" fmla="*/ 262 w 657"/>
                  <a:gd name="T3" fmla="*/ 652 h 658"/>
                  <a:gd name="T4" fmla="*/ 201 w 657"/>
                  <a:gd name="T5" fmla="*/ 632 h 658"/>
                  <a:gd name="T6" fmla="*/ 120 w 657"/>
                  <a:gd name="T7" fmla="*/ 583 h 658"/>
                  <a:gd name="T8" fmla="*/ 57 w 657"/>
                  <a:gd name="T9" fmla="*/ 513 h 658"/>
                  <a:gd name="T10" fmla="*/ 15 w 657"/>
                  <a:gd name="T11" fmla="*/ 427 h 658"/>
                  <a:gd name="T12" fmla="*/ 5 w 657"/>
                  <a:gd name="T13" fmla="*/ 379 h 658"/>
                  <a:gd name="T14" fmla="*/ 0 w 657"/>
                  <a:gd name="T15" fmla="*/ 329 h 658"/>
                  <a:gd name="T16" fmla="*/ 2 w 657"/>
                  <a:gd name="T17" fmla="*/ 296 h 658"/>
                  <a:gd name="T18" fmla="*/ 10 w 657"/>
                  <a:gd name="T19" fmla="*/ 247 h 658"/>
                  <a:gd name="T20" fmla="*/ 39 w 657"/>
                  <a:gd name="T21" fmla="*/ 172 h 658"/>
                  <a:gd name="T22" fmla="*/ 97 w 657"/>
                  <a:gd name="T23" fmla="*/ 97 h 658"/>
                  <a:gd name="T24" fmla="*/ 172 w 657"/>
                  <a:gd name="T25" fmla="*/ 41 h 658"/>
                  <a:gd name="T26" fmla="*/ 246 w 657"/>
                  <a:gd name="T27" fmla="*/ 11 h 658"/>
                  <a:gd name="T28" fmla="*/ 296 w 657"/>
                  <a:gd name="T29" fmla="*/ 2 h 658"/>
                  <a:gd name="T30" fmla="*/ 330 w 657"/>
                  <a:gd name="T31" fmla="*/ 0 h 658"/>
                  <a:gd name="T32" fmla="*/ 379 w 657"/>
                  <a:gd name="T33" fmla="*/ 4 h 658"/>
                  <a:gd name="T34" fmla="*/ 426 w 657"/>
                  <a:gd name="T35" fmla="*/ 15 h 658"/>
                  <a:gd name="T36" fmla="*/ 512 w 657"/>
                  <a:gd name="T37" fmla="*/ 57 h 658"/>
                  <a:gd name="T38" fmla="*/ 582 w 657"/>
                  <a:gd name="T39" fmla="*/ 120 h 658"/>
                  <a:gd name="T40" fmla="*/ 632 w 657"/>
                  <a:gd name="T41" fmla="*/ 202 h 658"/>
                  <a:gd name="T42" fmla="*/ 651 w 657"/>
                  <a:gd name="T43" fmla="*/ 264 h 658"/>
                  <a:gd name="T44" fmla="*/ 657 w 657"/>
                  <a:gd name="T45" fmla="*/ 312 h 658"/>
                  <a:gd name="T46" fmla="*/ 657 w 657"/>
                  <a:gd name="T47" fmla="*/ 347 h 658"/>
                  <a:gd name="T48" fmla="*/ 651 w 657"/>
                  <a:gd name="T49" fmla="*/ 395 h 658"/>
                  <a:gd name="T50" fmla="*/ 632 w 657"/>
                  <a:gd name="T51" fmla="*/ 457 h 658"/>
                  <a:gd name="T52" fmla="*/ 582 w 657"/>
                  <a:gd name="T53" fmla="*/ 539 h 658"/>
                  <a:gd name="T54" fmla="*/ 512 w 657"/>
                  <a:gd name="T55" fmla="*/ 602 h 658"/>
                  <a:gd name="T56" fmla="*/ 426 w 657"/>
                  <a:gd name="T57" fmla="*/ 644 h 658"/>
                  <a:gd name="T58" fmla="*/ 379 w 657"/>
                  <a:gd name="T59" fmla="*/ 654 h 658"/>
                  <a:gd name="T60" fmla="*/ 330 w 657"/>
                  <a:gd name="T61" fmla="*/ 658 h 658"/>
                  <a:gd name="T62" fmla="*/ 330 w 657"/>
                  <a:gd name="T63" fmla="*/ 38 h 658"/>
                  <a:gd name="T64" fmla="*/ 242 w 657"/>
                  <a:gd name="T65" fmla="*/ 51 h 658"/>
                  <a:gd name="T66" fmla="*/ 166 w 657"/>
                  <a:gd name="T67" fmla="*/ 88 h 658"/>
                  <a:gd name="T68" fmla="*/ 104 w 657"/>
                  <a:gd name="T69" fmla="*/ 144 h 658"/>
                  <a:gd name="T70" fmla="*/ 61 w 657"/>
                  <a:gd name="T71" fmla="*/ 216 h 658"/>
                  <a:gd name="T72" fmla="*/ 39 w 657"/>
                  <a:gd name="T73" fmla="*/ 300 h 658"/>
                  <a:gd name="T74" fmla="*/ 39 w 657"/>
                  <a:gd name="T75" fmla="*/ 359 h 658"/>
                  <a:gd name="T76" fmla="*/ 61 w 657"/>
                  <a:gd name="T77" fmla="*/ 442 h 658"/>
                  <a:gd name="T78" fmla="*/ 104 w 657"/>
                  <a:gd name="T79" fmla="*/ 515 h 658"/>
                  <a:gd name="T80" fmla="*/ 166 w 657"/>
                  <a:gd name="T81" fmla="*/ 571 h 658"/>
                  <a:gd name="T82" fmla="*/ 242 w 657"/>
                  <a:gd name="T83" fmla="*/ 607 h 658"/>
                  <a:gd name="T84" fmla="*/ 330 w 657"/>
                  <a:gd name="T85" fmla="*/ 621 h 658"/>
                  <a:gd name="T86" fmla="*/ 387 w 657"/>
                  <a:gd name="T87" fmla="*/ 614 h 658"/>
                  <a:gd name="T88" fmla="*/ 468 w 657"/>
                  <a:gd name="T89" fmla="*/ 585 h 658"/>
                  <a:gd name="T90" fmla="*/ 535 w 657"/>
                  <a:gd name="T91" fmla="*/ 535 h 658"/>
                  <a:gd name="T92" fmla="*/ 585 w 657"/>
                  <a:gd name="T93" fmla="*/ 468 h 658"/>
                  <a:gd name="T94" fmla="*/ 614 w 657"/>
                  <a:gd name="T95" fmla="*/ 388 h 658"/>
                  <a:gd name="T96" fmla="*/ 620 w 657"/>
                  <a:gd name="T97" fmla="*/ 329 h 658"/>
                  <a:gd name="T98" fmla="*/ 608 w 657"/>
                  <a:gd name="T99" fmla="*/ 243 h 658"/>
                  <a:gd name="T100" fmla="*/ 570 w 657"/>
                  <a:gd name="T101" fmla="*/ 167 h 658"/>
                  <a:gd name="T102" fmla="*/ 514 w 657"/>
                  <a:gd name="T103" fmla="*/ 105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30" y="658"/>
                    </a:moveTo>
                    <a:lnTo>
                      <a:pt x="330" y="658"/>
                    </a:lnTo>
                    <a:lnTo>
                      <a:pt x="312" y="657"/>
                    </a:lnTo>
                    <a:lnTo>
                      <a:pt x="296" y="656"/>
                    </a:lnTo>
                    <a:lnTo>
                      <a:pt x="279" y="654"/>
                    </a:lnTo>
                    <a:lnTo>
                      <a:pt x="262" y="652"/>
                    </a:lnTo>
                    <a:lnTo>
                      <a:pt x="246" y="648"/>
                    </a:lnTo>
                    <a:lnTo>
                      <a:pt x="232" y="644"/>
                    </a:lnTo>
                    <a:lnTo>
                      <a:pt x="201" y="632"/>
                    </a:lnTo>
                    <a:lnTo>
                      <a:pt x="172" y="618"/>
                    </a:lnTo>
                    <a:lnTo>
                      <a:pt x="146" y="602"/>
                    </a:lnTo>
                    <a:lnTo>
                      <a:pt x="120" y="583"/>
                    </a:lnTo>
                    <a:lnTo>
                      <a:pt x="97" y="562"/>
                    </a:lnTo>
                    <a:lnTo>
                      <a:pt x="76" y="539"/>
                    </a:lnTo>
                    <a:lnTo>
                      <a:pt x="57" y="513"/>
                    </a:lnTo>
                    <a:lnTo>
                      <a:pt x="39" y="486"/>
                    </a:lnTo>
                    <a:lnTo>
                      <a:pt x="26" y="457"/>
                    </a:lnTo>
                    <a:lnTo>
                      <a:pt x="15" y="427"/>
                    </a:lnTo>
                    <a:lnTo>
                      <a:pt x="10" y="411"/>
                    </a:lnTo>
                    <a:lnTo>
                      <a:pt x="7" y="395"/>
                    </a:lnTo>
                    <a:lnTo>
                      <a:pt x="5" y="379"/>
                    </a:lnTo>
                    <a:lnTo>
                      <a:pt x="2" y="363"/>
                    </a:lnTo>
                    <a:lnTo>
                      <a:pt x="0" y="347"/>
                    </a:lnTo>
                    <a:lnTo>
                      <a:pt x="0" y="329"/>
                    </a:lnTo>
                    <a:lnTo>
                      <a:pt x="0" y="329"/>
                    </a:lnTo>
                    <a:lnTo>
                      <a:pt x="0" y="312"/>
                    </a:lnTo>
                    <a:lnTo>
                      <a:pt x="2" y="296"/>
                    </a:lnTo>
                    <a:lnTo>
                      <a:pt x="5" y="280"/>
                    </a:lnTo>
                    <a:lnTo>
                      <a:pt x="7" y="264"/>
                    </a:lnTo>
                    <a:lnTo>
                      <a:pt x="10" y="247"/>
                    </a:lnTo>
                    <a:lnTo>
                      <a:pt x="15" y="231"/>
                    </a:lnTo>
                    <a:lnTo>
                      <a:pt x="26" y="202"/>
                    </a:lnTo>
                    <a:lnTo>
                      <a:pt x="39" y="172"/>
                    </a:lnTo>
                    <a:lnTo>
                      <a:pt x="57" y="145"/>
                    </a:lnTo>
                    <a:lnTo>
                      <a:pt x="76" y="120"/>
                    </a:lnTo>
                    <a:lnTo>
                      <a:pt x="97" y="97"/>
                    </a:lnTo>
                    <a:lnTo>
                      <a:pt x="120" y="75"/>
                    </a:lnTo>
                    <a:lnTo>
                      <a:pt x="146" y="57"/>
                    </a:lnTo>
                    <a:lnTo>
                      <a:pt x="172" y="41"/>
                    </a:lnTo>
                    <a:lnTo>
                      <a:pt x="201" y="26"/>
                    </a:lnTo>
                    <a:lnTo>
                      <a:pt x="232" y="15"/>
                    </a:lnTo>
                    <a:lnTo>
                      <a:pt x="246" y="11"/>
                    </a:lnTo>
                    <a:lnTo>
                      <a:pt x="262" y="7"/>
                    </a:lnTo>
                    <a:lnTo>
                      <a:pt x="279" y="4"/>
                    </a:lnTo>
                    <a:lnTo>
                      <a:pt x="296" y="2"/>
                    </a:lnTo>
                    <a:lnTo>
                      <a:pt x="312" y="0"/>
                    </a:lnTo>
                    <a:lnTo>
                      <a:pt x="330" y="0"/>
                    </a:lnTo>
                    <a:lnTo>
                      <a:pt x="330" y="0"/>
                    </a:lnTo>
                    <a:lnTo>
                      <a:pt x="346" y="0"/>
                    </a:lnTo>
                    <a:lnTo>
                      <a:pt x="362" y="2"/>
                    </a:lnTo>
                    <a:lnTo>
                      <a:pt x="379" y="4"/>
                    </a:lnTo>
                    <a:lnTo>
                      <a:pt x="395" y="7"/>
                    </a:lnTo>
                    <a:lnTo>
                      <a:pt x="411" y="11"/>
                    </a:lnTo>
                    <a:lnTo>
                      <a:pt x="426" y="15"/>
                    </a:lnTo>
                    <a:lnTo>
                      <a:pt x="457" y="26"/>
                    </a:lnTo>
                    <a:lnTo>
                      <a:pt x="485" y="41"/>
                    </a:lnTo>
                    <a:lnTo>
                      <a:pt x="512" y="57"/>
                    </a:lnTo>
                    <a:lnTo>
                      <a:pt x="538" y="75"/>
                    </a:lnTo>
                    <a:lnTo>
                      <a:pt x="561" y="97"/>
                    </a:lnTo>
                    <a:lnTo>
                      <a:pt x="582" y="120"/>
                    </a:lnTo>
                    <a:lnTo>
                      <a:pt x="601" y="145"/>
                    </a:lnTo>
                    <a:lnTo>
                      <a:pt x="618" y="172"/>
                    </a:lnTo>
                    <a:lnTo>
                      <a:pt x="632" y="202"/>
                    </a:lnTo>
                    <a:lnTo>
                      <a:pt x="643" y="231"/>
                    </a:lnTo>
                    <a:lnTo>
                      <a:pt x="648" y="247"/>
                    </a:lnTo>
                    <a:lnTo>
                      <a:pt x="651" y="264"/>
                    </a:lnTo>
                    <a:lnTo>
                      <a:pt x="653" y="280"/>
                    </a:lnTo>
                    <a:lnTo>
                      <a:pt x="656" y="296"/>
                    </a:lnTo>
                    <a:lnTo>
                      <a:pt x="657" y="312"/>
                    </a:lnTo>
                    <a:lnTo>
                      <a:pt x="657" y="329"/>
                    </a:lnTo>
                    <a:lnTo>
                      <a:pt x="657" y="329"/>
                    </a:lnTo>
                    <a:lnTo>
                      <a:pt x="657" y="347"/>
                    </a:lnTo>
                    <a:lnTo>
                      <a:pt x="656" y="363"/>
                    </a:lnTo>
                    <a:lnTo>
                      <a:pt x="653" y="379"/>
                    </a:lnTo>
                    <a:lnTo>
                      <a:pt x="651" y="395"/>
                    </a:lnTo>
                    <a:lnTo>
                      <a:pt x="648" y="411"/>
                    </a:lnTo>
                    <a:lnTo>
                      <a:pt x="643" y="427"/>
                    </a:lnTo>
                    <a:lnTo>
                      <a:pt x="632" y="457"/>
                    </a:lnTo>
                    <a:lnTo>
                      <a:pt x="618" y="486"/>
                    </a:lnTo>
                    <a:lnTo>
                      <a:pt x="601" y="513"/>
                    </a:lnTo>
                    <a:lnTo>
                      <a:pt x="582" y="539"/>
                    </a:lnTo>
                    <a:lnTo>
                      <a:pt x="561" y="562"/>
                    </a:lnTo>
                    <a:lnTo>
                      <a:pt x="538" y="583"/>
                    </a:lnTo>
                    <a:lnTo>
                      <a:pt x="512" y="602"/>
                    </a:lnTo>
                    <a:lnTo>
                      <a:pt x="485" y="618"/>
                    </a:lnTo>
                    <a:lnTo>
                      <a:pt x="457" y="632"/>
                    </a:lnTo>
                    <a:lnTo>
                      <a:pt x="426" y="644"/>
                    </a:lnTo>
                    <a:lnTo>
                      <a:pt x="411" y="648"/>
                    </a:lnTo>
                    <a:lnTo>
                      <a:pt x="395" y="652"/>
                    </a:lnTo>
                    <a:lnTo>
                      <a:pt x="379" y="654"/>
                    </a:lnTo>
                    <a:lnTo>
                      <a:pt x="362" y="656"/>
                    </a:lnTo>
                    <a:lnTo>
                      <a:pt x="346" y="657"/>
                    </a:lnTo>
                    <a:lnTo>
                      <a:pt x="330" y="658"/>
                    </a:lnTo>
                    <a:lnTo>
                      <a:pt x="330" y="658"/>
                    </a:lnTo>
                    <a:close/>
                    <a:moveTo>
                      <a:pt x="330" y="38"/>
                    </a:moveTo>
                    <a:lnTo>
                      <a:pt x="330" y="38"/>
                    </a:lnTo>
                    <a:lnTo>
                      <a:pt x="299" y="39"/>
                    </a:lnTo>
                    <a:lnTo>
                      <a:pt x="270" y="45"/>
                    </a:lnTo>
                    <a:lnTo>
                      <a:pt x="242" y="51"/>
                    </a:lnTo>
                    <a:lnTo>
                      <a:pt x="215" y="61"/>
                    </a:lnTo>
                    <a:lnTo>
                      <a:pt x="190" y="73"/>
                    </a:lnTo>
                    <a:lnTo>
                      <a:pt x="166" y="88"/>
                    </a:lnTo>
                    <a:lnTo>
                      <a:pt x="144" y="105"/>
                    </a:lnTo>
                    <a:lnTo>
                      <a:pt x="123" y="124"/>
                    </a:lnTo>
                    <a:lnTo>
                      <a:pt x="104" y="144"/>
                    </a:lnTo>
                    <a:lnTo>
                      <a:pt x="88" y="167"/>
                    </a:lnTo>
                    <a:lnTo>
                      <a:pt x="73" y="191"/>
                    </a:lnTo>
                    <a:lnTo>
                      <a:pt x="61" y="216"/>
                    </a:lnTo>
                    <a:lnTo>
                      <a:pt x="52" y="243"/>
                    </a:lnTo>
                    <a:lnTo>
                      <a:pt x="43" y="270"/>
                    </a:lnTo>
                    <a:lnTo>
                      <a:pt x="39" y="300"/>
                    </a:lnTo>
                    <a:lnTo>
                      <a:pt x="38" y="329"/>
                    </a:lnTo>
                    <a:lnTo>
                      <a:pt x="38" y="329"/>
                    </a:lnTo>
                    <a:lnTo>
                      <a:pt x="39" y="359"/>
                    </a:lnTo>
                    <a:lnTo>
                      <a:pt x="43" y="388"/>
                    </a:lnTo>
                    <a:lnTo>
                      <a:pt x="52" y="415"/>
                    </a:lnTo>
                    <a:lnTo>
                      <a:pt x="61" y="442"/>
                    </a:lnTo>
                    <a:lnTo>
                      <a:pt x="73" y="468"/>
                    </a:lnTo>
                    <a:lnTo>
                      <a:pt x="88" y="492"/>
                    </a:lnTo>
                    <a:lnTo>
                      <a:pt x="104" y="515"/>
                    </a:lnTo>
                    <a:lnTo>
                      <a:pt x="123" y="535"/>
                    </a:lnTo>
                    <a:lnTo>
                      <a:pt x="144" y="554"/>
                    </a:lnTo>
                    <a:lnTo>
                      <a:pt x="166" y="571"/>
                    </a:lnTo>
                    <a:lnTo>
                      <a:pt x="190" y="585"/>
                    </a:lnTo>
                    <a:lnTo>
                      <a:pt x="215" y="598"/>
                    </a:lnTo>
                    <a:lnTo>
                      <a:pt x="242" y="607"/>
                    </a:lnTo>
                    <a:lnTo>
                      <a:pt x="270" y="614"/>
                    </a:lnTo>
                    <a:lnTo>
                      <a:pt x="299" y="619"/>
                    </a:lnTo>
                    <a:lnTo>
                      <a:pt x="330" y="621"/>
                    </a:lnTo>
                    <a:lnTo>
                      <a:pt x="330" y="621"/>
                    </a:lnTo>
                    <a:lnTo>
                      <a:pt x="359" y="619"/>
                    </a:lnTo>
                    <a:lnTo>
                      <a:pt x="387" y="614"/>
                    </a:lnTo>
                    <a:lnTo>
                      <a:pt x="416" y="607"/>
                    </a:lnTo>
                    <a:lnTo>
                      <a:pt x="442" y="598"/>
                    </a:lnTo>
                    <a:lnTo>
                      <a:pt x="468" y="585"/>
                    </a:lnTo>
                    <a:lnTo>
                      <a:pt x="492" y="571"/>
                    </a:lnTo>
                    <a:lnTo>
                      <a:pt x="514" y="554"/>
                    </a:lnTo>
                    <a:lnTo>
                      <a:pt x="535" y="535"/>
                    </a:lnTo>
                    <a:lnTo>
                      <a:pt x="554" y="515"/>
                    </a:lnTo>
                    <a:lnTo>
                      <a:pt x="570" y="492"/>
                    </a:lnTo>
                    <a:lnTo>
                      <a:pt x="585" y="468"/>
                    </a:lnTo>
                    <a:lnTo>
                      <a:pt x="597" y="442"/>
                    </a:lnTo>
                    <a:lnTo>
                      <a:pt x="608" y="415"/>
                    </a:lnTo>
                    <a:lnTo>
                      <a:pt x="614" y="388"/>
                    </a:lnTo>
                    <a:lnTo>
                      <a:pt x="618" y="359"/>
                    </a:lnTo>
                    <a:lnTo>
                      <a:pt x="620" y="329"/>
                    </a:lnTo>
                    <a:lnTo>
                      <a:pt x="620" y="329"/>
                    </a:lnTo>
                    <a:lnTo>
                      <a:pt x="618" y="300"/>
                    </a:lnTo>
                    <a:lnTo>
                      <a:pt x="614" y="270"/>
                    </a:lnTo>
                    <a:lnTo>
                      <a:pt x="608" y="243"/>
                    </a:lnTo>
                    <a:lnTo>
                      <a:pt x="597" y="216"/>
                    </a:lnTo>
                    <a:lnTo>
                      <a:pt x="585" y="191"/>
                    </a:lnTo>
                    <a:lnTo>
                      <a:pt x="570" y="167"/>
                    </a:lnTo>
                    <a:lnTo>
                      <a:pt x="554" y="144"/>
                    </a:lnTo>
                    <a:lnTo>
                      <a:pt x="535" y="124"/>
                    </a:lnTo>
                    <a:lnTo>
                      <a:pt x="514" y="105"/>
                    </a:lnTo>
                    <a:lnTo>
                      <a:pt x="492" y="88"/>
                    </a:lnTo>
                    <a:lnTo>
                      <a:pt x="468" y="73"/>
                    </a:lnTo>
                    <a:lnTo>
                      <a:pt x="442" y="61"/>
                    </a:lnTo>
                    <a:lnTo>
                      <a:pt x="416" y="51"/>
                    </a:lnTo>
                    <a:lnTo>
                      <a:pt x="387" y="45"/>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 name="Freeform 315">
                <a:extLst>
                  <a:ext uri="{FF2B5EF4-FFF2-40B4-BE49-F238E27FC236}">
                    <a16:creationId xmlns:a16="http://schemas.microsoft.com/office/drawing/2014/main" id="{35F2390D-264D-B645-A947-689BA4DC5F86}"/>
                  </a:ext>
                </a:extLst>
              </p:cNvPr>
              <p:cNvSpPr>
                <a:spLocks/>
              </p:cNvSpPr>
              <p:nvPr/>
            </p:nvSpPr>
            <p:spPr bwMode="auto">
              <a:xfrm>
                <a:off x="9499601" y="5183188"/>
                <a:ext cx="161925" cy="82550"/>
              </a:xfrm>
              <a:custGeom>
                <a:avLst/>
                <a:gdLst>
                  <a:gd name="T0" fmla="*/ 59 w 204"/>
                  <a:gd name="T1" fmla="*/ 0 h 103"/>
                  <a:gd name="T2" fmla="*/ 0 w 204"/>
                  <a:gd name="T3" fmla="*/ 29 h 103"/>
                  <a:gd name="T4" fmla="*/ 147 w 204"/>
                  <a:gd name="T5" fmla="*/ 103 h 103"/>
                  <a:gd name="T6" fmla="*/ 204 w 204"/>
                  <a:gd name="T7" fmla="*/ 75 h 103"/>
                  <a:gd name="T8" fmla="*/ 59 w 204"/>
                  <a:gd name="T9" fmla="*/ 0 h 103"/>
                </a:gdLst>
                <a:ahLst/>
                <a:cxnLst>
                  <a:cxn ang="0">
                    <a:pos x="T0" y="T1"/>
                  </a:cxn>
                  <a:cxn ang="0">
                    <a:pos x="T2" y="T3"/>
                  </a:cxn>
                  <a:cxn ang="0">
                    <a:pos x="T4" y="T5"/>
                  </a:cxn>
                  <a:cxn ang="0">
                    <a:pos x="T6" y="T7"/>
                  </a:cxn>
                  <a:cxn ang="0">
                    <a:pos x="T8" y="T9"/>
                  </a:cxn>
                </a:cxnLst>
                <a:rect l="0" t="0" r="r" b="b"/>
                <a:pathLst>
                  <a:path w="204" h="103">
                    <a:moveTo>
                      <a:pt x="59" y="0"/>
                    </a:moveTo>
                    <a:lnTo>
                      <a:pt x="0" y="29"/>
                    </a:lnTo>
                    <a:lnTo>
                      <a:pt x="147" y="103"/>
                    </a:lnTo>
                    <a:lnTo>
                      <a:pt x="204" y="75"/>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 name="Freeform 316">
                <a:extLst>
                  <a:ext uri="{FF2B5EF4-FFF2-40B4-BE49-F238E27FC236}">
                    <a16:creationId xmlns:a16="http://schemas.microsoft.com/office/drawing/2014/main" id="{6C9BC835-ECA6-1746-92BD-3C986FB9B6D7}"/>
                  </a:ext>
                </a:extLst>
              </p:cNvPr>
              <p:cNvSpPr>
                <a:spLocks/>
              </p:cNvSpPr>
              <p:nvPr/>
            </p:nvSpPr>
            <p:spPr bwMode="auto">
              <a:xfrm>
                <a:off x="9556751" y="5154613"/>
                <a:ext cx="165100" cy="82550"/>
              </a:xfrm>
              <a:custGeom>
                <a:avLst/>
                <a:gdLst>
                  <a:gd name="T0" fmla="*/ 208 w 208"/>
                  <a:gd name="T1" fmla="*/ 73 h 105"/>
                  <a:gd name="T2" fmla="*/ 62 w 208"/>
                  <a:gd name="T3" fmla="*/ 0 h 105"/>
                  <a:gd name="T4" fmla="*/ 62 w 208"/>
                  <a:gd name="T5" fmla="*/ 0 h 105"/>
                  <a:gd name="T6" fmla="*/ 58 w 208"/>
                  <a:gd name="T7" fmla="*/ 0 h 105"/>
                  <a:gd name="T8" fmla="*/ 0 w 208"/>
                  <a:gd name="T9" fmla="*/ 30 h 105"/>
                  <a:gd name="T10" fmla="*/ 145 w 208"/>
                  <a:gd name="T11" fmla="*/ 105 h 105"/>
                  <a:gd name="T12" fmla="*/ 208 w 208"/>
                  <a:gd name="T13" fmla="*/ 73 h 105"/>
                </a:gdLst>
                <a:ahLst/>
                <a:cxnLst>
                  <a:cxn ang="0">
                    <a:pos x="T0" y="T1"/>
                  </a:cxn>
                  <a:cxn ang="0">
                    <a:pos x="T2" y="T3"/>
                  </a:cxn>
                  <a:cxn ang="0">
                    <a:pos x="T4" y="T5"/>
                  </a:cxn>
                  <a:cxn ang="0">
                    <a:pos x="T6" y="T7"/>
                  </a:cxn>
                  <a:cxn ang="0">
                    <a:pos x="T8" y="T9"/>
                  </a:cxn>
                  <a:cxn ang="0">
                    <a:pos x="T10" y="T11"/>
                  </a:cxn>
                  <a:cxn ang="0">
                    <a:pos x="T12" y="T13"/>
                  </a:cxn>
                </a:cxnLst>
                <a:rect l="0" t="0" r="r" b="b"/>
                <a:pathLst>
                  <a:path w="208" h="105">
                    <a:moveTo>
                      <a:pt x="208" y="73"/>
                    </a:moveTo>
                    <a:lnTo>
                      <a:pt x="62" y="0"/>
                    </a:lnTo>
                    <a:lnTo>
                      <a:pt x="62" y="0"/>
                    </a:lnTo>
                    <a:lnTo>
                      <a:pt x="58" y="0"/>
                    </a:lnTo>
                    <a:lnTo>
                      <a:pt x="0" y="30"/>
                    </a:lnTo>
                    <a:lnTo>
                      <a:pt x="145" y="105"/>
                    </a:lnTo>
                    <a:lnTo>
                      <a:pt x="208"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 name="Freeform 318">
                <a:extLst>
                  <a:ext uri="{FF2B5EF4-FFF2-40B4-BE49-F238E27FC236}">
                    <a16:creationId xmlns:a16="http://schemas.microsoft.com/office/drawing/2014/main" id="{8CAD1129-9F2A-C445-9436-0128C35B18D8}"/>
                  </a:ext>
                </a:extLst>
              </p:cNvPr>
              <p:cNvSpPr>
                <a:spLocks noEditPoints="1"/>
              </p:cNvSpPr>
              <p:nvPr/>
            </p:nvSpPr>
            <p:spPr bwMode="auto">
              <a:xfrm>
                <a:off x="9493251" y="5216525"/>
                <a:ext cx="117475" cy="153988"/>
              </a:xfrm>
              <a:custGeom>
                <a:avLst/>
                <a:gdLst>
                  <a:gd name="T0" fmla="*/ 0 w 150"/>
                  <a:gd name="T1" fmla="*/ 118 h 195"/>
                  <a:gd name="T2" fmla="*/ 0 w 150"/>
                  <a:gd name="T3" fmla="*/ 118 h 195"/>
                  <a:gd name="T4" fmla="*/ 2 w 150"/>
                  <a:gd name="T5" fmla="*/ 121 h 195"/>
                  <a:gd name="T6" fmla="*/ 4 w 150"/>
                  <a:gd name="T7" fmla="*/ 122 h 195"/>
                  <a:gd name="T8" fmla="*/ 150 w 150"/>
                  <a:gd name="T9" fmla="*/ 195 h 195"/>
                  <a:gd name="T10" fmla="*/ 150 w 150"/>
                  <a:gd name="T11" fmla="*/ 74 h 195"/>
                  <a:gd name="T12" fmla="*/ 0 w 150"/>
                  <a:gd name="T13" fmla="*/ 0 h 195"/>
                  <a:gd name="T14" fmla="*/ 0 w 150"/>
                  <a:gd name="T15" fmla="*/ 118 h 195"/>
                  <a:gd name="T16" fmla="*/ 43 w 150"/>
                  <a:gd name="T17" fmla="*/ 65 h 195"/>
                  <a:gd name="T18" fmla="*/ 43 w 150"/>
                  <a:gd name="T19" fmla="*/ 65 h 195"/>
                  <a:gd name="T20" fmla="*/ 43 w 150"/>
                  <a:gd name="T21" fmla="*/ 63 h 195"/>
                  <a:gd name="T22" fmla="*/ 45 w 150"/>
                  <a:gd name="T23" fmla="*/ 61 h 195"/>
                  <a:gd name="T24" fmla="*/ 47 w 150"/>
                  <a:gd name="T25" fmla="*/ 61 h 195"/>
                  <a:gd name="T26" fmla="*/ 49 w 150"/>
                  <a:gd name="T27" fmla="*/ 61 h 195"/>
                  <a:gd name="T28" fmla="*/ 115 w 150"/>
                  <a:gd name="T29" fmla="*/ 93 h 195"/>
                  <a:gd name="T30" fmla="*/ 115 w 150"/>
                  <a:gd name="T31" fmla="*/ 93 h 195"/>
                  <a:gd name="T32" fmla="*/ 116 w 150"/>
                  <a:gd name="T33" fmla="*/ 96 h 195"/>
                  <a:gd name="T34" fmla="*/ 117 w 150"/>
                  <a:gd name="T35" fmla="*/ 97 h 195"/>
                  <a:gd name="T36" fmla="*/ 117 w 150"/>
                  <a:gd name="T37" fmla="*/ 125 h 195"/>
                  <a:gd name="T38" fmla="*/ 117 w 150"/>
                  <a:gd name="T39" fmla="*/ 125 h 195"/>
                  <a:gd name="T40" fmla="*/ 117 w 150"/>
                  <a:gd name="T41" fmla="*/ 128 h 195"/>
                  <a:gd name="T42" fmla="*/ 115 w 150"/>
                  <a:gd name="T43" fmla="*/ 129 h 195"/>
                  <a:gd name="T44" fmla="*/ 113 w 150"/>
                  <a:gd name="T45" fmla="*/ 129 h 195"/>
                  <a:gd name="T46" fmla="*/ 111 w 150"/>
                  <a:gd name="T47" fmla="*/ 129 h 195"/>
                  <a:gd name="T48" fmla="*/ 46 w 150"/>
                  <a:gd name="T49" fmla="*/ 97 h 195"/>
                  <a:gd name="T50" fmla="*/ 46 w 150"/>
                  <a:gd name="T51" fmla="*/ 97 h 195"/>
                  <a:gd name="T52" fmla="*/ 43 w 150"/>
                  <a:gd name="T53" fmla="*/ 94 h 195"/>
                  <a:gd name="T54" fmla="*/ 43 w 150"/>
                  <a:gd name="T55" fmla="*/ 93 h 195"/>
                  <a:gd name="T56" fmla="*/ 43 w 150"/>
                  <a:gd name="T57" fmla="*/ 6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95">
                    <a:moveTo>
                      <a:pt x="0" y="118"/>
                    </a:moveTo>
                    <a:lnTo>
                      <a:pt x="0" y="118"/>
                    </a:lnTo>
                    <a:lnTo>
                      <a:pt x="2" y="121"/>
                    </a:lnTo>
                    <a:lnTo>
                      <a:pt x="4" y="122"/>
                    </a:lnTo>
                    <a:lnTo>
                      <a:pt x="150" y="195"/>
                    </a:lnTo>
                    <a:lnTo>
                      <a:pt x="150" y="74"/>
                    </a:lnTo>
                    <a:lnTo>
                      <a:pt x="0" y="0"/>
                    </a:lnTo>
                    <a:lnTo>
                      <a:pt x="0" y="118"/>
                    </a:lnTo>
                    <a:close/>
                    <a:moveTo>
                      <a:pt x="43" y="65"/>
                    </a:moveTo>
                    <a:lnTo>
                      <a:pt x="43" y="65"/>
                    </a:lnTo>
                    <a:lnTo>
                      <a:pt x="43" y="63"/>
                    </a:lnTo>
                    <a:lnTo>
                      <a:pt x="45" y="61"/>
                    </a:lnTo>
                    <a:lnTo>
                      <a:pt x="47" y="61"/>
                    </a:lnTo>
                    <a:lnTo>
                      <a:pt x="49" y="61"/>
                    </a:lnTo>
                    <a:lnTo>
                      <a:pt x="115" y="93"/>
                    </a:lnTo>
                    <a:lnTo>
                      <a:pt x="115" y="93"/>
                    </a:lnTo>
                    <a:lnTo>
                      <a:pt x="116" y="96"/>
                    </a:lnTo>
                    <a:lnTo>
                      <a:pt x="117" y="97"/>
                    </a:lnTo>
                    <a:lnTo>
                      <a:pt x="117" y="125"/>
                    </a:lnTo>
                    <a:lnTo>
                      <a:pt x="117" y="125"/>
                    </a:lnTo>
                    <a:lnTo>
                      <a:pt x="117" y="128"/>
                    </a:lnTo>
                    <a:lnTo>
                      <a:pt x="115" y="129"/>
                    </a:lnTo>
                    <a:lnTo>
                      <a:pt x="113" y="129"/>
                    </a:lnTo>
                    <a:lnTo>
                      <a:pt x="111" y="129"/>
                    </a:lnTo>
                    <a:lnTo>
                      <a:pt x="46" y="97"/>
                    </a:lnTo>
                    <a:lnTo>
                      <a:pt x="46" y="97"/>
                    </a:lnTo>
                    <a:lnTo>
                      <a:pt x="43" y="94"/>
                    </a:lnTo>
                    <a:lnTo>
                      <a:pt x="43" y="93"/>
                    </a:lnTo>
                    <a:lnTo>
                      <a:pt x="4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Freeform 317">
                <a:extLst>
                  <a:ext uri="{FF2B5EF4-FFF2-40B4-BE49-F238E27FC236}">
                    <a16:creationId xmlns:a16="http://schemas.microsoft.com/office/drawing/2014/main" id="{B5A82F43-0565-6B48-8968-8B4325EA67DA}"/>
                  </a:ext>
                </a:extLst>
              </p:cNvPr>
              <p:cNvSpPr>
                <a:spLocks/>
              </p:cNvSpPr>
              <p:nvPr/>
            </p:nvSpPr>
            <p:spPr bwMode="auto">
              <a:xfrm>
                <a:off x="9625013" y="5222875"/>
                <a:ext cx="103188" cy="149225"/>
              </a:xfrm>
              <a:custGeom>
                <a:avLst/>
                <a:gdLst>
                  <a:gd name="T0" fmla="*/ 64 w 130"/>
                  <a:gd name="T1" fmla="*/ 32 h 186"/>
                  <a:gd name="T2" fmla="*/ 64 w 130"/>
                  <a:gd name="T3" fmla="*/ 32 h 186"/>
                  <a:gd name="T4" fmla="*/ 63 w 130"/>
                  <a:gd name="T5" fmla="*/ 33 h 186"/>
                  <a:gd name="T6" fmla="*/ 0 w 130"/>
                  <a:gd name="T7" fmla="*/ 65 h 186"/>
                  <a:gd name="T8" fmla="*/ 0 w 130"/>
                  <a:gd name="T9" fmla="*/ 186 h 186"/>
                  <a:gd name="T10" fmla="*/ 128 w 130"/>
                  <a:gd name="T11" fmla="*/ 122 h 186"/>
                  <a:gd name="T12" fmla="*/ 128 w 130"/>
                  <a:gd name="T13" fmla="*/ 122 h 186"/>
                  <a:gd name="T14" fmla="*/ 129 w 130"/>
                  <a:gd name="T15" fmla="*/ 121 h 186"/>
                  <a:gd name="T16" fmla="*/ 130 w 130"/>
                  <a:gd name="T17" fmla="*/ 118 h 186"/>
                  <a:gd name="T18" fmla="*/ 130 w 130"/>
                  <a:gd name="T19" fmla="*/ 0 h 186"/>
                  <a:gd name="T20" fmla="*/ 64 w 130"/>
                  <a:gd name="T21" fmla="*/ 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86">
                    <a:moveTo>
                      <a:pt x="64" y="32"/>
                    </a:moveTo>
                    <a:lnTo>
                      <a:pt x="64" y="32"/>
                    </a:lnTo>
                    <a:lnTo>
                      <a:pt x="63" y="33"/>
                    </a:lnTo>
                    <a:lnTo>
                      <a:pt x="0" y="65"/>
                    </a:lnTo>
                    <a:lnTo>
                      <a:pt x="0" y="186"/>
                    </a:lnTo>
                    <a:lnTo>
                      <a:pt x="128" y="122"/>
                    </a:lnTo>
                    <a:lnTo>
                      <a:pt x="128" y="122"/>
                    </a:lnTo>
                    <a:lnTo>
                      <a:pt x="129" y="121"/>
                    </a:lnTo>
                    <a:lnTo>
                      <a:pt x="130" y="118"/>
                    </a:lnTo>
                    <a:lnTo>
                      <a:pt x="130" y="0"/>
                    </a:lnTo>
                    <a:lnTo>
                      <a:pt x="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3" name="Group 12">
            <a:extLst>
              <a:ext uri="{FF2B5EF4-FFF2-40B4-BE49-F238E27FC236}">
                <a16:creationId xmlns:a16="http://schemas.microsoft.com/office/drawing/2014/main" id="{468A84F9-D78C-2347-8364-EABF73A41338}"/>
              </a:ext>
            </a:extLst>
          </p:cNvPr>
          <p:cNvGrpSpPr>
            <a:grpSpLocks noChangeAspect="1"/>
          </p:cNvGrpSpPr>
          <p:nvPr/>
        </p:nvGrpSpPr>
        <p:grpSpPr>
          <a:xfrm>
            <a:off x="1858749" y="5697749"/>
            <a:ext cx="484423" cy="484156"/>
            <a:chOff x="8101857" y="408048"/>
            <a:chExt cx="522288" cy="522000"/>
          </a:xfrm>
        </p:grpSpPr>
        <p:sp>
          <p:nvSpPr>
            <p:cNvPr id="14" name="Oval 13">
              <a:extLst>
                <a:ext uri="{FF2B5EF4-FFF2-40B4-BE49-F238E27FC236}">
                  <a16:creationId xmlns:a16="http://schemas.microsoft.com/office/drawing/2014/main" id="{E7765EB6-EF0A-1643-9642-B5B32D20B69B}"/>
                </a:ext>
              </a:extLst>
            </p:cNvPr>
            <p:cNvSpPr>
              <a:spLocks noChangeAspect="1"/>
            </p:cNvSpPr>
            <p:nvPr/>
          </p:nvSpPr>
          <p:spPr>
            <a:xfrm>
              <a:off x="8102001" y="408048"/>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ADD8CFD0-745A-234F-8E95-63FE89BA1B8A}"/>
                </a:ext>
              </a:extLst>
            </p:cNvPr>
            <p:cNvGrpSpPr>
              <a:grpSpLocks noChangeAspect="1"/>
            </p:cNvGrpSpPr>
            <p:nvPr/>
          </p:nvGrpSpPr>
          <p:grpSpPr>
            <a:xfrm>
              <a:off x="8101857" y="408698"/>
              <a:ext cx="522288" cy="520700"/>
              <a:chOff x="3198813" y="836613"/>
              <a:chExt cx="522288" cy="520700"/>
            </a:xfrm>
            <a:solidFill>
              <a:schemeClr val="tx2"/>
            </a:solidFill>
          </p:grpSpPr>
          <p:sp>
            <p:nvSpPr>
              <p:cNvPr id="16" name="Freeform 7">
                <a:extLst>
                  <a:ext uri="{FF2B5EF4-FFF2-40B4-BE49-F238E27FC236}">
                    <a16:creationId xmlns:a16="http://schemas.microsoft.com/office/drawing/2014/main" id="{2382F768-FE77-9F44-A127-043FEE3A4ECE}"/>
                  </a:ext>
                </a:extLst>
              </p:cNvPr>
              <p:cNvSpPr>
                <a:spLocks noEditPoints="1"/>
              </p:cNvSpPr>
              <p:nvPr/>
            </p:nvSpPr>
            <p:spPr bwMode="auto">
              <a:xfrm>
                <a:off x="3198813" y="836613"/>
                <a:ext cx="522288" cy="520700"/>
              </a:xfrm>
              <a:custGeom>
                <a:avLst/>
                <a:gdLst>
                  <a:gd name="T0" fmla="*/ 311 w 657"/>
                  <a:gd name="T1" fmla="*/ 657 h 657"/>
                  <a:gd name="T2" fmla="*/ 263 w 657"/>
                  <a:gd name="T3" fmla="*/ 650 h 657"/>
                  <a:gd name="T4" fmla="*/ 201 w 657"/>
                  <a:gd name="T5" fmla="*/ 632 h 657"/>
                  <a:gd name="T6" fmla="*/ 119 w 657"/>
                  <a:gd name="T7" fmla="*/ 582 h 657"/>
                  <a:gd name="T8" fmla="*/ 56 w 657"/>
                  <a:gd name="T9" fmla="*/ 512 h 657"/>
                  <a:gd name="T10" fmla="*/ 14 w 657"/>
                  <a:gd name="T11" fmla="*/ 426 h 657"/>
                  <a:gd name="T12" fmla="*/ 4 w 657"/>
                  <a:gd name="T13" fmla="*/ 379 h 657"/>
                  <a:gd name="T14" fmla="*/ 0 w 657"/>
                  <a:gd name="T15" fmla="*/ 328 h 657"/>
                  <a:gd name="T16" fmla="*/ 1 w 657"/>
                  <a:gd name="T17" fmla="*/ 295 h 657"/>
                  <a:gd name="T18" fmla="*/ 10 w 657"/>
                  <a:gd name="T19" fmla="*/ 246 h 657"/>
                  <a:gd name="T20" fmla="*/ 40 w 657"/>
                  <a:gd name="T21" fmla="*/ 172 h 657"/>
                  <a:gd name="T22" fmla="*/ 96 w 657"/>
                  <a:gd name="T23" fmla="*/ 96 h 657"/>
                  <a:gd name="T24" fmla="*/ 171 w 657"/>
                  <a:gd name="T25" fmla="*/ 39 h 657"/>
                  <a:gd name="T26" fmla="*/ 247 w 657"/>
                  <a:gd name="T27" fmla="*/ 10 h 657"/>
                  <a:gd name="T28" fmla="*/ 295 w 657"/>
                  <a:gd name="T29" fmla="*/ 2 h 657"/>
                  <a:gd name="T30" fmla="*/ 329 w 657"/>
                  <a:gd name="T31" fmla="*/ 0 h 657"/>
                  <a:gd name="T32" fmla="*/ 378 w 657"/>
                  <a:gd name="T33" fmla="*/ 3 h 657"/>
                  <a:gd name="T34" fmla="*/ 427 w 657"/>
                  <a:gd name="T35" fmla="*/ 15 h 657"/>
                  <a:gd name="T36" fmla="*/ 512 w 657"/>
                  <a:gd name="T37" fmla="*/ 56 h 657"/>
                  <a:gd name="T38" fmla="*/ 582 w 657"/>
                  <a:gd name="T39" fmla="*/ 120 h 657"/>
                  <a:gd name="T40" fmla="*/ 631 w 657"/>
                  <a:gd name="T41" fmla="*/ 201 h 657"/>
                  <a:gd name="T42" fmla="*/ 651 w 657"/>
                  <a:gd name="T43" fmla="*/ 262 h 657"/>
                  <a:gd name="T44" fmla="*/ 656 w 657"/>
                  <a:gd name="T45" fmla="*/ 312 h 657"/>
                  <a:gd name="T46" fmla="*/ 656 w 657"/>
                  <a:gd name="T47" fmla="*/ 346 h 657"/>
                  <a:gd name="T48" fmla="*/ 651 w 657"/>
                  <a:gd name="T49" fmla="*/ 395 h 657"/>
                  <a:gd name="T50" fmla="*/ 631 w 657"/>
                  <a:gd name="T51" fmla="*/ 457 h 657"/>
                  <a:gd name="T52" fmla="*/ 582 w 657"/>
                  <a:gd name="T53" fmla="*/ 538 h 657"/>
                  <a:gd name="T54" fmla="*/ 512 w 657"/>
                  <a:gd name="T55" fmla="*/ 601 h 657"/>
                  <a:gd name="T56" fmla="*/ 427 w 657"/>
                  <a:gd name="T57" fmla="*/ 642 h 657"/>
                  <a:gd name="T58" fmla="*/ 378 w 657"/>
                  <a:gd name="T59" fmla="*/ 653 h 657"/>
                  <a:gd name="T60" fmla="*/ 329 w 657"/>
                  <a:gd name="T61" fmla="*/ 657 h 657"/>
                  <a:gd name="T62" fmla="*/ 329 w 657"/>
                  <a:gd name="T63" fmla="*/ 38 h 657"/>
                  <a:gd name="T64" fmla="*/ 243 w 657"/>
                  <a:gd name="T65" fmla="*/ 50 h 657"/>
                  <a:gd name="T66" fmla="*/ 166 w 657"/>
                  <a:gd name="T67" fmla="*/ 88 h 657"/>
                  <a:gd name="T68" fmla="*/ 104 w 657"/>
                  <a:gd name="T69" fmla="*/ 144 h 657"/>
                  <a:gd name="T70" fmla="*/ 60 w 657"/>
                  <a:gd name="T71" fmla="*/ 215 h 657"/>
                  <a:gd name="T72" fmla="*/ 39 w 657"/>
                  <a:gd name="T73" fmla="*/ 299 h 657"/>
                  <a:gd name="T74" fmla="*/ 39 w 657"/>
                  <a:gd name="T75" fmla="*/ 358 h 657"/>
                  <a:gd name="T76" fmla="*/ 60 w 657"/>
                  <a:gd name="T77" fmla="*/ 442 h 657"/>
                  <a:gd name="T78" fmla="*/ 104 w 657"/>
                  <a:gd name="T79" fmla="*/ 513 h 657"/>
                  <a:gd name="T80" fmla="*/ 166 w 657"/>
                  <a:gd name="T81" fmla="*/ 570 h 657"/>
                  <a:gd name="T82" fmla="*/ 243 w 657"/>
                  <a:gd name="T83" fmla="*/ 606 h 657"/>
                  <a:gd name="T84" fmla="*/ 329 w 657"/>
                  <a:gd name="T85" fmla="*/ 620 h 657"/>
                  <a:gd name="T86" fmla="*/ 388 w 657"/>
                  <a:gd name="T87" fmla="*/ 614 h 657"/>
                  <a:gd name="T88" fmla="*/ 467 w 657"/>
                  <a:gd name="T89" fmla="*/ 585 h 657"/>
                  <a:gd name="T90" fmla="*/ 534 w 657"/>
                  <a:gd name="T91" fmla="*/ 535 h 657"/>
                  <a:gd name="T92" fmla="*/ 584 w 657"/>
                  <a:gd name="T93" fmla="*/ 468 h 657"/>
                  <a:gd name="T94" fmla="*/ 613 w 657"/>
                  <a:gd name="T95" fmla="*/ 387 h 657"/>
                  <a:gd name="T96" fmla="*/ 620 w 657"/>
                  <a:gd name="T97" fmla="*/ 328 h 657"/>
                  <a:gd name="T98" fmla="*/ 606 w 657"/>
                  <a:gd name="T99" fmla="*/ 242 h 657"/>
                  <a:gd name="T100" fmla="*/ 570 w 657"/>
                  <a:gd name="T101" fmla="*/ 166 h 657"/>
                  <a:gd name="T102" fmla="*/ 514 w 657"/>
                  <a:gd name="T103" fmla="*/ 104 h 657"/>
                  <a:gd name="T104" fmla="*/ 441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1" y="657"/>
                    </a:lnTo>
                    <a:lnTo>
                      <a:pt x="295" y="656"/>
                    </a:lnTo>
                    <a:lnTo>
                      <a:pt x="279" y="653"/>
                    </a:lnTo>
                    <a:lnTo>
                      <a:pt x="263" y="650"/>
                    </a:lnTo>
                    <a:lnTo>
                      <a:pt x="247" y="646"/>
                    </a:lnTo>
                    <a:lnTo>
                      <a:pt x="231" y="642"/>
                    </a:lnTo>
                    <a:lnTo>
                      <a:pt x="201" y="632"/>
                    </a:lnTo>
                    <a:lnTo>
                      <a:pt x="171" y="617"/>
                    </a:lnTo>
                    <a:lnTo>
                      <a:pt x="145" y="601"/>
                    </a:lnTo>
                    <a:lnTo>
                      <a:pt x="119" y="582"/>
                    </a:lnTo>
                    <a:lnTo>
                      <a:pt x="96" y="560"/>
                    </a:lnTo>
                    <a:lnTo>
                      <a:pt x="75" y="538"/>
                    </a:lnTo>
                    <a:lnTo>
                      <a:pt x="56" y="512"/>
                    </a:lnTo>
                    <a:lnTo>
                      <a:pt x="40" y="485"/>
                    </a:lnTo>
                    <a:lnTo>
                      <a:pt x="25" y="457"/>
                    </a:lnTo>
                    <a:lnTo>
                      <a:pt x="14" y="426"/>
                    </a:lnTo>
                    <a:lnTo>
                      <a:pt x="10" y="410"/>
                    </a:lnTo>
                    <a:lnTo>
                      <a:pt x="6" y="395"/>
                    </a:lnTo>
                    <a:lnTo>
                      <a:pt x="4" y="379"/>
                    </a:lnTo>
                    <a:lnTo>
                      <a:pt x="1" y="362"/>
                    </a:lnTo>
                    <a:lnTo>
                      <a:pt x="0" y="346"/>
                    </a:lnTo>
                    <a:lnTo>
                      <a:pt x="0" y="328"/>
                    </a:lnTo>
                    <a:lnTo>
                      <a:pt x="0" y="328"/>
                    </a:lnTo>
                    <a:lnTo>
                      <a:pt x="0" y="312"/>
                    </a:lnTo>
                    <a:lnTo>
                      <a:pt x="1" y="295"/>
                    </a:lnTo>
                    <a:lnTo>
                      <a:pt x="4" y="278"/>
                    </a:lnTo>
                    <a:lnTo>
                      <a:pt x="6" y="262"/>
                    </a:lnTo>
                    <a:lnTo>
                      <a:pt x="10" y="246"/>
                    </a:lnTo>
                    <a:lnTo>
                      <a:pt x="14" y="231"/>
                    </a:lnTo>
                    <a:lnTo>
                      <a:pt x="25" y="201"/>
                    </a:lnTo>
                    <a:lnTo>
                      <a:pt x="40" y="172"/>
                    </a:lnTo>
                    <a:lnTo>
                      <a:pt x="56" y="145"/>
                    </a:lnTo>
                    <a:lnTo>
                      <a:pt x="75" y="120"/>
                    </a:lnTo>
                    <a:lnTo>
                      <a:pt x="96" y="96"/>
                    </a:lnTo>
                    <a:lnTo>
                      <a:pt x="119" y="76"/>
                    </a:lnTo>
                    <a:lnTo>
                      <a:pt x="145" y="56"/>
                    </a:lnTo>
                    <a:lnTo>
                      <a:pt x="171" y="39"/>
                    </a:lnTo>
                    <a:lnTo>
                      <a:pt x="201" y="26"/>
                    </a:lnTo>
                    <a:lnTo>
                      <a:pt x="231" y="15"/>
                    </a:lnTo>
                    <a:lnTo>
                      <a:pt x="247" y="10"/>
                    </a:lnTo>
                    <a:lnTo>
                      <a:pt x="263" y="7"/>
                    </a:lnTo>
                    <a:lnTo>
                      <a:pt x="279" y="3"/>
                    </a:lnTo>
                    <a:lnTo>
                      <a:pt x="295" y="2"/>
                    </a:lnTo>
                    <a:lnTo>
                      <a:pt x="311" y="0"/>
                    </a:lnTo>
                    <a:lnTo>
                      <a:pt x="329" y="0"/>
                    </a:lnTo>
                    <a:lnTo>
                      <a:pt x="329" y="0"/>
                    </a:lnTo>
                    <a:lnTo>
                      <a:pt x="345" y="0"/>
                    </a:lnTo>
                    <a:lnTo>
                      <a:pt x="362" y="2"/>
                    </a:lnTo>
                    <a:lnTo>
                      <a:pt x="378" y="3"/>
                    </a:lnTo>
                    <a:lnTo>
                      <a:pt x="394" y="7"/>
                    </a:lnTo>
                    <a:lnTo>
                      <a:pt x="410" y="10"/>
                    </a:lnTo>
                    <a:lnTo>
                      <a:pt x="427" y="15"/>
                    </a:lnTo>
                    <a:lnTo>
                      <a:pt x="456" y="26"/>
                    </a:lnTo>
                    <a:lnTo>
                      <a:pt x="484" y="39"/>
                    </a:lnTo>
                    <a:lnTo>
                      <a:pt x="512" y="56"/>
                    </a:lnTo>
                    <a:lnTo>
                      <a:pt x="538" y="76"/>
                    </a:lnTo>
                    <a:lnTo>
                      <a:pt x="561" y="96"/>
                    </a:lnTo>
                    <a:lnTo>
                      <a:pt x="582" y="120"/>
                    </a:lnTo>
                    <a:lnTo>
                      <a:pt x="601" y="145"/>
                    </a:lnTo>
                    <a:lnTo>
                      <a:pt x="617" y="172"/>
                    </a:lnTo>
                    <a:lnTo>
                      <a:pt x="631" y="201"/>
                    </a:lnTo>
                    <a:lnTo>
                      <a:pt x="643" y="231"/>
                    </a:lnTo>
                    <a:lnTo>
                      <a:pt x="647" y="246"/>
                    </a:lnTo>
                    <a:lnTo>
                      <a:pt x="651" y="262"/>
                    </a:lnTo>
                    <a:lnTo>
                      <a:pt x="653" y="278"/>
                    </a:lnTo>
                    <a:lnTo>
                      <a:pt x="655" y="295"/>
                    </a:lnTo>
                    <a:lnTo>
                      <a:pt x="656" y="312"/>
                    </a:lnTo>
                    <a:lnTo>
                      <a:pt x="657" y="328"/>
                    </a:lnTo>
                    <a:lnTo>
                      <a:pt x="657" y="328"/>
                    </a:lnTo>
                    <a:lnTo>
                      <a:pt x="656" y="346"/>
                    </a:lnTo>
                    <a:lnTo>
                      <a:pt x="655" y="362"/>
                    </a:lnTo>
                    <a:lnTo>
                      <a:pt x="653" y="379"/>
                    </a:lnTo>
                    <a:lnTo>
                      <a:pt x="651" y="395"/>
                    </a:lnTo>
                    <a:lnTo>
                      <a:pt x="647" y="410"/>
                    </a:lnTo>
                    <a:lnTo>
                      <a:pt x="643" y="426"/>
                    </a:lnTo>
                    <a:lnTo>
                      <a:pt x="631" y="457"/>
                    </a:lnTo>
                    <a:lnTo>
                      <a:pt x="617" y="485"/>
                    </a:lnTo>
                    <a:lnTo>
                      <a:pt x="601" y="512"/>
                    </a:lnTo>
                    <a:lnTo>
                      <a:pt x="582" y="538"/>
                    </a:lnTo>
                    <a:lnTo>
                      <a:pt x="561" y="560"/>
                    </a:lnTo>
                    <a:lnTo>
                      <a:pt x="538" y="582"/>
                    </a:lnTo>
                    <a:lnTo>
                      <a:pt x="512" y="601"/>
                    </a:lnTo>
                    <a:lnTo>
                      <a:pt x="484" y="617"/>
                    </a:lnTo>
                    <a:lnTo>
                      <a:pt x="456" y="632"/>
                    </a:lnTo>
                    <a:lnTo>
                      <a:pt x="427" y="642"/>
                    </a:lnTo>
                    <a:lnTo>
                      <a:pt x="410" y="646"/>
                    </a:lnTo>
                    <a:lnTo>
                      <a:pt x="394" y="650"/>
                    </a:lnTo>
                    <a:lnTo>
                      <a:pt x="378" y="653"/>
                    </a:lnTo>
                    <a:lnTo>
                      <a:pt x="362" y="656"/>
                    </a:lnTo>
                    <a:lnTo>
                      <a:pt x="345" y="657"/>
                    </a:lnTo>
                    <a:lnTo>
                      <a:pt x="329" y="657"/>
                    </a:lnTo>
                    <a:lnTo>
                      <a:pt x="329" y="657"/>
                    </a:lnTo>
                    <a:close/>
                    <a:moveTo>
                      <a:pt x="329" y="38"/>
                    </a:moveTo>
                    <a:lnTo>
                      <a:pt x="329" y="38"/>
                    </a:lnTo>
                    <a:lnTo>
                      <a:pt x="299" y="39"/>
                    </a:lnTo>
                    <a:lnTo>
                      <a:pt x="269" y="43"/>
                    </a:lnTo>
                    <a:lnTo>
                      <a:pt x="243" y="50"/>
                    </a:lnTo>
                    <a:lnTo>
                      <a:pt x="216" y="61"/>
                    </a:lnTo>
                    <a:lnTo>
                      <a:pt x="190" y="73"/>
                    </a:lnTo>
                    <a:lnTo>
                      <a:pt x="166" y="88"/>
                    </a:lnTo>
                    <a:lnTo>
                      <a:pt x="143" y="104"/>
                    </a:lnTo>
                    <a:lnTo>
                      <a:pt x="123" y="123"/>
                    </a:lnTo>
                    <a:lnTo>
                      <a:pt x="104" y="144"/>
                    </a:lnTo>
                    <a:lnTo>
                      <a:pt x="87" y="166"/>
                    </a:lnTo>
                    <a:lnTo>
                      <a:pt x="72" y="190"/>
                    </a:lnTo>
                    <a:lnTo>
                      <a:pt x="60" y="215"/>
                    </a:lnTo>
                    <a:lnTo>
                      <a:pt x="51" y="242"/>
                    </a:lnTo>
                    <a:lnTo>
                      <a:pt x="44" y="270"/>
                    </a:lnTo>
                    <a:lnTo>
                      <a:pt x="39" y="299"/>
                    </a:lnTo>
                    <a:lnTo>
                      <a:pt x="37" y="328"/>
                    </a:lnTo>
                    <a:lnTo>
                      <a:pt x="37" y="328"/>
                    </a:lnTo>
                    <a:lnTo>
                      <a:pt x="39" y="358"/>
                    </a:lnTo>
                    <a:lnTo>
                      <a:pt x="44" y="387"/>
                    </a:lnTo>
                    <a:lnTo>
                      <a:pt x="51" y="415"/>
                    </a:lnTo>
                    <a:lnTo>
                      <a:pt x="60" y="442"/>
                    </a:lnTo>
                    <a:lnTo>
                      <a:pt x="72" y="468"/>
                    </a:lnTo>
                    <a:lnTo>
                      <a:pt x="87" y="491"/>
                    </a:lnTo>
                    <a:lnTo>
                      <a:pt x="104" y="513"/>
                    </a:lnTo>
                    <a:lnTo>
                      <a:pt x="123" y="535"/>
                    </a:lnTo>
                    <a:lnTo>
                      <a:pt x="143" y="554"/>
                    </a:lnTo>
                    <a:lnTo>
                      <a:pt x="166" y="570"/>
                    </a:lnTo>
                    <a:lnTo>
                      <a:pt x="190" y="585"/>
                    </a:lnTo>
                    <a:lnTo>
                      <a:pt x="216" y="597"/>
                    </a:lnTo>
                    <a:lnTo>
                      <a:pt x="243" y="606"/>
                    </a:lnTo>
                    <a:lnTo>
                      <a:pt x="269" y="614"/>
                    </a:lnTo>
                    <a:lnTo>
                      <a:pt x="299" y="618"/>
                    </a:lnTo>
                    <a:lnTo>
                      <a:pt x="329" y="620"/>
                    </a:lnTo>
                    <a:lnTo>
                      <a:pt x="329" y="620"/>
                    </a:lnTo>
                    <a:lnTo>
                      <a:pt x="358" y="618"/>
                    </a:lnTo>
                    <a:lnTo>
                      <a:pt x="388" y="614"/>
                    </a:lnTo>
                    <a:lnTo>
                      <a:pt x="414" y="606"/>
                    </a:lnTo>
                    <a:lnTo>
                      <a:pt x="441" y="597"/>
                    </a:lnTo>
                    <a:lnTo>
                      <a:pt x="467" y="585"/>
                    </a:lnTo>
                    <a:lnTo>
                      <a:pt x="491" y="570"/>
                    </a:lnTo>
                    <a:lnTo>
                      <a:pt x="514" y="554"/>
                    </a:lnTo>
                    <a:lnTo>
                      <a:pt x="534" y="535"/>
                    </a:lnTo>
                    <a:lnTo>
                      <a:pt x="553" y="513"/>
                    </a:lnTo>
                    <a:lnTo>
                      <a:pt x="570" y="491"/>
                    </a:lnTo>
                    <a:lnTo>
                      <a:pt x="584" y="468"/>
                    </a:lnTo>
                    <a:lnTo>
                      <a:pt x="597" y="442"/>
                    </a:lnTo>
                    <a:lnTo>
                      <a:pt x="606" y="415"/>
                    </a:lnTo>
                    <a:lnTo>
                      <a:pt x="613" y="387"/>
                    </a:lnTo>
                    <a:lnTo>
                      <a:pt x="619" y="358"/>
                    </a:lnTo>
                    <a:lnTo>
                      <a:pt x="620" y="328"/>
                    </a:lnTo>
                    <a:lnTo>
                      <a:pt x="620" y="328"/>
                    </a:lnTo>
                    <a:lnTo>
                      <a:pt x="619" y="299"/>
                    </a:lnTo>
                    <a:lnTo>
                      <a:pt x="613" y="270"/>
                    </a:lnTo>
                    <a:lnTo>
                      <a:pt x="606" y="242"/>
                    </a:lnTo>
                    <a:lnTo>
                      <a:pt x="597" y="215"/>
                    </a:lnTo>
                    <a:lnTo>
                      <a:pt x="584" y="190"/>
                    </a:lnTo>
                    <a:lnTo>
                      <a:pt x="570" y="166"/>
                    </a:lnTo>
                    <a:lnTo>
                      <a:pt x="553" y="144"/>
                    </a:lnTo>
                    <a:lnTo>
                      <a:pt x="534" y="123"/>
                    </a:lnTo>
                    <a:lnTo>
                      <a:pt x="514" y="104"/>
                    </a:lnTo>
                    <a:lnTo>
                      <a:pt x="491" y="88"/>
                    </a:lnTo>
                    <a:lnTo>
                      <a:pt x="467" y="73"/>
                    </a:lnTo>
                    <a:lnTo>
                      <a:pt x="441" y="61"/>
                    </a:lnTo>
                    <a:lnTo>
                      <a:pt x="414" y="50"/>
                    </a:lnTo>
                    <a:lnTo>
                      <a:pt x="388" y="43"/>
                    </a:lnTo>
                    <a:lnTo>
                      <a:pt x="358"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7" name="Freeform 77">
                <a:extLst>
                  <a:ext uri="{FF2B5EF4-FFF2-40B4-BE49-F238E27FC236}">
                    <a16:creationId xmlns:a16="http://schemas.microsoft.com/office/drawing/2014/main" id="{C9707A5A-6148-2A40-99AF-9C8A2B59819E}"/>
                  </a:ext>
                </a:extLst>
              </p:cNvPr>
              <p:cNvSpPr>
                <a:spLocks/>
              </p:cNvSpPr>
              <p:nvPr/>
            </p:nvSpPr>
            <p:spPr bwMode="auto">
              <a:xfrm>
                <a:off x="3363913" y="1022350"/>
                <a:ext cx="193675" cy="77788"/>
              </a:xfrm>
              <a:custGeom>
                <a:avLst/>
                <a:gdLst>
                  <a:gd name="T0" fmla="*/ 237 w 245"/>
                  <a:gd name="T1" fmla="*/ 0 h 99"/>
                  <a:gd name="T2" fmla="*/ 8 w 245"/>
                  <a:gd name="T3" fmla="*/ 0 h 99"/>
                  <a:gd name="T4" fmla="*/ 8 w 245"/>
                  <a:gd name="T5" fmla="*/ 0 h 99"/>
                  <a:gd name="T6" fmla="*/ 4 w 245"/>
                  <a:gd name="T7" fmla="*/ 0 h 99"/>
                  <a:gd name="T8" fmla="*/ 3 w 245"/>
                  <a:gd name="T9" fmla="*/ 2 h 99"/>
                  <a:gd name="T10" fmla="*/ 0 w 245"/>
                  <a:gd name="T11" fmla="*/ 5 h 99"/>
                  <a:gd name="T12" fmla="*/ 0 w 245"/>
                  <a:gd name="T13" fmla="*/ 7 h 99"/>
                  <a:gd name="T14" fmla="*/ 0 w 245"/>
                  <a:gd name="T15" fmla="*/ 31 h 99"/>
                  <a:gd name="T16" fmla="*/ 0 w 245"/>
                  <a:gd name="T17" fmla="*/ 31 h 99"/>
                  <a:gd name="T18" fmla="*/ 0 w 245"/>
                  <a:gd name="T19" fmla="*/ 33 h 99"/>
                  <a:gd name="T20" fmla="*/ 2 w 245"/>
                  <a:gd name="T21" fmla="*/ 35 h 99"/>
                  <a:gd name="T22" fmla="*/ 121 w 245"/>
                  <a:gd name="T23" fmla="*/ 99 h 99"/>
                  <a:gd name="T24" fmla="*/ 121 w 245"/>
                  <a:gd name="T25" fmla="*/ 99 h 99"/>
                  <a:gd name="T26" fmla="*/ 123 w 245"/>
                  <a:gd name="T27" fmla="*/ 99 h 99"/>
                  <a:gd name="T28" fmla="*/ 123 w 245"/>
                  <a:gd name="T29" fmla="*/ 99 h 99"/>
                  <a:gd name="T30" fmla="*/ 124 w 245"/>
                  <a:gd name="T31" fmla="*/ 99 h 99"/>
                  <a:gd name="T32" fmla="*/ 242 w 245"/>
                  <a:gd name="T33" fmla="*/ 35 h 99"/>
                  <a:gd name="T34" fmla="*/ 242 w 245"/>
                  <a:gd name="T35" fmla="*/ 35 h 99"/>
                  <a:gd name="T36" fmla="*/ 243 w 245"/>
                  <a:gd name="T37" fmla="*/ 33 h 99"/>
                  <a:gd name="T38" fmla="*/ 245 w 245"/>
                  <a:gd name="T39" fmla="*/ 31 h 99"/>
                  <a:gd name="T40" fmla="*/ 245 w 245"/>
                  <a:gd name="T41" fmla="*/ 7 h 99"/>
                  <a:gd name="T42" fmla="*/ 245 w 245"/>
                  <a:gd name="T43" fmla="*/ 7 h 99"/>
                  <a:gd name="T44" fmla="*/ 243 w 245"/>
                  <a:gd name="T45" fmla="*/ 5 h 99"/>
                  <a:gd name="T46" fmla="*/ 242 w 245"/>
                  <a:gd name="T47" fmla="*/ 2 h 99"/>
                  <a:gd name="T48" fmla="*/ 239 w 245"/>
                  <a:gd name="T49" fmla="*/ 0 h 99"/>
                  <a:gd name="T50" fmla="*/ 237 w 245"/>
                  <a:gd name="T51" fmla="*/ 0 h 99"/>
                  <a:gd name="T52" fmla="*/ 237 w 245"/>
                  <a:gd name="T5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99">
                    <a:moveTo>
                      <a:pt x="237" y="0"/>
                    </a:moveTo>
                    <a:lnTo>
                      <a:pt x="8" y="0"/>
                    </a:lnTo>
                    <a:lnTo>
                      <a:pt x="8" y="0"/>
                    </a:lnTo>
                    <a:lnTo>
                      <a:pt x="4" y="0"/>
                    </a:lnTo>
                    <a:lnTo>
                      <a:pt x="3" y="2"/>
                    </a:lnTo>
                    <a:lnTo>
                      <a:pt x="0" y="5"/>
                    </a:lnTo>
                    <a:lnTo>
                      <a:pt x="0" y="7"/>
                    </a:lnTo>
                    <a:lnTo>
                      <a:pt x="0" y="31"/>
                    </a:lnTo>
                    <a:lnTo>
                      <a:pt x="0" y="31"/>
                    </a:lnTo>
                    <a:lnTo>
                      <a:pt x="0" y="33"/>
                    </a:lnTo>
                    <a:lnTo>
                      <a:pt x="2" y="35"/>
                    </a:lnTo>
                    <a:lnTo>
                      <a:pt x="121" y="99"/>
                    </a:lnTo>
                    <a:lnTo>
                      <a:pt x="121" y="99"/>
                    </a:lnTo>
                    <a:lnTo>
                      <a:pt x="123" y="99"/>
                    </a:lnTo>
                    <a:lnTo>
                      <a:pt x="123" y="99"/>
                    </a:lnTo>
                    <a:lnTo>
                      <a:pt x="124" y="99"/>
                    </a:lnTo>
                    <a:lnTo>
                      <a:pt x="242" y="35"/>
                    </a:lnTo>
                    <a:lnTo>
                      <a:pt x="242" y="35"/>
                    </a:lnTo>
                    <a:lnTo>
                      <a:pt x="243" y="33"/>
                    </a:lnTo>
                    <a:lnTo>
                      <a:pt x="245" y="31"/>
                    </a:lnTo>
                    <a:lnTo>
                      <a:pt x="245" y="7"/>
                    </a:lnTo>
                    <a:lnTo>
                      <a:pt x="245" y="7"/>
                    </a:lnTo>
                    <a:lnTo>
                      <a:pt x="243" y="5"/>
                    </a:lnTo>
                    <a:lnTo>
                      <a:pt x="242" y="2"/>
                    </a:lnTo>
                    <a:lnTo>
                      <a:pt x="239" y="0"/>
                    </a:lnTo>
                    <a:lnTo>
                      <a:pt x="237" y="0"/>
                    </a:lnTo>
                    <a:lnTo>
                      <a:pt x="2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8" name="Freeform 78">
                <a:extLst>
                  <a:ext uri="{FF2B5EF4-FFF2-40B4-BE49-F238E27FC236}">
                    <a16:creationId xmlns:a16="http://schemas.microsoft.com/office/drawing/2014/main" id="{30453A85-CE24-DC4F-914F-A435C0C2A41E}"/>
                  </a:ext>
                </a:extLst>
              </p:cNvPr>
              <p:cNvSpPr>
                <a:spLocks/>
              </p:cNvSpPr>
              <p:nvPr/>
            </p:nvSpPr>
            <p:spPr bwMode="auto">
              <a:xfrm>
                <a:off x="3363913" y="1068388"/>
                <a:ext cx="193675" cy="109538"/>
              </a:xfrm>
              <a:custGeom>
                <a:avLst/>
                <a:gdLst>
                  <a:gd name="T0" fmla="*/ 128 w 245"/>
                  <a:gd name="T1" fmla="*/ 62 h 139"/>
                  <a:gd name="T2" fmla="*/ 128 w 245"/>
                  <a:gd name="T3" fmla="*/ 62 h 139"/>
                  <a:gd name="T4" fmla="*/ 123 w 245"/>
                  <a:gd name="T5" fmla="*/ 63 h 139"/>
                  <a:gd name="T6" fmla="*/ 123 w 245"/>
                  <a:gd name="T7" fmla="*/ 63 h 139"/>
                  <a:gd name="T8" fmla="*/ 117 w 245"/>
                  <a:gd name="T9" fmla="*/ 62 h 139"/>
                  <a:gd name="T10" fmla="*/ 0 w 245"/>
                  <a:gd name="T11" fmla="*/ 0 h 139"/>
                  <a:gd name="T12" fmla="*/ 0 w 245"/>
                  <a:gd name="T13" fmla="*/ 0 h 139"/>
                  <a:gd name="T14" fmla="*/ 0 w 245"/>
                  <a:gd name="T15" fmla="*/ 0 h 139"/>
                  <a:gd name="T16" fmla="*/ 0 w 245"/>
                  <a:gd name="T17" fmla="*/ 130 h 139"/>
                  <a:gd name="T18" fmla="*/ 0 w 245"/>
                  <a:gd name="T19" fmla="*/ 130 h 139"/>
                  <a:gd name="T20" fmla="*/ 0 w 245"/>
                  <a:gd name="T21" fmla="*/ 133 h 139"/>
                  <a:gd name="T22" fmla="*/ 3 w 245"/>
                  <a:gd name="T23" fmla="*/ 136 h 139"/>
                  <a:gd name="T24" fmla="*/ 4 w 245"/>
                  <a:gd name="T25" fmla="*/ 137 h 139"/>
                  <a:gd name="T26" fmla="*/ 8 w 245"/>
                  <a:gd name="T27" fmla="*/ 139 h 139"/>
                  <a:gd name="T28" fmla="*/ 237 w 245"/>
                  <a:gd name="T29" fmla="*/ 139 h 139"/>
                  <a:gd name="T30" fmla="*/ 237 w 245"/>
                  <a:gd name="T31" fmla="*/ 139 h 139"/>
                  <a:gd name="T32" fmla="*/ 239 w 245"/>
                  <a:gd name="T33" fmla="*/ 137 h 139"/>
                  <a:gd name="T34" fmla="*/ 242 w 245"/>
                  <a:gd name="T35" fmla="*/ 136 h 139"/>
                  <a:gd name="T36" fmla="*/ 243 w 245"/>
                  <a:gd name="T37" fmla="*/ 133 h 139"/>
                  <a:gd name="T38" fmla="*/ 245 w 245"/>
                  <a:gd name="T39" fmla="*/ 130 h 139"/>
                  <a:gd name="T40" fmla="*/ 245 w 245"/>
                  <a:gd name="T41" fmla="*/ 0 h 139"/>
                  <a:gd name="T42" fmla="*/ 245 w 245"/>
                  <a:gd name="T43" fmla="*/ 0 h 139"/>
                  <a:gd name="T44" fmla="*/ 245 w 245"/>
                  <a:gd name="T45" fmla="*/ 0 h 139"/>
                  <a:gd name="T46" fmla="*/ 128 w 245"/>
                  <a:gd name="T47" fmla="*/ 6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139">
                    <a:moveTo>
                      <a:pt x="128" y="62"/>
                    </a:moveTo>
                    <a:lnTo>
                      <a:pt x="128" y="62"/>
                    </a:lnTo>
                    <a:lnTo>
                      <a:pt x="123" y="63"/>
                    </a:lnTo>
                    <a:lnTo>
                      <a:pt x="123" y="63"/>
                    </a:lnTo>
                    <a:lnTo>
                      <a:pt x="117" y="62"/>
                    </a:lnTo>
                    <a:lnTo>
                      <a:pt x="0" y="0"/>
                    </a:lnTo>
                    <a:lnTo>
                      <a:pt x="0" y="0"/>
                    </a:lnTo>
                    <a:lnTo>
                      <a:pt x="0" y="0"/>
                    </a:lnTo>
                    <a:lnTo>
                      <a:pt x="0" y="130"/>
                    </a:lnTo>
                    <a:lnTo>
                      <a:pt x="0" y="130"/>
                    </a:lnTo>
                    <a:lnTo>
                      <a:pt x="0" y="133"/>
                    </a:lnTo>
                    <a:lnTo>
                      <a:pt x="3" y="136"/>
                    </a:lnTo>
                    <a:lnTo>
                      <a:pt x="4" y="137"/>
                    </a:lnTo>
                    <a:lnTo>
                      <a:pt x="8" y="139"/>
                    </a:lnTo>
                    <a:lnTo>
                      <a:pt x="237" y="139"/>
                    </a:lnTo>
                    <a:lnTo>
                      <a:pt x="237" y="139"/>
                    </a:lnTo>
                    <a:lnTo>
                      <a:pt x="239" y="137"/>
                    </a:lnTo>
                    <a:lnTo>
                      <a:pt x="242" y="136"/>
                    </a:lnTo>
                    <a:lnTo>
                      <a:pt x="243" y="133"/>
                    </a:lnTo>
                    <a:lnTo>
                      <a:pt x="245" y="130"/>
                    </a:lnTo>
                    <a:lnTo>
                      <a:pt x="245" y="0"/>
                    </a:lnTo>
                    <a:lnTo>
                      <a:pt x="245" y="0"/>
                    </a:lnTo>
                    <a:lnTo>
                      <a:pt x="245" y="0"/>
                    </a:lnTo>
                    <a:lnTo>
                      <a:pt x="12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9" name="Group 18">
            <a:extLst>
              <a:ext uri="{FF2B5EF4-FFF2-40B4-BE49-F238E27FC236}">
                <a16:creationId xmlns:a16="http://schemas.microsoft.com/office/drawing/2014/main" id="{4D4E57B5-5C07-6946-B1BE-DE02968474DB}"/>
              </a:ext>
            </a:extLst>
          </p:cNvPr>
          <p:cNvGrpSpPr>
            <a:grpSpLocks noChangeAspect="1"/>
          </p:cNvGrpSpPr>
          <p:nvPr/>
        </p:nvGrpSpPr>
        <p:grpSpPr>
          <a:xfrm>
            <a:off x="1859283" y="3597333"/>
            <a:ext cx="483889" cy="484156"/>
            <a:chOff x="6637194" y="471570"/>
            <a:chExt cx="522000" cy="522288"/>
          </a:xfrm>
        </p:grpSpPr>
        <p:sp>
          <p:nvSpPr>
            <p:cNvPr id="20" name="Oval 19">
              <a:extLst>
                <a:ext uri="{FF2B5EF4-FFF2-40B4-BE49-F238E27FC236}">
                  <a16:creationId xmlns:a16="http://schemas.microsoft.com/office/drawing/2014/main" id="{4699CB7B-2088-8549-92E6-DEAE28983724}"/>
                </a:ext>
              </a:extLst>
            </p:cNvPr>
            <p:cNvSpPr>
              <a:spLocks noChangeAspect="1"/>
            </p:cNvSpPr>
            <p:nvPr/>
          </p:nvSpPr>
          <p:spPr>
            <a:xfrm>
              <a:off x="6637194" y="471714"/>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A5865805-9D3D-9A48-B787-3A1356FD494A}"/>
                </a:ext>
              </a:extLst>
            </p:cNvPr>
            <p:cNvGrpSpPr>
              <a:grpSpLocks noChangeAspect="1"/>
            </p:cNvGrpSpPr>
            <p:nvPr/>
          </p:nvGrpSpPr>
          <p:grpSpPr>
            <a:xfrm>
              <a:off x="6637844" y="471570"/>
              <a:ext cx="520700" cy="522288"/>
              <a:chOff x="5835651" y="836613"/>
              <a:chExt cx="520700" cy="522288"/>
            </a:xfrm>
            <a:solidFill>
              <a:schemeClr val="tx2"/>
            </a:solidFill>
          </p:grpSpPr>
          <p:sp>
            <p:nvSpPr>
              <p:cNvPr id="22" name="Freeform 21">
                <a:extLst>
                  <a:ext uri="{FF2B5EF4-FFF2-40B4-BE49-F238E27FC236}">
                    <a16:creationId xmlns:a16="http://schemas.microsoft.com/office/drawing/2014/main" id="{EA2E688F-F869-4241-9C8F-D99D76A3B1E0}"/>
                  </a:ext>
                </a:extLst>
              </p:cNvPr>
              <p:cNvSpPr>
                <a:spLocks noEditPoints="1"/>
              </p:cNvSpPr>
              <p:nvPr/>
            </p:nvSpPr>
            <p:spPr bwMode="auto">
              <a:xfrm>
                <a:off x="5835651" y="836613"/>
                <a:ext cx="520700" cy="522288"/>
              </a:xfrm>
              <a:custGeom>
                <a:avLst/>
                <a:gdLst>
                  <a:gd name="T0" fmla="*/ 312 w 658"/>
                  <a:gd name="T1" fmla="*/ 659 h 659"/>
                  <a:gd name="T2" fmla="*/ 263 w 658"/>
                  <a:gd name="T3" fmla="*/ 652 h 659"/>
                  <a:gd name="T4" fmla="*/ 201 w 658"/>
                  <a:gd name="T5" fmla="*/ 633 h 659"/>
                  <a:gd name="T6" fmla="*/ 120 w 658"/>
                  <a:gd name="T7" fmla="*/ 583 h 659"/>
                  <a:gd name="T8" fmla="*/ 56 w 658"/>
                  <a:gd name="T9" fmla="*/ 513 h 659"/>
                  <a:gd name="T10" fmla="*/ 15 w 658"/>
                  <a:gd name="T11" fmla="*/ 428 h 659"/>
                  <a:gd name="T12" fmla="*/ 4 w 658"/>
                  <a:gd name="T13" fmla="*/ 379 h 659"/>
                  <a:gd name="T14" fmla="*/ 0 w 658"/>
                  <a:gd name="T15" fmla="*/ 329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5 w 658"/>
                  <a:gd name="T29" fmla="*/ 3 h 659"/>
                  <a:gd name="T30" fmla="*/ 329 w 658"/>
                  <a:gd name="T31" fmla="*/ 0 h 659"/>
                  <a:gd name="T32" fmla="*/ 379 w 658"/>
                  <a:gd name="T33" fmla="*/ 4 h 659"/>
                  <a:gd name="T34" fmla="*/ 426 w 658"/>
                  <a:gd name="T35" fmla="*/ 15 h 659"/>
                  <a:gd name="T36" fmla="*/ 513 w 658"/>
                  <a:gd name="T37" fmla="*/ 57 h 659"/>
                  <a:gd name="T38" fmla="*/ 583 w 658"/>
                  <a:gd name="T39" fmla="*/ 121 h 659"/>
                  <a:gd name="T40" fmla="*/ 631 w 658"/>
                  <a:gd name="T41" fmla="*/ 202 h 659"/>
                  <a:gd name="T42" fmla="*/ 651 w 658"/>
                  <a:gd name="T43" fmla="*/ 264 h 659"/>
                  <a:gd name="T44" fmla="*/ 657 w 658"/>
                  <a:gd name="T45" fmla="*/ 313 h 659"/>
                  <a:gd name="T46" fmla="*/ 657 w 658"/>
                  <a:gd name="T47" fmla="*/ 347 h 659"/>
                  <a:gd name="T48" fmla="*/ 651 w 658"/>
                  <a:gd name="T49" fmla="*/ 397 h 659"/>
                  <a:gd name="T50" fmla="*/ 631 w 658"/>
                  <a:gd name="T51" fmla="*/ 457 h 659"/>
                  <a:gd name="T52" fmla="*/ 583 w 658"/>
                  <a:gd name="T53" fmla="*/ 539 h 659"/>
                  <a:gd name="T54" fmla="*/ 513 w 658"/>
                  <a:gd name="T55" fmla="*/ 602 h 659"/>
                  <a:gd name="T56" fmla="*/ 426 w 658"/>
                  <a:gd name="T57" fmla="*/ 644 h 659"/>
                  <a:gd name="T58" fmla="*/ 379 w 658"/>
                  <a:gd name="T59" fmla="*/ 654 h 659"/>
                  <a:gd name="T60" fmla="*/ 329 w 658"/>
                  <a:gd name="T61" fmla="*/ 659 h 659"/>
                  <a:gd name="T62" fmla="*/ 329 w 658"/>
                  <a:gd name="T63" fmla="*/ 38 h 659"/>
                  <a:gd name="T64" fmla="*/ 242 w 658"/>
                  <a:gd name="T65" fmla="*/ 51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1 h 659"/>
                  <a:gd name="T82" fmla="*/ 242 w 658"/>
                  <a:gd name="T83" fmla="*/ 607 h 659"/>
                  <a:gd name="T84" fmla="*/ 329 w 658"/>
                  <a:gd name="T85" fmla="*/ 621 h 659"/>
                  <a:gd name="T86" fmla="*/ 387 w 658"/>
                  <a:gd name="T87" fmla="*/ 616 h 659"/>
                  <a:gd name="T88" fmla="*/ 467 w 658"/>
                  <a:gd name="T89" fmla="*/ 586 h 659"/>
                  <a:gd name="T90" fmla="*/ 534 w 658"/>
                  <a:gd name="T91" fmla="*/ 535 h 659"/>
                  <a:gd name="T92" fmla="*/ 584 w 658"/>
                  <a:gd name="T93" fmla="*/ 468 h 659"/>
                  <a:gd name="T94" fmla="*/ 614 w 658"/>
                  <a:gd name="T95" fmla="*/ 389 h 659"/>
                  <a:gd name="T96" fmla="*/ 620 w 658"/>
                  <a:gd name="T97" fmla="*/ 329 h 659"/>
                  <a:gd name="T98" fmla="*/ 607 w 658"/>
                  <a:gd name="T99" fmla="*/ 244 h 659"/>
                  <a:gd name="T100" fmla="*/ 569 w 658"/>
                  <a:gd name="T101" fmla="*/ 167 h 659"/>
                  <a:gd name="T102" fmla="*/ 514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5" y="657"/>
                    </a:lnTo>
                    <a:lnTo>
                      <a:pt x="279" y="654"/>
                    </a:lnTo>
                    <a:lnTo>
                      <a:pt x="263" y="652"/>
                    </a:lnTo>
                    <a:lnTo>
                      <a:pt x="247" y="648"/>
                    </a:lnTo>
                    <a:lnTo>
                      <a:pt x="231" y="644"/>
                    </a:lnTo>
                    <a:lnTo>
                      <a:pt x="201" y="633"/>
                    </a:lnTo>
                    <a:lnTo>
                      <a:pt x="172" y="618"/>
                    </a:lnTo>
                    <a:lnTo>
                      <a:pt x="145" y="602"/>
                    </a:lnTo>
                    <a:lnTo>
                      <a:pt x="120" y="583"/>
                    </a:lnTo>
                    <a:lnTo>
                      <a:pt x="97" y="562"/>
                    </a:lnTo>
                    <a:lnTo>
                      <a:pt x="75" y="539"/>
                    </a:lnTo>
                    <a:lnTo>
                      <a:pt x="56" y="513"/>
                    </a:lnTo>
                    <a:lnTo>
                      <a:pt x="40" y="487"/>
                    </a:lnTo>
                    <a:lnTo>
                      <a:pt x="26" y="457"/>
                    </a:lnTo>
                    <a:lnTo>
                      <a:pt x="15" y="428"/>
                    </a:lnTo>
                    <a:lnTo>
                      <a:pt x="11" y="411"/>
                    </a:lnTo>
                    <a:lnTo>
                      <a:pt x="7" y="397"/>
                    </a:lnTo>
                    <a:lnTo>
                      <a:pt x="4" y="379"/>
                    </a:lnTo>
                    <a:lnTo>
                      <a:pt x="1" y="363"/>
                    </a:lnTo>
                    <a:lnTo>
                      <a:pt x="0" y="347"/>
                    </a:lnTo>
                    <a:lnTo>
                      <a:pt x="0" y="329"/>
                    </a:lnTo>
                    <a:lnTo>
                      <a:pt x="0" y="329"/>
                    </a:lnTo>
                    <a:lnTo>
                      <a:pt x="0" y="313"/>
                    </a:lnTo>
                    <a:lnTo>
                      <a:pt x="1" y="296"/>
                    </a:lnTo>
                    <a:lnTo>
                      <a:pt x="4" y="280"/>
                    </a:lnTo>
                    <a:lnTo>
                      <a:pt x="7" y="264"/>
                    </a:lnTo>
                    <a:lnTo>
                      <a:pt x="11" y="248"/>
                    </a:lnTo>
                    <a:lnTo>
                      <a:pt x="15" y="233"/>
                    </a:lnTo>
                    <a:lnTo>
                      <a:pt x="26" y="202"/>
                    </a:lnTo>
                    <a:lnTo>
                      <a:pt x="40" y="174"/>
                    </a:lnTo>
                    <a:lnTo>
                      <a:pt x="56" y="145"/>
                    </a:lnTo>
                    <a:lnTo>
                      <a:pt x="75" y="121"/>
                    </a:lnTo>
                    <a:lnTo>
                      <a:pt x="97" y="97"/>
                    </a:lnTo>
                    <a:lnTo>
                      <a:pt x="120" y="76"/>
                    </a:lnTo>
                    <a:lnTo>
                      <a:pt x="145" y="57"/>
                    </a:lnTo>
                    <a:lnTo>
                      <a:pt x="172" y="41"/>
                    </a:lnTo>
                    <a:lnTo>
                      <a:pt x="201" y="27"/>
                    </a:lnTo>
                    <a:lnTo>
                      <a:pt x="231" y="15"/>
                    </a:lnTo>
                    <a:lnTo>
                      <a:pt x="247" y="11"/>
                    </a:lnTo>
                    <a:lnTo>
                      <a:pt x="263" y="7"/>
                    </a:lnTo>
                    <a:lnTo>
                      <a:pt x="279" y="4"/>
                    </a:lnTo>
                    <a:lnTo>
                      <a:pt x="295" y="3"/>
                    </a:lnTo>
                    <a:lnTo>
                      <a:pt x="312" y="2"/>
                    </a:lnTo>
                    <a:lnTo>
                      <a:pt x="329" y="0"/>
                    </a:lnTo>
                    <a:lnTo>
                      <a:pt x="329" y="0"/>
                    </a:lnTo>
                    <a:lnTo>
                      <a:pt x="345" y="2"/>
                    </a:lnTo>
                    <a:lnTo>
                      <a:pt x="363" y="3"/>
                    </a:lnTo>
                    <a:lnTo>
                      <a:pt x="379" y="4"/>
                    </a:lnTo>
                    <a:lnTo>
                      <a:pt x="395" y="7"/>
                    </a:lnTo>
                    <a:lnTo>
                      <a:pt x="411" y="11"/>
                    </a:lnTo>
                    <a:lnTo>
                      <a:pt x="426" y="15"/>
                    </a:lnTo>
                    <a:lnTo>
                      <a:pt x="457" y="27"/>
                    </a:lnTo>
                    <a:lnTo>
                      <a:pt x="485" y="41"/>
                    </a:lnTo>
                    <a:lnTo>
                      <a:pt x="513" y="57"/>
                    </a:lnTo>
                    <a:lnTo>
                      <a:pt x="537" y="76"/>
                    </a:lnTo>
                    <a:lnTo>
                      <a:pt x="561" y="97"/>
                    </a:lnTo>
                    <a:lnTo>
                      <a:pt x="583" y="121"/>
                    </a:lnTo>
                    <a:lnTo>
                      <a:pt x="602" y="145"/>
                    </a:lnTo>
                    <a:lnTo>
                      <a:pt x="618" y="174"/>
                    </a:lnTo>
                    <a:lnTo>
                      <a:pt x="631" y="202"/>
                    </a:lnTo>
                    <a:lnTo>
                      <a:pt x="643" y="233"/>
                    </a:lnTo>
                    <a:lnTo>
                      <a:pt x="647" y="248"/>
                    </a:lnTo>
                    <a:lnTo>
                      <a:pt x="651" y="264"/>
                    </a:lnTo>
                    <a:lnTo>
                      <a:pt x="654" y="280"/>
                    </a:lnTo>
                    <a:lnTo>
                      <a:pt x="655" y="296"/>
                    </a:lnTo>
                    <a:lnTo>
                      <a:pt x="657" y="313"/>
                    </a:lnTo>
                    <a:lnTo>
                      <a:pt x="658" y="329"/>
                    </a:lnTo>
                    <a:lnTo>
                      <a:pt x="658" y="329"/>
                    </a:lnTo>
                    <a:lnTo>
                      <a:pt x="657" y="347"/>
                    </a:lnTo>
                    <a:lnTo>
                      <a:pt x="655" y="363"/>
                    </a:lnTo>
                    <a:lnTo>
                      <a:pt x="654" y="379"/>
                    </a:lnTo>
                    <a:lnTo>
                      <a:pt x="651" y="397"/>
                    </a:lnTo>
                    <a:lnTo>
                      <a:pt x="647" y="411"/>
                    </a:lnTo>
                    <a:lnTo>
                      <a:pt x="643" y="428"/>
                    </a:lnTo>
                    <a:lnTo>
                      <a:pt x="631" y="457"/>
                    </a:lnTo>
                    <a:lnTo>
                      <a:pt x="618" y="487"/>
                    </a:lnTo>
                    <a:lnTo>
                      <a:pt x="602" y="513"/>
                    </a:lnTo>
                    <a:lnTo>
                      <a:pt x="583" y="539"/>
                    </a:lnTo>
                    <a:lnTo>
                      <a:pt x="561" y="562"/>
                    </a:lnTo>
                    <a:lnTo>
                      <a:pt x="537" y="583"/>
                    </a:lnTo>
                    <a:lnTo>
                      <a:pt x="513" y="602"/>
                    </a:lnTo>
                    <a:lnTo>
                      <a:pt x="485" y="618"/>
                    </a:lnTo>
                    <a:lnTo>
                      <a:pt x="457" y="633"/>
                    </a:lnTo>
                    <a:lnTo>
                      <a:pt x="426" y="644"/>
                    </a:lnTo>
                    <a:lnTo>
                      <a:pt x="411" y="648"/>
                    </a:lnTo>
                    <a:lnTo>
                      <a:pt x="395" y="652"/>
                    </a:lnTo>
                    <a:lnTo>
                      <a:pt x="379" y="654"/>
                    </a:lnTo>
                    <a:lnTo>
                      <a:pt x="363" y="657"/>
                    </a:lnTo>
                    <a:lnTo>
                      <a:pt x="345" y="659"/>
                    </a:lnTo>
                    <a:lnTo>
                      <a:pt x="329" y="659"/>
                    </a:lnTo>
                    <a:lnTo>
                      <a:pt x="329" y="659"/>
                    </a:lnTo>
                    <a:close/>
                    <a:moveTo>
                      <a:pt x="329" y="38"/>
                    </a:moveTo>
                    <a:lnTo>
                      <a:pt x="329" y="38"/>
                    </a:lnTo>
                    <a:lnTo>
                      <a:pt x="299" y="41"/>
                    </a:lnTo>
                    <a:lnTo>
                      <a:pt x="270" y="45"/>
                    </a:lnTo>
                    <a:lnTo>
                      <a:pt x="242" y="51"/>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29"/>
                    </a:lnTo>
                    <a:lnTo>
                      <a:pt x="38" y="329"/>
                    </a:lnTo>
                    <a:lnTo>
                      <a:pt x="39" y="359"/>
                    </a:lnTo>
                    <a:lnTo>
                      <a:pt x="43" y="389"/>
                    </a:lnTo>
                    <a:lnTo>
                      <a:pt x="51" y="417"/>
                    </a:lnTo>
                    <a:lnTo>
                      <a:pt x="60" y="444"/>
                    </a:lnTo>
                    <a:lnTo>
                      <a:pt x="73" y="468"/>
                    </a:lnTo>
                    <a:lnTo>
                      <a:pt x="87" y="492"/>
                    </a:lnTo>
                    <a:lnTo>
                      <a:pt x="105" y="515"/>
                    </a:lnTo>
                    <a:lnTo>
                      <a:pt x="124" y="535"/>
                    </a:lnTo>
                    <a:lnTo>
                      <a:pt x="144" y="554"/>
                    </a:lnTo>
                    <a:lnTo>
                      <a:pt x="167" y="571"/>
                    </a:lnTo>
                    <a:lnTo>
                      <a:pt x="191" y="586"/>
                    </a:lnTo>
                    <a:lnTo>
                      <a:pt x="215" y="598"/>
                    </a:lnTo>
                    <a:lnTo>
                      <a:pt x="242" y="607"/>
                    </a:lnTo>
                    <a:lnTo>
                      <a:pt x="270" y="616"/>
                    </a:lnTo>
                    <a:lnTo>
                      <a:pt x="299" y="620"/>
                    </a:lnTo>
                    <a:lnTo>
                      <a:pt x="329" y="621"/>
                    </a:lnTo>
                    <a:lnTo>
                      <a:pt x="329" y="621"/>
                    </a:lnTo>
                    <a:lnTo>
                      <a:pt x="359" y="620"/>
                    </a:lnTo>
                    <a:lnTo>
                      <a:pt x="387" y="616"/>
                    </a:lnTo>
                    <a:lnTo>
                      <a:pt x="415" y="607"/>
                    </a:lnTo>
                    <a:lnTo>
                      <a:pt x="442" y="598"/>
                    </a:lnTo>
                    <a:lnTo>
                      <a:pt x="467" y="586"/>
                    </a:lnTo>
                    <a:lnTo>
                      <a:pt x="491" y="571"/>
                    </a:lnTo>
                    <a:lnTo>
                      <a:pt x="514" y="554"/>
                    </a:lnTo>
                    <a:lnTo>
                      <a:pt x="534" y="535"/>
                    </a:lnTo>
                    <a:lnTo>
                      <a:pt x="553" y="515"/>
                    </a:lnTo>
                    <a:lnTo>
                      <a:pt x="569" y="492"/>
                    </a:lnTo>
                    <a:lnTo>
                      <a:pt x="584" y="468"/>
                    </a:lnTo>
                    <a:lnTo>
                      <a:pt x="596" y="444"/>
                    </a:lnTo>
                    <a:lnTo>
                      <a:pt x="607" y="417"/>
                    </a:lnTo>
                    <a:lnTo>
                      <a:pt x="614" y="389"/>
                    </a:lnTo>
                    <a:lnTo>
                      <a:pt x="618" y="359"/>
                    </a:lnTo>
                    <a:lnTo>
                      <a:pt x="620" y="329"/>
                    </a:lnTo>
                    <a:lnTo>
                      <a:pt x="620" y="329"/>
                    </a:lnTo>
                    <a:lnTo>
                      <a:pt x="618" y="300"/>
                    </a:lnTo>
                    <a:lnTo>
                      <a:pt x="614" y="272"/>
                    </a:lnTo>
                    <a:lnTo>
                      <a:pt x="607" y="244"/>
                    </a:lnTo>
                    <a:lnTo>
                      <a:pt x="596" y="217"/>
                    </a:lnTo>
                    <a:lnTo>
                      <a:pt x="584" y="191"/>
                    </a:lnTo>
                    <a:lnTo>
                      <a:pt x="569" y="167"/>
                    </a:lnTo>
                    <a:lnTo>
                      <a:pt x="553" y="144"/>
                    </a:lnTo>
                    <a:lnTo>
                      <a:pt x="534" y="124"/>
                    </a:lnTo>
                    <a:lnTo>
                      <a:pt x="514" y="105"/>
                    </a:lnTo>
                    <a:lnTo>
                      <a:pt x="491" y="89"/>
                    </a:lnTo>
                    <a:lnTo>
                      <a:pt x="467" y="74"/>
                    </a:lnTo>
                    <a:lnTo>
                      <a:pt x="442" y="62"/>
                    </a:lnTo>
                    <a:lnTo>
                      <a:pt x="415" y="51"/>
                    </a:lnTo>
                    <a:lnTo>
                      <a:pt x="387" y="45"/>
                    </a:lnTo>
                    <a:lnTo>
                      <a:pt x="359" y="41"/>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23" name="Freeform 259">
                <a:extLst>
                  <a:ext uri="{FF2B5EF4-FFF2-40B4-BE49-F238E27FC236}">
                    <a16:creationId xmlns:a16="http://schemas.microsoft.com/office/drawing/2014/main" id="{5A7CDEA0-B26A-594D-85BD-0491F02DC8B2}"/>
                  </a:ext>
                </a:extLst>
              </p:cNvPr>
              <p:cNvSpPr>
                <a:spLocks/>
              </p:cNvSpPr>
              <p:nvPr/>
            </p:nvSpPr>
            <p:spPr bwMode="auto">
              <a:xfrm>
                <a:off x="5964238" y="960438"/>
                <a:ext cx="90488" cy="255588"/>
              </a:xfrm>
              <a:custGeom>
                <a:avLst/>
                <a:gdLst>
                  <a:gd name="T0" fmla="*/ 113 w 113"/>
                  <a:gd name="T1" fmla="*/ 149 h 322"/>
                  <a:gd name="T2" fmla="*/ 111 w 113"/>
                  <a:gd name="T3" fmla="*/ 139 h 322"/>
                  <a:gd name="T4" fmla="*/ 107 w 113"/>
                  <a:gd name="T5" fmla="*/ 131 h 322"/>
                  <a:gd name="T6" fmla="*/ 63 w 113"/>
                  <a:gd name="T7" fmla="*/ 9 h 322"/>
                  <a:gd name="T8" fmla="*/ 63 w 113"/>
                  <a:gd name="T9" fmla="*/ 5 h 322"/>
                  <a:gd name="T10" fmla="*/ 58 w 113"/>
                  <a:gd name="T11" fmla="*/ 1 h 322"/>
                  <a:gd name="T12" fmla="*/ 55 w 113"/>
                  <a:gd name="T13" fmla="*/ 0 h 322"/>
                  <a:gd name="T14" fmla="*/ 48 w 113"/>
                  <a:gd name="T15" fmla="*/ 2 h 322"/>
                  <a:gd name="T16" fmla="*/ 46 w 113"/>
                  <a:gd name="T17" fmla="*/ 9 h 322"/>
                  <a:gd name="T18" fmla="*/ 46 w 113"/>
                  <a:gd name="T19" fmla="*/ 91 h 322"/>
                  <a:gd name="T20" fmla="*/ 48 w 113"/>
                  <a:gd name="T21" fmla="*/ 96 h 322"/>
                  <a:gd name="T22" fmla="*/ 95 w 113"/>
                  <a:gd name="T23" fmla="*/ 143 h 322"/>
                  <a:gd name="T24" fmla="*/ 95 w 113"/>
                  <a:gd name="T25" fmla="*/ 146 h 322"/>
                  <a:gd name="T26" fmla="*/ 51 w 113"/>
                  <a:gd name="T27" fmla="*/ 165 h 322"/>
                  <a:gd name="T28" fmla="*/ 48 w 113"/>
                  <a:gd name="T29" fmla="*/ 167 h 322"/>
                  <a:gd name="T30" fmla="*/ 46 w 113"/>
                  <a:gd name="T31" fmla="*/ 192 h 322"/>
                  <a:gd name="T32" fmla="*/ 23 w 113"/>
                  <a:gd name="T33" fmla="*/ 202 h 322"/>
                  <a:gd name="T34" fmla="*/ 9 w 113"/>
                  <a:gd name="T35" fmla="*/ 214 h 322"/>
                  <a:gd name="T36" fmla="*/ 5 w 113"/>
                  <a:gd name="T37" fmla="*/ 232 h 322"/>
                  <a:gd name="T38" fmla="*/ 7 w 113"/>
                  <a:gd name="T39" fmla="*/ 240 h 322"/>
                  <a:gd name="T40" fmla="*/ 15 w 113"/>
                  <a:gd name="T41" fmla="*/ 255 h 322"/>
                  <a:gd name="T42" fmla="*/ 46 w 113"/>
                  <a:gd name="T43" fmla="*/ 272 h 322"/>
                  <a:gd name="T44" fmla="*/ 46 w 113"/>
                  <a:gd name="T45" fmla="*/ 290 h 322"/>
                  <a:gd name="T46" fmla="*/ 41 w 113"/>
                  <a:gd name="T47" fmla="*/ 300 h 322"/>
                  <a:gd name="T48" fmla="*/ 31 w 113"/>
                  <a:gd name="T49" fmla="*/ 304 h 322"/>
                  <a:gd name="T50" fmla="*/ 8 w 113"/>
                  <a:gd name="T51" fmla="*/ 304 h 322"/>
                  <a:gd name="T52" fmla="*/ 1 w 113"/>
                  <a:gd name="T53" fmla="*/ 307 h 322"/>
                  <a:gd name="T54" fmla="*/ 0 w 113"/>
                  <a:gd name="T55" fmla="*/ 314 h 322"/>
                  <a:gd name="T56" fmla="*/ 0 w 113"/>
                  <a:gd name="T57" fmla="*/ 317 h 322"/>
                  <a:gd name="T58" fmla="*/ 4 w 113"/>
                  <a:gd name="T59" fmla="*/ 322 h 322"/>
                  <a:gd name="T60" fmla="*/ 31 w 113"/>
                  <a:gd name="T61" fmla="*/ 322 h 322"/>
                  <a:gd name="T62" fmla="*/ 37 w 113"/>
                  <a:gd name="T63" fmla="*/ 322 h 322"/>
                  <a:gd name="T64" fmla="*/ 50 w 113"/>
                  <a:gd name="T65" fmla="*/ 317 h 322"/>
                  <a:gd name="T66" fmla="*/ 58 w 113"/>
                  <a:gd name="T67" fmla="*/ 308 h 322"/>
                  <a:gd name="T68" fmla="*/ 63 w 113"/>
                  <a:gd name="T69" fmla="*/ 296 h 322"/>
                  <a:gd name="T70" fmla="*/ 63 w 113"/>
                  <a:gd name="T71" fmla="*/ 267 h 322"/>
                  <a:gd name="T72" fmla="*/ 62 w 113"/>
                  <a:gd name="T73" fmla="*/ 263 h 322"/>
                  <a:gd name="T74" fmla="*/ 31 w 113"/>
                  <a:gd name="T75" fmla="*/ 245 h 322"/>
                  <a:gd name="T76" fmla="*/ 27 w 113"/>
                  <a:gd name="T77" fmla="*/ 243 h 322"/>
                  <a:gd name="T78" fmla="*/ 23 w 113"/>
                  <a:gd name="T79" fmla="*/ 236 h 322"/>
                  <a:gd name="T80" fmla="*/ 21 w 113"/>
                  <a:gd name="T81" fmla="*/ 232 h 322"/>
                  <a:gd name="T82" fmla="*/ 24 w 113"/>
                  <a:gd name="T83" fmla="*/ 224 h 322"/>
                  <a:gd name="T84" fmla="*/ 31 w 113"/>
                  <a:gd name="T85" fmla="*/ 218 h 322"/>
                  <a:gd name="T86" fmla="*/ 59 w 113"/>
                  <a:gd name="T87" fmla="*/ 204 h 322"/>
                  <a:gd name="T88" fmla="*/ 63 w 113"/>
                  <a:gd name="T89" fmla="*/ 196 h 322"/>
                  <a:gd name="T90" fmla="*/ 101 w 113"/>
                  <a:gd name="T91" fmla="*/ 163 h 322"/>
                  <a:gd name="T92" fmla="*/ 105 w 113"/>
                  <a:gd name="T93" fmla="*/ 162 h 322"/>
                  <a:gd name="T94" fmla="*/ 111 w 113"/>
                  <a:gd name="T95" fmla="*/ 154 h 322"/>
                  <a:gd name="T96" fmla="*/ 113 w 113"/>
                  <a:gd name="T97" fmla="*/ 1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322">
                    <a:moveTo>
                      <a:pt x="113" y="149"/>
                    </a:moveTo>
                    <a:lnTo>
                      <a:pt x="113" y="149"/>
                    </a:lnTo>
                    <a:lnTo>
                      <a:pt x="113" y="145"/>
                    </a:lnTo>
                    <a:lnTo>
                      <a:pt x="111" y="139"/>
                    </a:lnTo>
                    <a:lnTo>
                      <a:pt x="110" y="135"/>
                    </a:lnTo>
                    <a:lnTo>
                      <a:pt x="107" y="131"/>
                    </a:lnTo>
                    <a:lnTo>
                      <a:pt x="63" y="87"/>
                    </a:lnTo>
                    <a:lnTo>
                      <a:pt x="63" y="9"/>
                    </a:lnTo>
                    <a:lnTo>
                      <a:pt x="63" y="9"/>
                    </a:lnTo>
                    <a:lnTo>
                      <a:pt x="63" y="5"/>
                    </a:lnTo>
                    <a:lnTo>
                      <a:pt x="60" y="2"/>
                    </a:lnTo>
                    <a:lnTo>
                      <a:pt x="58" y="1"/>
                    </a:lnTo>
                    <a:lnTo>
                      <a:pt x="55" y="0"/>
                    </a:lnTo>
                    <a:lnTo>
                      <a:pt x="55" y="0"/>
                    </a:lnTo>
                    <a:lnTo>
                      <a:pt x="51" y="1"/>
                    </a:lnTo>
                    <a:lnTo>
                      <a:pt x="48" y="2"/>
                    </a:lnTo>
                    <a:lnTo>
                      <a:pt x="47" y="5"/>
                    </a:lnTo>
                    <a:lnTo>
                      <a:pt x="46" y="9"/>
                    </a:lnTo>
                    <a:lnTo>
                      <a:pt x="46" y="91"/>
                    </a:lnTo>
                    <a:lnTo>
                      <a:pt x="46" y="91"/>
                    </a:lnTo>
                    <a:lnTo>
                      <a:pt x="47" y="94"/>
                    </a:lnTo>
                    <a:lnTo>
                      <a:pt x="48" y="96"/>
                    </a:lnTo>
                    <a:lnTo>
                      <a:pt x="95" y="143"/>
                    </a:lnTo>
                    <a:lnTo>
                      <a:pt x="95" y="143"/>
                    </a:lnTo>
                    <a:lnTo>
                      <a:pt x="95" y="146"/>
                    </a:lnTo>
                    <a:lnTo>
                      <a:pt x="95" y="146"/>
                    </a:lnTo>
                    <a:lnTo>
                      <a:pt x="94" y="149"/>
                    </a:lnTo>
                    <a:lnTo>
                      <a:pt x="51" y="165"/>
                    </a:lnTo>
                    <a:lnTo>
                      <a:pt x="51" y="165"/>
                    </a:lnTo>
                    <a:lnTo>
                      <a:pt x="48" y="167"/>
                    </a:lnTo>
                    <a:lnTo>
                      <a:pt x="46" y="173"/>
                    </a:lnTo>
                    <a:lnTo>
                      <a:pt x="46" y="192"/>
                    </a:lnTo>
                    <a:lnTo>
                      <a:pt x="23" y="202"/>
                    </a:lnTo>
                    <a:lnTo>
                      <a:pt x="23" y="202"/>
                    </a:lnTo>
                    <a:lnTo>
                      <a:pt x="15" y="208"/>
                    </a:lnTo>
                    <a:lnTo>
                      <a:pt x="9" y="214"/>
                    </a:lnTo>
                    <a:lnTo>
                      <a:pt x="7" y="223"/>
                    </a:lnTo>
                    <a:lnTo>
                      <a:pt x="5" y="232"/>
                    </a:lnTo>
                    <a:lnTo>
                      <a:pt x="5" y="232"/>
                    </a:lnTo>
                    <a:lnTo>
                      <a:pt x="7" y="240"/>
                    </a:lnTo>
                    <a:lnTo>
                      <a:pt x="9" y="248"/>
                    </a:lnTo>
                    <a:lnTo>
                      <a:pt x="15" y="255"/>
                    </a:lnTo>
                    <a:lnTo>
                      <a:pt x="23" y="260"/>
                    </a:lnTo>
                    <a:lnTo>
                      <a:pt x="46" y="272"/>
                    </a:lnTo>
                    <a:lnTo>
                      <a:pt x="46" y="290"/>
                    </a:lnTo>
                    <a:lnTo>
                      <a:pt x="46" y="290"/>
                    </a:lnTo>
                    <a:lnTo>
                      <a:pt x="46" y="296"/>
                    </a:lnTo>
                    <a:lnTo>
                      <a:pt x="41" y="300"/>
                    </a:lnTo>
                    <a:lnTo>
                      <a:pt x="37" y="304"/>
                    </a:lnTo>
                    <a:lnTo>
                      <a:pt x="31" y="304"/>
                    </a:lnTo>
                    <a:lnTo>
                      <a:pt x="8" y="304"/>
                    </a:lnTo>
                    <a:lnTo>
                      <a:pt x="8" y="304"/>
                    </a:lnTo>
                    <a:lnTo>
                      <a:pt x="4" y="306"/>
                    </a:lnTo>
                    <a:lnTo>
                      <a:pt x="1" y="307"/>
                    </a:lnTo>
                    <a:lnTo>
                      <a:pt x="0" y="310"/>
                    </a:lnTo>
                    <a:lnTo>
                      <a:pt x="0" y="314"/>
                    </a:lnTo>
                    <a:lnTo>
                      <a:pt x="0" y="314"/>
                    </a:lnTo>
                    <a:lnTo>
                      <a:pt x="0" y="317"/>
                    </a:lnTo>
                    <a:lnTo>
                      <a:pt x="1" y="319"/>
                    </a:lnTo>
                    <a:lnTo>
                      <a:pt x="4" y="322"/>
                    </a:lnTo>
                    <a:lnTo>
                      <a:pt x="8" y="322"/>
                    </a:lnTo>
                    <a:lnTo>
                      <a:pt x="31" y="322"/>
                    </a:lnTo>
                    <a:lnTo>
                      <a:pt x="31" y="322"/>
                    </a:lnTo>
                    <a:lnTo>
                      <a:pt x="37" y="322"/>
                    </a:lnTo>
                    <a:lnTo>
                      <a:pt x="44" y="319"/>
                    </a:lnTo>
                    <a:lnTo>
                      <a:pt x="50" y="317"/>
                    </a:lnTo>
                    <a:lnTo>
                      <a:pt x="54" y="312"/>
                    </a:lnTo>
                    <a:lnTo>
                      <a:pt x="58" y="308"/>
                    </a:lnTo>
                    <a:lnTo>
                      <a:pt x="60" y="303"/>
                    </a:lnTo>
                    <a:lnTo>
                      <a:pt x="63" y="296"/>
                    </a:lnTo>
                    <a:lnTo>
                      <a:pt x="63" y="290"/>
                    </a:lnTo>
                    <a:lnTo>
                      <a:pt x="63" y="267"/>
                    </a:lnTo>
                    <a:lnTo>
                      <a:pt x="63" y="267"/>
                    </a:lnTo>
                    <a:lnTo>
                      <a:pt x="62" y="263"/>
                    </a:lnTo>
                    <a:lnTo>
                      <a:pt x="59" y="259"/>
                    </a:lnTo>
                    <a:lnTo>
                      <a:pt x="31" y="245"/>
                    </a:lnTo>
                    <a:lnTo>
                      <a:pt x="31" y="245"/>
                    </a:lnTo>
                    <a:lnTo>
                      <a:pt x="27" y="243"/>
                    </a:lnTo>
                    <a:lnTo>
                      <a:pt x="24" y="240"/>
                    </a:lnTo>
                    <a:lnTo>
                      <a:pt x="23" y="236"/>
                    </a:lnTo>
                    <a:lnTo>
                      <a:pt x="21" y="232"/>
                    </a:lnTo>
                    <a:lnTo>
                      <a:pt x="21" y="232"/>
                    </a:lnTo>
                    <a:lnTo>
                      <a:pt x="23" y="228"/>
                    </a:lnTo>
                    <a:lnTo>
                      <a:pt x="24" y="224"/>
                    </a:lnTo>
                    <a:lnTo>
                      <a:pt x="27" y="221"/>
                    </a:lnTo>
                    <a:lnTo>
                      <a:pt x="31" y="218"/>
                    </a:lnTo>
                    <a:lnTo>
                      <a:pt x="59" y="204"/>
                    </a:lnTo>
                    <a:lnTo>
                      <a:pt x="59" y="204"/>
                    </a:lnTo>
                    <a:lnTo>
                      <a:pt x="62" y="201"/>
                    </a:lnTo>
                    <a:lnTo>
                      <a:pt x="63" y="196"/>
                    </a:lnTo>
                    <a:lnTo>
                      <a:pt x="63" y="178"/>
                    </a:lnTo>
                    <a:lnTo>
                      <a:pt x="101" y="163"/>
                    </a:lnTo>
                    <a:lnTo>
                      <a:pt x="101" y="163"/>
                    </a:lnTo>
                    <a:lnTo>
                      <a:pt x="105" y="162"/>
                    </a:lnTo>
                    <a:lnTo>
                      <a:pt x="109" y="158"/>
                    </a:lnTo>
                    <a:lnTo>
                      <a:pt x="111" y="154"/>
                    </a:lnTo>
                    <a:lnTo>
                      <a:pt x="113" y="149"/>
                    </a:lnTo>
                    <a:lnTo>
                      <a:pt x="113"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24" name="Freeform 260">
                <a:extLst>
                  <a:ext uri="{FF2B5EF4-FFF2-40B4-BE49-F238E27FC236}">
                    <a16:creationId xmlns:a16="http://schemas.microsoft.com/office/drawing/2014/main" id="{6F19920C-790D-9A48-9529-6BB217911CE6}"/>
                  </a:ext>
                </a:extLst>
              </p:cNvPr>
              <p:cNvSpPr>
                <a:spLocks noEditPoints="1"/>
              </p:cNvSpPr>
              <p:nvPr/>
            </p:nvSpPr>
            <p:spPr bwMode="auto">
              <a:xfrm>
                <a:off x="6049963" y="992188"/>
                <a:ext cx="204788" cy="166688"/>
              </a:xfrm>
              <a:custGeom>
                <a:avLst/>
                <a:gdLst>
                  <a:gd name="T0" fmla="*/ 89 w 258"/>
                  <a:gd name="T1" fmla="*/ 0 h 210"/>
                  <a:gd name="T2" fmla="*/ 81 w 258"/>
                  <a:gd name="T3" fmla="*/ 0 h 210"/>
                  <a:gd name="T4" fmla="*/ 66 w 258"/>
                  <a:gd name="T5" fmla="*/ 6 h 210"/>
                  <a:gd name="T6" fmla="*/ 54 w 258"/>
                  <a:gd name="T7" fmla="*/ 17 h 210"/>
                  <a:gd name="T8" fmla="*/ 49 w 258"/>
                  <a:gd name="T9" fmla="*/ 32 h 210"/>
                  <a:gd name="T10" fmla="*/ 47 w 258"/>
                  <a:gd name="T11" fmla="*/ 143 h 210"/>
                  <a:gd name="T12" fmla="*/ 2 w 258"/>
                  <a:gd name="T13" fmla="*/ 201 h 210"/>
                  <a:gd name="T14" fmla="*/ 2 w 258"/>
                  <a:gd name="T15" fmla="*/ 206 h 210"/>
                  <a:gd name="T16" fmla="*/ 3 w 258"/>
                  <a:gd name="T17" fmla="*/ 209 h 210"/>
                  <a:gd name="T18" fmla="*/ 218 w 258"/>
                  <a:gd name="T19" fmla="*/ 210 h 210"/>
                  <a:gd name="T20" fmla="*/ 226 w 258"/>
                  <a:gd name="T21" fmla="*/ 209 h 210"/>
                  <a:gd name="T22" fmla="*/ 241 w 258"/>
                  <a:gd name="T23" fmla="*/ 204 h 210"/>
                  <a:gd name="T24" fmla="*/ 251 w 258"/>
                  <a:gd name="T25" fmla="*/ 192 h 210"/>
                  <a:gd name="T26" fmla="*/ 258 w 258"/>
                  <a:gd name="T27" fmla="*/ 177 h 210"/>
                  <a:gd name="T28" fmla="*/ 258 w 258"/>
                  <a:gd name="T29" fmla="*/ 40 h 210"/>
                  <a:gd name="T30" fmla="*/ 258 w 258"/>
                  <a:gd name="T31" fmla="*/ 32 h 210"/>
                  <a:gd name="T32" fmla="*/ 251 w 258"/>
                  <a:gd name="T33" fmla="*/ 17 h 210"/>
                  <a:gd name="T34" fmla="*/ 241 w 258"/>
                  <a:gd name="T35" fmla="*/ 6 h 210"/>
                  <a:gd name="T36" fmla="*/ 226 w 258"/>
                  <a:gd name="T37" fmla="*/ 0 h 210"/>
                  <a:gd name="T38" fmla="*/ 218 w 258"/>
                  <a:gd name="T39" fmla="*/ 0 h 210"/>
                  <a:gd name="T40" fmla="*/ 109 w 258"/>
                  <a:gd name="T41" fmla="*/ 142 h 210"/>
                  <a:gd name="T42" fmla="*/ 106 w 258"/>
                  <a:gd name="T43" fmla="*/ 142 h 210"/>
                  <a:gd name="T44" fmla="*/ 101 w 258"/>
                  <a:gd name="T45" fmla="*/ 137 h 210"/>
                  <a:gd name="T46" fmla="*/ 101 w 258"/>
                  <a:gd name="T47" fmla="*/ 134 h 210"/>
                  <a:gd name="T48" fmla="*/ 104 w 258"/>
                  <a:gd name="T49" fmla="*/ 128 h 210"/>
                  <a:gd name="T50" fmla="*/ 109 w 258"/>
                  <a:gd name="T51" fmla="*/ 126 h 210"/>
                  <a:gd name="T52" fmla="*/ 196 w 258"/>
                  <a:gd name="T53" fmla="*/ 126 h 210"/>
                  <a:gd name="T54" fmla="*/ 203 w 258"/>
                  <a:gd name="T55" fmla="*/ 128 h 210"/>
                  <a:gd name="T56" fmla="*/ 204 w 258"/>
                  <a:gd name="T57" fmla="*/ 134 h 210"/>
                  <a:gd name="T58" fmla="*/ 204 w 258"/>
                  <a:gd name="T59" fmla="*/ 137 h 210"/>
                  <a:gd name="T60" fmla="*/ 200 w 258"/>
                  <a:gd name="T61" fmla="*/ 142 h 210"/>
                  <a:gd name="T62" fmla="*/ 196 w 258"/>
                  <a:gd name="T63" fmla="*/ 142 h 210"/>
                  <a:gd name="T64" fmla="*/ 112 w 258"/>
                  <a:gd name="T65" fmla="*/ 77 h 210"/>
                  <a:gd name="T66" fmla="*/ 109 w 258"/>
                  <a:gd name="T67" fmla="*/ 76 h 210"/>
                  <a:gd name="T68" fmla="*/ 105 w 258"/>
                  <a:gd name="T69" fmla="*/ 72 h 210"/>
                  <a:gd name="T70" fmla="*/ 104 w 258"/>
                  <a:gd name="T71" fmla="*/ 69 h 210"/>
                  <a:gd name="T72" fmla="*/ 106 w 258"/>
                  <a:gd name="T73" fmla="*/ 64 h 210"/>
                  <a:gd name="T74" fmla="*/ 112 w 258"/>
                  <a:gd name="T75" fmla="*/ 61 h 210"/>
                  <a:gd name="T76" fmla="*/ 200 w 258"/>
                  <a:gd name="T77" fmla="*/ 61 h 210"/>
                  <a:gd name="T78" fmla="*/ 206 w 258"/>
                  <a:gd name="T79" fmla="*/ 64 h 210"/>
                  <a:gd name="T80" fmla="*/ 208 w 258"/>
                  <a:gd name="T81" fmla="*/ 69 h 210"/>
                  <a:gd name="T82" fmla="*/ 207 w 258"/>
                  <a:gd name="T83" fmla="*/ 72 h 210"/>
                  <a:gd name="T84" fmla="*/ 203 w 258"/>
                  <a:gd name="T85" fmla="*/ 76 h 210"/>
                  <a:gd name="T86" fmla="*/ 200 w 258"/>
                  <a:gd name="T87" fmla="*/ 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210">
                    <a:moveTo>
                      <a:pt x="218" y="0"/>
                    </a:moveTo>
                    <a:lnTo>
                      <a:pt x="89" y="0"/>
                    </a:lnTo>
                    <a:lnTo>
                      <a:pt x="89" y="0"/>
                    </a:lnTo>
                    <a:lnTo>
                      <a:pt x="81" y="0"/>
                    </a:lnTo>
                    <a:lnTo>
                      <a:pt x="73" y="2"/>
                    </a:lnTo>
                    <a:lnTo>
                      <a:pt x="66" y="6"/>
                    </a:lnTo>
                    <a:lnTo>
                      <a:pt x="59" y="12"/>
                    </a:lnTo>
                    <a:lnTo>
                      <a:pt x="54" y="17"/>
                    </a:lnTo>
                    <a:lnTo>
                      <a:pt x="50" y="24"/>
                    </a:lnTo>
                    <a:lnTo>
                      <a:pt x="49" y="32"/>
                    </a:lnTo>
                    <a:lnTo>
                      <a:pt x="47" y="40"/>
                    </a:lnTo>
                    <a:lnTo>
                      <a:pt x="47" y="143"/>
                    </a:lnTo>
                    <a:lnTo>
                      <a:pt x="2" y="201"/>
                    </a:lnTo>
                    <a:lnTo>
                      <a:pt x="2" y="201"/>
                    </a:lnTo>
                    <a:lnTo>
                      <a:pt x="0" y="204"/>
                    </a:lnTo>
                    <a:lnTo>
                      <a:pt x="2" y="206"/>
                    </a:lnTo>
                    <a:lnTo>
                      <a:pt x="2" y="206"/>
                    </a:lnTo>
                    <a:lnTo>
                      <a:pt x="3" y="209"/>
                    </a:lnTo>
                    <a:lnTo>
                      <a:pt x="7" y="210"/>
                    </a:lnTo>
                    <a:lnTo>
                      <a:pt x="218" y="210"/>
                    </a:lnTo>
                    <a:lnTo>
                      <a:pt x="218" y="210"/>
                    </a:lnTo>
                    <a:lnTo>
                      <a:pt x="226" y="209"/>
                    </a:lnTo>
                    <a:lnTo>
                      <a:pt x="234" y="206"/>
                    </a:lnTo>
                    <a:lnTo>
                      <a:pt x="241" y="204"/>
                    </a:lnTo>
                    <a:lnTo>
                      <a:pt x="246" y="198"/>
                    </a:lnTo>
                    <a:lnTo>
                      <a:pt x="251" y="192"/>
                    </a:lnTo>
                    <a:lnTo>
                      <a:pt x="255" y="185"/>
                    </a:lnTo>
                    <a:lnTo>
                      <a:pt x="258" y="177"/>
                    </a:lnTo>
                    <a:lnTo>
                      <a:pt x="258" y="169"/>
                    </a:lnTo>
                    <a:lnTo>
                      <a:pt x="258" y="40"/>
                    </a:lnTo>
                    <a:lnTo>
                      <a:pt x="258" y="40"/>
                    </a:lnTo>
                    <a:lnTo>
                      <a:pt x="258" y="32"/>
                    </a:lnTo>
                    <a:lnTo>
                      <a:pt x="255" y="24"/>
                    </a:lnTo>
                    <a:lnTo>
                      <a:pt x="251" y="17"/>
                    </a:lnTo>
                    <a:lnTo>
                      <a:pt x="246" y="12"/>
                    </a:lnTo>
                    <a:lnTo>
                      <a:pt x="241" y="6"/>
                    </a:lnTo>
                    <a:lnTo>
                      <a:pt x="234" y="2"/>
                    </a:lnTo>
                    <a:lnTo>
                      <a:pt x="226" y="0"/>
                    </a:lnTo>
                    <a:lnTo>
                      <a:pt x="218" y="0"/>
                    </a:lnTo>
                    <a:lnTo>
                      <a:pt x="218" y="0"/>
                    </a:lnTo>
                    <a:close/>
                    <a:moveTo>
                      <a:pt x="196" y="142"/>
                    </a:moveTo>
                    <a:lnTo>
                      <a:pt x="109" y="142"/>
                    </a:lnTo>
                    <a:lnTo>
                      <a:pt x="109" y="142"/>
                    </a:lnTo>
                    <a:lnTo>
                      <a:pt x="106" y="142"/>
                    </a:lnTo>
                    <a:lnTo>
                      <a:pt x="104" y="139"/>
                    </a:lnTo>
                    <a:lnTo>
                      <a:pt x="101" y="137"/>
                    </a:lnTo>
                    <a:lnTo>
                      <a:pt x="101" y="134"/>
                    </a:lnTo>
                    <a:lnTo>
                      <a:pt x="101" y="134"/>
                    </a:lnTo>
                    <a:lnTo>
                      <a:pt x="101" y="131"/>
                    </a:lnTo>
                    <a:lnTo>
                      <a:pt x="104" y="128"/>
                    </a:lnTo>
                    <a:lnTo>
                      <a:pt x="106" y="126"/>
                    </a:lnTo>
                    <a:lnTo>
                      <a:pt x="109" y="126"/>
                    </a:lnTo>
                    <a:lnTo>
                      <a:pt x="196" y="126"/>
                    </a:lnTo>
                    <a:lnTo>
                      <a:pt x="196" y="126"/>
                    </a:lnTo>
                    <a:lnTo>
                      <a:pt x="200" y="126"/>
                    </a:lnTo>
                    <a:lnTo>
                      <a:pt x="203" y="128"/>
                    </a:lnTo>
                    <a:lnTo>
                      <a:pt x="204" y="131"/>
                    </a:lnTo>
                    <a:lnTo>
                      <a:pt x="204" y="134"/>
                    </a:lnTo>
                    <a:lnTo>
                      <a:pt x="204" y="134"/>
                    </a:lnTo>
                    <a:lnTo>
                      <a:pt x="204" y="137"/>
                    </a:lnTo>
                    <a:lnTo>
                      <a:pt x="203" y="139"/>
                    </a:lnTo>
                    <a:lnTo>
                      <a:pt x="200" y="142"/>
                    </a:lnTo>
                    <a:lnTo>
                      <a:pt x="196" y="142"/>
                    </a:lnTo>
                    <a:lnTo>
                      <a:pt x="196" y="142"/>
                    </a:lnTo>
                    <a:close/>
                    <a:moveTo>
                      <a:pt x="200" y="77"/>
                    </a:moveTo>
                    <a:lnTo>
                      <a:pt x="112" y="77"/>
                    </a:lnTo>
                    <a:lnTo>
                      <a:pt x="112" y="77"/>
                    </a:lnTo>
                    <a:lnTo>
                      <a:pt x="109" y="76"/>
                    </a:lnTo>
                    <a:lnTo>
                      <a:pt x="106" y="75"/>
                    </a:lnTo>
                    <a:lnTo>
                      <a:pt x="105" y="72"/>
                    </a:lnTo>
                    <a:lnTo>
                      <a:pt x="104" y="69"/>
                    </a:lnTo>
                    <a:lnTo>
                      <a:pt x="104" y="69"/>
                    </a:lnTo>
                    <a:lnTo>
                      <a:pt x="105" y="67"/>
                    </a:lnTo>
                    <a:lnTo>
                      <a:pt x="106" y="64"/>
                    </a:lnTo>
                    <a:lnTo>
                      <a:pt x="109" y="61"/>
                    </a:lnTo>
                    <a:lnTo>
                      <a:pt x="112" y="61"/>
                    </a:lnTo>
                    <a:lnTo>
                      <a:pt x="200" y="61"/>
                    </a:lnTo>
                    <a:lnTo>
                      <a:pt x="200" y="61"/>
                    </a:lnTo>
                    <a:lnTo>
                      <a:pt x="203" y="61"/>
                    </a:lnTo>
                    <a:lnTo>
                      <a:pt x="206" y="64"/>
                    </a:lnTo>
                    <a:lnTo>
                      <a:pt x="207" y="67"/>
                    </a:lnTo>
                    <a:lnTo>
                      <a:pt x="208" y="69"/>
                    </a:lnTo>
                    <a:lnTo>
                      <a:pt x="208" y="69"/>
                    </a:lnTo>
                    <a:lnTo>
                      <a:pt x="207" y="72"/>
                    </a:lnTo>
                    <a:lnTo>
                      <a:pt x="206" y="75"/>
                    </a:lnTo>
                    <a:lnTo>
                      <a:pt x="203" y="76"/>
                    </a:lnTo>
                    <a:lnTo>
                      <a:pt x="200" y="77"/>
                    </a:lnTo>
                    <a:lnTo>
                      <a:pt x="20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25" name="Group 24">
            <a:extLst>
              <a:ext uri="{FF2B5EF4-FFF2-40B4-BE49-F238E27FC236}">
                <a16:creationId xmlns:a16="http://schemas.microsoft.com/office/drawing/2014/main" id="{0C7534CC-6EDA-E64A-8C34-E1A7E8FA1C2C}"/>
              </a:ext>
            </a:extLst>
          </p:cNvPr>
          <p:cNvGrpSpPr>
            <a:grpSpLocks noChangeAspect="1"/>
          </p:cNvGrpSpPr>
          <p:nvPr/>
        </p:nvGrpSpPr>
        <p:grpSpPr>
          <a:xfrm>
            <a:off x="1859016" y="2197057"/>
            <a:ext cx="484156" cy="484156"/>
            <a:chOff x="4926505" y="2100033"/>
            <a:chExt cx="522288" cy="522288"/>
          </a:xfrm>
        </p:grpSpPr>
        <p:sp>
          <p:nvSpPr>
            <p:cNvPr id="26" name="Oval 25">
              <a:extLst>
                <a:ext uri="{FF2B5EF4-FFF2-40B4-BE49-F238E27FC236}">
                  <a16:creationId xmlns:a16="http://schemas.microsoft.com/office/drawing/2014/main" id="{B188976F-9B5B-604D-925D-BAE1E3B0A0A8}"/>
                </a:ext>
              </a:extLst>
            </p:cNvPr>
            <p:cNvSpPr>
              <a:spLocks noChangeAspect="1"/>
            </p:cNvSpPr>
            <p:nvPr/>
          </p:nvSpPr>
          <p:spPr>
            <a:xfrm>
              <a:off x="4926649" y="2100177"/>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F4E0014E-5A9E-684B-B6FC-12EF0D132E8B}"/>
                </a:ext>
              </a:extLst>
            </p:cNvPr>
            <p:cNvGrpSpPr>
              <a:grpSpLocks noChangeAspect="1"/>
            </p:cNvGrpSpPr>
            <p:nvPr/>
          </p:nvGrpSpPr>
          <p:grpSpPr>
            <a:xfrm>
              <a:off x="4926505" y="2100033"/>
              <a:ext cx="522288" cy="522288"/>
              <a:chOff x="3194051" y="2502535"/>
              <a:chExt cx="522288" cy="522288"/>
            </a:xfrm>
            <a:solidFill>
              <a:schemeClr val="tx2"/>
            </a:solidFill>
          </p:grpSpPr>
          <p:sp>
            <p:nvSpPr>
              <p:cNvPr id="28" name="Freeform 28">
                <a:extLst>
                  <a:ext uri="{FF2B5EF4-FFF2-40B4-BE49-F238E27FC236}">
                    <a16:creationId xmlns:a16="http://schemas.microsoft.com/office/drawing/2014/main" id="{0C274914-93C3-374F-8538-457420209510}"/>
                  </a:ext>
                </a:extLst>
              </p:cNvPr>
              <p:cNvSpPr>
                <a:spLocks noEditPoints="1"/>
              </p:cNvSpPr>
              <p:nvPr/>
            </p:nvSpPr>
            <p:spPr bwMode="auto">
              <a:xfrm>
                <a:off x="3194051" y="2502535"/>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29" name="Freeform 132">
                <a:extLst>
                  <a:ext uri="{FF2B5EF4-FFF2-40B4-BE49-F238E27FC236}">
                    <a16:creationId xmlns:a16="http://schemas.microsoft.com/office/drawing/2014/main" id="{3106A433-3C4D-D842-B29F-BB059024298D}"/>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0" name="Freeform 133">
                <a:extLst>
                  <a:ext uri="{FF2B5EF4-FFF2-40B4-BE49-F238E27FC236}">
                    <a16:creationId xmlns:a16="http://schemas.microsoft.com/office/drawing/2014/main" id="{B8CA0883-9267-C846-B3E4-634D753EF203}"/>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1" name="Freeform 134">
                <a:extLst>
                  <a:ext uri="{FF2B5EF4-FFF2-40B4-BE49-F238E27FC236}">
                    <a16:creationId xmlns:a16="http://schemas.microsoft.com/office/drawing/2014/main" id="{8E96C12A-D9D0-E64E-90E7-610707C4449C}"/>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2" name="Freeform 135">
                <a:extLst>
                  <a:ext uri="{FF2B5EF4-FFF2-40B4-BE49-F238E27FC236}">
                    <a16:creationId xmlns:a16="http://schemas.microsoft.com/office/drawing/2014/main" id="{E684C4E7-AF09-C547-A43A-14497E4F2EC6}"/>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3" name="Freeform 136">
                <a:extLst>
                  <a:ext uri="{FF2B5EF4-FFF2-40B4-BE49-F238E27FC236}">
                    <a16:creationId xmlns:a16="http://schemas.microsoft.com/office/drawing/2014/main" id="{255B4A68-3C33-7549-9C26-6DD1DFAB2C35}"/>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4" name="Freeform 137">
                <a:extLst>
                  <a:ext uri="{FF2B5EF4-FFF2-40B4-BE49-F238E27FC236}">
                    <a16:creationId xmlns:a16="http://schemas.microsoft.com/office/drawing/2014/main" id="{3C4979ED-0B2A-5142-B58D-00DA46911B8C}"/>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35" name="Group 34">
            <a:extLst>
              <a:ext uri="{FF2B5EF4-FFF2-40B4-BE49-F238E27FC236}">
                <a16:creationId xmlns:a16="http://schemas.microsoft.com/office/drawing/2014/main" id="{0E9820A6-9A82-0144-9BE4-889E48A48259}"/>
              </a:ext>
            </a:extLst>
          </p:cNvPr>
          <p:cNvGrpSpPr>
            <a:grpSpLocks noChangeAspect="1"/>
          </p:cNvGrpSpPr>
          <p:nvPr/>
        </p:nvGrpSpPr>
        <p:grpSpPr>
          <a:xfrm>
            <a:off x="1860482" y="4997609"/>
            <a:ext cx="482690" cy="484156"/>
            <a:chOff x="6999162" y="354342"/>
            <a:chExt cx="522288" cy="523875"/>
          </a:xfrm>
        </p:grpSpPr>
        <p:sp>
          <p:nvSpPr>
            <p:cNvPr id="36" name="Oval 35">
              <a:extLst>
                <a:ext uri="{FF2B5EF4-FFF2-40B4-BE49-F238E27FC236}">
                  <a16:creationId xmlns:a16="http://schemas.microsoft.com/office/drawing/2014/main" id="{58370982-DB71-DC4E-97EE-CAD4423BEAEB}"/>
                </a:ext>
              </a:extLst>
            </p:cNvPr>
            <p:cNvSpPr>
              <a:spLocks noChangeAspect="1"/>
            </p:cNvSpPr>
            <p:nvPr/>
          </p:nvSpPr>
          <p:spPr>
            <a:xfrm>
              <a:off x="6999306" y="355279"/>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7" name="Group 36">
              <a:extLst>
                <a:ext uri="{FF2B5EF4-FFF2-40B4-BE49-F238E27FC236}">
                  <a16:creationId xmlns:a16="http://schemas.microsoft.com/office/drawing/2014/main" id="{FEC64FAC-B239-A24B-B0B3-BEC57EAAAFCA}"/>
                </a:ext>
              </a:extLst>
            </p:cNvPr>
            <p:cNvGrpSpPr>
              <a:grpSpLocks noChangeAspect="1"/>
            </p:cNvGrpSpPr>
            <p:nvPr/>
          </p:nvGrpSpPr>
          <p:grpSpPr>
            <a:xfrm>
              <a:off x="6999162" y="354342"/>
              <a:ext cx="522288" cy="523875"/>
              <a:chOff x="11115676" y="4182110"/>
              <a:chExt cx="522288" cy="523875"/>
            </a:xfrm>
            <a:solidFill>
              <a:schemeClr val="tx2"/>
            </a:solidFill>
          </p:grpSpPr>
          <p:sp>
            <p:nvSpPr>
              <p:cNvPr id="38" name="Freeform 45">
                <a:extLst>
                  <a:ext uri="{FF2B5EF4-FFF2-40B4-BE49-F238E27FC236}">
                    <a16:creationId xmlns:a16="http://schemas.microsoft.com/office/drawing/2014/main" id="{4A7CA9A3-1F9C-9440-B166-AFC150D6EBC4}"/>
                  </a:ext>
                </a:extLst>
              </p:cNvPr>
              <p:cNvSpPr>
                <a:spLocks noEditPoints="1"/>
              </p:cNvSpPr>
              <p:nvPr/>
            </p:nvSpPr>
            <p:spPr bwMode="auto">
              <a:xfrm>
                <a:off x="11115676"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9" name="Freeform 327">
                <a:extLst>
                  <a:ext uri="{FF2B5EF4-FFF2-40B4-BE49-F238E27FC236}">
                    <a16:creationId xmlns:a16="http://schemas.microsoft.com/office/drawing/2014/main" id="{5C9730D6-84CC-FE43-940A-F2421FBFD48C}"/>
                  </a:ext>
                </a:extLst>
              </p:cNvPr>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40" name="Freeform 328">
                <a:extLst>
                  <a:ext uri="{FF2B5EF4-FFF2-40B4-BE49-F238E27FC236}">
                    <a16:creationId xmlns:a16="http://schemas.microsoft.com/office/drawing/2014/main" id="{D9A0AAE0-C9A4-CD4A-ABC0-E5FA8EF8C1A4}"/>
                  </a:ext>
                </a:extLst>
              </p:cNvPr>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41" name="Group 40">
            <a:extLst>
              <a:ext uri="{FF2B5EF4-FFF2-40B4-BE49-F238E27FC236}">
                <a16:creationId xmlns:a16="http://schemas.microsoft.com/office/drawing/2014/main" id="{3E3E2FA2-A3BA-F648-8C2F-2315D38B69DB}"/>
              </a:ext>
            </a:extLst>
          </p:cNvPr>
          <p:cNvGrpSpPr>
            <a:grpSpLocks noChangeAspect="1"/>
          </p:cNvGrpSpPr>
          <p:nvPr/>
        </p:nvGrpSpPr>
        <p:grpSpPr>
          <a:xfrm>
            <a:off x="1859016" y="4297471"/>
            <a:ext cx="484156" cy="484156"/>
            <a:chOff x="6729143" y="394027"/>
            <a:chExt cx="522288" cy="522288"/>
          </a:xfrm>
        </p:grpSpPr>
        <p:sp>
          <p:nvSpPr>
            <p:cNvPr id="42" name="Oval 41">
              <a:extLst>
                <a:ext uri="{FF2B5EF4-FFF2-40B4-BE49-F238E27FC236}">
                  <a16:creationId xmlns:a16="http://schemas.microsoft.com/office/drawing/2014/main" id="{1668C394-E332-1845-99B9-9F41DCA9BA03}"/>
                </a:ext>
              </a:extLst>
            </p:cNvPr>
            <p:cNvSpPr>
              <a:spLocks noChangeAspect="1"/>
            </p:cNvSpPr>
            <p:nvPr/>
          </p:nvSpPr>
          <p:spPr>
            <a:xfrm>
              <a:off x="6729287" y="394171"/>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B3EFFD88-5D0F-8C4F-BF6F-830D2D2CE788}"/>
                </a:ext>
              </a:extLst>
            </p:cNvPr>
            <p:cNvGrpSpPr>
              <a:grpSpLocks noChangeAspect="1"/>
            </p:cNvGrpSpPr>
            <p:nvPr/>
          </p:nvGrpSpPr>
          <p:grpSpPr>
            <a:xfrm>
              <a:off x="6729143" y="394027"/>
              <a:ext cx="522288" cy="522288"/>
              <a:chOff x="7596188" y="1674813"/>
              <a:chExt cx="522288" cy="522288"/>
            </a:xfrm>
            <a:solidFill>
              <a:schemeClr val="tx2"/>
            </a:solidFill>
          </p:grpSpPr>
          <p:sp>
            <p:nvSpPr>
              <p:cNvPr id="45" name="Freeform 27">
                <a:extLst>
                  <a:ext uri="{FF2B5EF4-FFF2-40B4-BE49-F238E27FC236}">
                    <a16:creationId xmlns:a16="http://schemas.microsoft.com/office/drawing/2014/main" id="{02BE0D43-46E4-E943-A362-9296AE14F15B}"/>
                  </a:ext>
                </a:extLst>
              </p:cNvPr>
              <p:cNvSpPr>
                <a:spLocks noEditPoints="1"/>
              </p:cNvSpPr>
              <p:nvPr/>
            </p:nvSpPr>
            <p:spPr bwMode="auto">
              <a:xfrm>
                <a:off x="7596188" y="1674813"/>
                <a:ext cx="522288" cy="522288"/>
              </a:xfrm>
              <a:custGeom>
                <a:avLst/>
                <a:gdLst>
                  <a:gd name="T0" fmla="*/ 313 w 658"/>
                  <a:gd name="T1" fmla="*/ 657 h 657"/>
                  <a:gd name="T2" fmla="*/ 263 w 658"/>
                  <a:gd name="T3" fmla="*/ 650 h 657"/>
                  <a:gd name="T4" fmla="*/ 202 w 658"/>
                  <a:gd name="T5" fmla="*/ 632 h 657"/>
                  <a:gd name="T6" fmla="*/ 121 w 658"/>
                  <a:gd name="T7" fmla="*/ 582 h 657"/>
                  <a:gd name="T8" fmla="*/ 57 w 658"/>
                  <a:gd name="T9" fmla="*/ 512 h 657"/>
                  <a:gd name="T10" fmla="*/ 15 w 658"/>
                  <a:gd name="T11" fmla="*/ 426 h 657"/>
                  <a:gd name="T12" fmla="*/ 4 w 658"/>
                  <a:gd name="T13" fmla="*/ 379 h 657"/>
                  <a:gd name="T14" fmla="*/ 0 w 658"/>
                  <a:gd name="T15" fmla="*/ 328 h 657"/>
                  <a:gd name="T16" fmla="*/ 3 w 658"/>
                  <a:gd name="T17" fmla="*/ 294 h 657"/>
                  <a:gd name="T18" fmla="*/ 11 w 658"/>
                  <a:gd name="T19" fmla="*/ 246 h 657"/>
                  <a:gd name="T20" fmla="*/ 40 w 658"/>
                  <a:gd name="T21" fmla="*/ 172 h 657"/>
                  <a:gd name="T22" fmla="*/ 97 w 658"/>
                  <a:gd name="T23" fmla="*/ 96 h 657"/>
                  <a:gd name="T24" fmla="*/ 173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3 w 658"/>
                  <a:gd name="T41" fmla="*/ 200 h 657"/>
                  <a:gd name="T42" fmla="*/ 651 w 658"/>
                  <a:gd name="T43" fmla="*/ 262 h 657"/>
                  <a:gd name="T44" fmla="*/ 658 w 658"/>
                  <a:gd name="T45" fmla="*/ 312 h 657"/>
                  <a:gd name="T46" fmla="*/ 658 w 658"/>
                  <a:gd name="T47" fmla="*/ 346 h 657"/>
                  <a:gd name="T48" fmla="*/ 651 w 658"/>
                  <a:gd name="T49" fmla="*/ 395 h 657"/>
                  <a:gd name="T50" fmla="*/ 633 w 658"/>
                  <a:gd name="T51" fmla="*/ 457 h 657"/>
                  <a:gd name="T52" fmla="*/ 583 w 658"/>
                  <a:gd name="T53" fmla="*/ 538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0 h 657"/>
                  <a:gd name="T66" fmla="*/ 167 w 658"/>
                  <a:gd name="T67" fmla="*/ 88 h 657"/>
                  <a:gd name="T68" fmla="*/ 105 w 658"/>
                  <a:gd name="T69" fmla="*/ 144 h 657"/>
                  <a:gd name="T70" fmla="*/ 61 w 658"/>
                  <a:gd name="T71" fmla="*/ 215 h 657"/>
                  <a:gd name="T72" fmla="*/ 40 w 658"/>
                  <a:gd name="T73" fmla="*/ 298 h 657"/>
                  <a:gd name="T74" fmla="*/ 40 w 658"/>
                  <a:gd name="T75" fmla="*/ 359 h 657"/>
                  <a:gd name="T76" fmla="*/ 61 w 658"/>
                  <a:gd name="T77" fmla="*/ 442 h 657"/>
                  <a:gd name="T78" fmla="*/ 105 w 658"/>
                  <a:gd name="T79" fmla="*/ 513 h 657"/>
                  <a:gd name="T80" fmla="*/ 167 w 658"/>
                  <a:gd name="T81" fmla="*/ 570 h 657"/>
                  <a:gd name="T82" fmla="*/ 243 w 658"/>
                  <a:gd name="T83" fmla="*/ 606 h 657"/>
                  <a:gd name="T84" fmla="*/ 329 w 658"/>
                  <a:gd name="T85" fmla="*/ 619 h 657"/>
                  <a:gd name="T86" fmla="*/ 388 w 658"/>
                  <a:gd name="T87" fmla="*/ 614 h 657"/>
                  <a:gd name="T88" fmla="*/ 467 w 658"/>
                  <a:gd name="T89" fmla="*/ 585 h 657"/>
                  <a:gd name="T90" fmla="*/ 535 w 658"/>
                  <a:gd name="T91" fmla="*/ 535 h 657"/>
                  <a:gd name="T92" fmla="*/ 586 w 658"/>
                  <a:gd name="T93" fmla="*/ 468 h 657"/>
                  <a:gd name="T94" fmla="*/ 615 w 658"/>
                  <a:gd name="T95" fmla="*/ 387 h 657"/>
                  <a:gd name="T96" fmla="*/ 620 w 658"/>
                  <a:gd name="T97" fmla="*/ 328 h 657"/>
                  <a:gd name="T98" fmla="*/ 607 w 658"/>
                  <a:gd name="T99" fmla="*/ 242 h 657"/>
                  <a:gd name="T100" fmla="*/ 571 w 658"/>
                  <a:gd name="T101" fmla="*/ 166 h 657"/>
                  <a:gd name="T102" fmla="*/ 514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6"/>
                    </a:lnTo>
                    <a:lnTo>
                      <a:pt x="279" y="653"/>
                    </a:lnTo>
                    <a:lnTo>
                      <a:pt x="263" y="650"/>
                    </a:lnTo>
                    <a:lnTo>
                      <a:pt x="247" y="648"/>
                    </a:lnTo>
                    <a:lnTo>
                      <a:pt x="231" y="642"/>
                    </a:lnTo>
                    <a:lnTo>
                      <a:pt x="202" y="632"/>
                    </a:lnTo>
                    <a:lnTo>
                      <a:pt x="173" y="618"/>
                    </a:lnTo>
                    <a:lnTo>
                      <a:pt x="145" y="601"/>
                    </a:lnTo>
                    <a:lnTo>
                      <a:pt x="121" y="582"/>
                    </a:lnTo>
                    <a:lnTo>
                      <a:pt x="97" y="560"/>
                    </a:lnTo>
                    <a:lnTo>
                      <a:pt x="75" y="538"/>
                    </a:lnTo>
                    <a:lnTo>
                      <a:pt x="57" y="512"/>
                    </a:lnTo>
                    <a:lnTo>
                      <a:pt x="40" y="485"/>
                    </a:lnTo>
                    <a:lnTo>
                      <a:pt x="27" y="457"/>
                    </a:lnTo>
                    <a:lnTo>
                      <a:pt x="15" y="426"/>
                    </a:lnTo>
                    <a:lnTo>
                      <a:pt x="11" y="411"/>
                    </a:lnTo>
                    <a:lnTo>
                      <a:pt x="7" y="395"/>
                    </a:lnTo>
                    <a:lnTo>
                      <a:pt x="4" y="379"/>
                    </a:lnTo>
                    <a:lnTo>
                      <a:pt x="3" y="362"/>
                    </a:lnTo>
                    <a:lnTo>
                      <a:pt x="2" y="346"/>
                    </a:lnTo>
                    <a:lnTo>
                      <a:pt x="0" y="328"/>
                    </a:lnTo>
                    <a:lnTo>
                      <a:pt x="0" y="328"/>
                    </a:lnTo>
                    <a:lnTo>
                      <a:pt x="2" y="312"/>
                    </a:lnTo>
                    <a:lnTo>
                      <a:pt x="3" y="294"/>
                    </a:lnTo>
                    <a:lnTo>
                      <a:pt x="4" y="278"/>
                    </a:lnTo>
                    <a:lnTo>
                      <a:pt x="7" y="262"/>
                    </a:lnTo>
                    <a:lnTo>
                      <a:pt x="11" y="246"/>
                    </a:lnTo>
                    <a:lnTo>
                      <a:pt x="15" y="231"/>
                    </a:lnTo>
                    <a:lnTo>
                      <a:pt x="27" y="200"/>
                    </a:lnTo>
                    <a:lnTo>
                      <a:pt x="40" y="172"/>
                    </a:lnTo>
                    <a:lnTo>
                      <a:pt x="57" y="145"/>
                    </a:lnTo>
                    <a:lnTo>
                      <a:pt x="75" y="120"/>
                    </a:lnTo>
                    <a:lnTo>
                      <a:pt x="97" y="96"/>
                    </a:lnTo>
                    <a:lnTo>
                      <a:pt x="121" y="76"/>
                    </a:lnTo>
                    <a:lnTo>
                      <a:pt x="145" y="57"/>
                    </a:lnTo>
                    <a:lnTo>
                      <a:pt x="173" y="39"/>
                    </a:lnTo>
                    <a:lnTo>
                      <a:pt x="202" y="26"/>
                    </a:lnTo>
                    <a:lnTo>
                      <a:pt x="231" y="15"/>
                    </a:lnTo>
                    <a:lnTo>
                      <a:pt x="247" y="10"/>
                    </a:lnTo>
                    <a:lnTo>
                      <a:pt x="263" y="7"/>
                    </a:lnTo>
                    <a:lnTo>
                      <a:pt x="279" y="4"/>
                    </a:lnTo>
                    <a:lnTo>
                      <a:pt x="296" y="2"/>
                    </a:lnTo>
                    <a:lnTo>
                      <a:pt x="313"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6"/>
                    </a:lnTo>
                    <a:lnTo>
                      <a:pt x="561" y="96"/>
                    </a:lnTo>
                    <a:lnTo>
                      <a:pt x="583" y="120"/>
                    </a:lnTo>
                    <a:lnTo>
                      <a:pt x="602" y="145"/>
                    </a:lnTo>
                    <a:lnTo>
                      <a:pt x="618" y="172"/>
                    </a:lnTo>
                    <a:lnTo>
                      <a:pt x="633" y="200"/>
                    </a:lnTo>
                    <a:lnTo>
                      <a:pt x="643" y="231"/>
                    </a:lnTo>
                    <a:lnTo>
                      <a:pt x="647" y="246"/>
                    </a:lnTo>
                    <a:lnTo>
                      <a:pt x="651" y="262"/>
                    </a:lnTo>
                    <a:lnTo>
                      <a:pt x="654" y="278"/>
                    </a:lnTo>
                    <a:lnTo>
                      <a:pt x="657" y="294"/>
                    </a:lnTo>
                    <a:lnTo>
                      <a:pt x="658" y="312"/>
                    </a:lnTo>
                    <a:lnTo>
                      <a:pt x="658" y="328"/>
                    </a:lnTo>
                    <a:lnTo>
                      <a:pt x="658" y="328"/>
                    </a:lnTo>
                    <a:lnTo>
                      <a:pt x="658" y="346"/>
                    </a:lnTo>
                    <a:lnTo>
                      <a:pt x="657" y="362"/>
                    </a:lnTo>
                    <a:lnTo>
                      <a:pt x="654" y="379"/>
                    </a:lnTo>
                    <a:lnTo>
                      <a:pt x="651" y="395"/>
                    </a:lnTo>
                    <a:lnTo>
                      <a:pt x="647" y="411"/>
                    </a:lnTo>
                    <a:lnTo>
                      <a:pt x="643" y="426"/>
                    </a:lnTo>
                    <a:lnTo>
                      <a:pt x="633" y="457"/>
                    </a:lnTo>
                    <a:lnTo>
                      <a:pt x="618" y="485"/>
                    </a:lnTo>
                    <a:lnTo>
                      <a:pt x="602" y="512"/>
                    </a:lnTo>
                    <a:lnTo>
                      <a:pt x="583" y="538"/>
                    </a:lnTo>
                    <a:lnTo>
                      <a:pt x="561" y="560"/>
                    </a:lnTo>
                    <a:lnTo>
                      <a:pt x="539" y="582"/>
                    </a:lnTo>
                    <a:lnTo>
                      <a:pt x="513" y="601"/>
                    </a:lnTo>
                    <a:lnTo>
                      <a:pt x="486" y="618"/>
                    </a:lnTo>
                    <a:lnTo>
                      <a:pt x="457" y="632"/>
                    </a:lnTo>
                    <a:lnTo>
                      <a:pt x="427" y="642"/>
                    </a:lnTo>
                    <a:lnTo>
                      <a:pt x="411" y="648"/>
                    </a:lnTo>
                    <a:lnTo>
                      <a:pt x="395" y="650"/>
                    </a:lnTo>
                    <a:lnTo>
                      <a:pt x="379" y="653"/>
                    </a:lnTo>
                    <a:lnTo>
                      <a:pt x="363" y="656"/>
                    </a:lnTo>
                    <a:lnTo>
                      <a:pt x="347" y="657"/>
                    </a:lnTo>
                    <a:lnTo>
                      <a:pt x="329" y="657"/>
                    </a:lnTo>
                    <a:lnTo>
                      <a:pt x="329" y="657"/>
                    </a:lnTo>
                    <a:close/>
                    <a:moveTo>
                      <a:pt x="329" y="38"/>
                    </a:moveTo>
                    <a:lnTo>
                      <a:pt x="329" y="38"/>
                    </a:lnTo>
                    <a:lnTo>
                      <a:pt x="300" y="39"/>
                    </a:lnTo>
                    <a:lnTo>
                      <a:pt x="271" y="43"/>
                    </a:lnTo>
                    <a:lnTo>
                      <a:pt x="243" y="50"/>
                    </a:lnTo>
                    <a:lnTo>
                      <a:pt x="216" y="61"/>
                    </a:lnTo>
                    <a:lnTo>
                      <a:pt x="191" y="73"/>
                    </a:lnTo>
                    <a:lnTo>
                      <a:pt x="167" y="88"/>
                    </a:lnTo>
                    <a:lnTo>
                      <a:pt x="144" y="104"/>
                    </a:lnTo>
                    <a:lnTo>
                      <a:pt x="124" y="123"/>
                    </a:lnTo>
                    <a:lnTo>
                      <a:pt x="105" y="144"/>
                    </a:lnTo>
                    <a:lnTo>
                      <a:pt x="87" y="166"/>
                    </a:lnTo>
                    <a:lnTo>
                      <a:pt x="74" y="190"/>
                    </a:lnTo>
                    <a:lnTo>
                      <a:pt x="61" y="215"/>
                    </a:lnTo>
                    <a:lnTo>
                      <a:pt x="51" y="242"/>
                    </a:lnTo>
                    <a:lnTo>
                      <a:pt x="44" y="270"/>
                    </a:lnTo>
                    <a:lnTo>
                      <a:pt x="40" y="298"/>
                    </a:lnTo>
                    <a:lnTo>
                      <a:pt x="38" y="328"/>
                    </a:lnTo>
                    <a:lnTo>
                      <a:pt x="38" y="328"/>
                    </a:lnTo>
                    <a:lnTo>
                      <a:pt x="40" y="359"/>
                    </a:lnTo>
                    <a:lnTo>
                      <a:pt x="44" y="387"/>
                    </a:lnTo>
                    <a:lnTo>
                      <a:pt x="51" y="415"/>
                    </a:lnTo>
                    <a:lnTo>
                      <a:pt x="61" y="442"/>
                    </a:lnTo>
                    <a:lnTo>
                      <a:pt x="74" y="468"/>
                    </a:lnTo>
                    <a:lnTo>
                      <a:pt x="87" y="492"/>
                    </a:lnTo>
                    <a:lnTo>
                      <a:pt x="105" y="513"/>
                    </a:lnTo>
                    <a:lnTo>
                      <a:pt x="124" y="535"/>
                    </a:lnTo>
                    <a:lnTo>
                      <a:pt x="144" y="554"/>
                    </a:lnTo>
                    <a:lnTo>
                      <a:pt x="167" y="570"/>
                    </a:lnTo>
                    <a:lnTo>
                      <a:pt x="191" y="585"/>
                    </a:lnTo>
                    <a:lnTo>
                      <a:pt x="216" y="597"/>
                    </a:lnTo>
                    <a:lnTo>
                      <a:pt x="243" y="606"/>
                    </a:lnTo>
                    <a:lnTo>
                      <a:pt x="271" y="614"/>
                    </a:lnTo>
                    <a:lnTo>
                      <a:pt x="300" y="618"/>
                    </a:lnTo>
                    <a:lnTo>
                      <a:pt x="329" y="619"/>
                    </a:lnTo>
                    <a:lnTo>
                      <a:pt x="329" y="619"/>
                    </a:lnTo>
                    <a:lnTo>
                      <a:pt x="359" y="618"/>
                    </a:lnTo>
                    <a:lnTo>
                      <a:pt x="388" y="614"/>
                    </a:lnTo>
                    <a:lnTo>
                      <a:pt x="416" y="606"/>
                    </a:lnTo>
                    <a:lnTo>
                      <a:pt x="442" y="597"/>
                    </a:lnTo>
                    <a:lnTo>
                      <a:pt x="467" y="585"/>
                    </a:lnTo>
                    <a:lnTo>
                      <a:pt x="492" y="570"/>
                    </a:lnTo>
                    <a:lnTo>
                      <a:pt x="514" y="554"/>
                    </a:lnTo>
                    <a:lnTo>
                      <a:pt x="535" y="535"/>
                    </a:lnTo>
                    <a:lnTo>
                      <a:pt x="553" y="513"/>
                    </a:lnTo>
                    <a:lnTo>
                      <a:pt x="571" y="492"/>
                    </a:lnTo>
                    <a:lnTo>
                      <a:pt x="586" y="468"/>
                    </a:lnTo>
                    <a:lnTo>
                      <a:pt x="598" y="442"/>
                    </a:lnTo>
                    <a:lnTo>
                      <a:pt x="607" y="415"/>
                    </a:lnTo>
                    <a:lnTo>
                      <a:pt x="615" y="387"/>
                    </a:lnTo>
                    <a:lnTo>
                      <a:pt x="619" y="359"/>
                    </a:lnTo>
                    <a:lnTo>
                      <a:pt x="620" y="328"/>
                    </a:lnTo>
                    <a:lnTo>
                      <a:pt x="620" y="328"/>
                    </a:lnTo>
                    <a:lnTo>
                      <a:pt x="619" y="298"/>
                    </a:lnTo>
                    <a:lnTo>
                      <a:pt x="615" y="270"/>
                    </a:lnTo>
                    <a:lnTo>
                      <a:pt x="607" y="242"/>
                    </a:lnTo>
                    <a:lnTo>
                      <a:pt x="598" y="215"/>
                    </a:lnTo>
                    <a:lnTo>
                      <a:pt x="586" y="190"/>
                    </a:lnTo>
                    <a:lnTo>
                      <a:pt x="571" y="166"/>
                    </a:lnTo>
                    <a:lnTo>
                      <a:pt x="553" y="144"/>
                    </a:lnTo>
                    <a:lnTo>
                      <a:pt x="535" y="123"/>
                    </a:lnTo>
                    <a:lnTo>
                      <a:pt x="514" y="104"/>
                    </a:lnTo>
                    <a:lnTo>
                      <a:pt x="492" y="88"/>
                    </a:lnTo>
                    <a:lnTo>
                      <a:pt x="467" y="73"/>
                    </a:lnTo>
                    <a:lnTo>
                      <a:pt x="442" y="61"/>
                    </a:lnTo>
                    <a:lnTo>
                      <a:pt x="416" y="50"/>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46" name="Freeform 250">
                <a:extLst>
                  <a:ext uri="{FF2B5EF4-FFF2-40B4-BE49-F238E27FC236}">
                    <a16:creationId xmlns:a16="http://schemas.microsoft.com/office/drawing/2014/main" id="{18A64183-0503-3944-A39C-41DF541EB716}"/>
                  </a:ext>
                </a:extLst>
              </p:cNvPr>
              <p:cNvSpPr>
                <a:spLocks/>
              </p:cNvSpPr>
              <p:nvPr/>
            </p:nvSpPr>
            <p:spPr bwMode="auto">
              <a:xfrm>
                <a:off x="7785101" y="1798638"/>
                <a:ext cx="142875" cy="76200"/>
              </a:xfrm>
              <a:custGeom>
                <a:avLst/>
                <a:gdLst>
                  <a:gd name="T0" fmla="*/ 175 w 180"/>
                  <a:gd name="T1" fmla="*/ 0 h 97"/>
                  <a:gd name="T2" fmla="*/ 6 w 180"/>
                  <a:gd name="T3" fmla="*/ 0 h 97"/>
                  <a:gd name="T4" fmla="*/ 6 w 180"/>
                  <a:gd name="T5" fmla="*/ 0 h 97"/>
                  <a:gd name="T6" fmla="*/ 4 w 180"/>
                  <a:gd name="T7" fmla="*/ 1 h 97"/>
                  <a:gd name="T8" fmla="*/ 2 w 180"/>
                  <a:gd name="T9" fmla="*/ 1 h 97"/>
                  <a:gd name="T10" fmla="*/ 0 w 180"/>
                  <a:gd name="T11" fmla="*/ 4 h 97"/>
                  <a:gd name="T12" fmla="*/ 0 w 180"/>
                  <a:gd name="T13" fmla="*/ 7 h 97"/>
                  <a:gd name="T14" fmla="*/ 0 w 180"/>
                  <a:gd name="T15" fmla="*/ 54 h 97"/>
                  <a:gd name="T16" fmla="*/ 0 w 180"/>
                  <a:gd name="T17" fmla="*/ 54 h 97"/>
                  <a:gd name="T18" fmla="*/ 0 w 180"/>
                  <a:gd name="T19" fmla="*/ 57 h 97"/>
                  <a:gd name="T20" fmla="*/ 2 w 180"/>
                  <a:gd name="T21" fmla="*/ 59 h 97"/>
                  <a:gd name="T22" fmla="*/ 4 w 180"/>
                  <a:gd name="T23" fmla="*/ 61 h 97"/>
                  <a:gd name="T24" fmla="*/ 6 w 180"/>
                  <a:gd name="T25" fmla="*/ 61 h 97"/>
                  <a:gd name="T26" fmla="*/ 30 w 180"/>
                  <a:gd name="T27" fmla="*/ 61 h 97"/>
                  <a:gd name="T28" fmla="*/ 30 w 180"/>
                  <a:gd name="T29" fmla="*/ 97 h 97"/>
                  <a:gd name="T30" fmla="*/ 151 w 180"/>
                  <a:gd name="T31" fmla="*/ 97 h 97"/>
                  <a:gd name="T32" fmla="*/ 151 w 180"/>
                  <a:gd name="T33" fmla="*/ 61 h 97"/>
                  <a:gd name="T34" fmla="*/ 175 w 180"/>
                  <a:gd name="T35" fmla="*/ 61 h 97"/>
                  <a:gd name="T36" fmla="*/ 175 w 180"/>
                  <a:gd name="T37" fmla="*/ 61 h 97"/>
                  <a:gd name="T38" fmla="*/ 177 w 180"/>
                  <a:gd name="T39" fmla="*/ 61 h 97"/>
                  <a:gd name="T40" fmla="*/ 179 w 180"/>
                  <a:gd name="T41" fmla="*/ 59 h 97"/>
                  <a:gd name="T42" fmla="*/ 180 w 180"/>
                  <a:gd name="T43" fmla="*/ 57 h 97"/>
                  <a:gd name="T44" fmla="*/ 180 w 180"/>
                  <a:gd name="T45" fmla="*/ 54 h 97"/>
                  <a:gd name="T46" fmla="*/ 180 w 180"/>
                  <a:gd name="T47" fmla="*/ 7 h 97"/>
                  <a:gd name="T48" fmla="*/ 180 w 180"/>
                  <a:gd name="T49" fmla="*/ 7 h 97"/>
                  <a:gd name="T50" fmla="*/ 180 w 180"/>
                  <a:gd name="T51" fmla="*/ 4 h 97"/>
                  <a:gd name="T52" fmla="*/ 179 w 180"/>
                  <a:gd name="T53" fmla="*/ 1 h 97"/>
                  <a:gd name="T54" fmla="*/ 177 w 180"/>
                  <a:gd name="T55" fmla="*/ 1 h 97"/>
                  <a:gd name="T56" fmla="*/ 175 w 180"/>
                  <a:gd name="T57" fmla="*/ 0 h 97"/>
                  <a:gd name="T58" fmla="*/ 175 w 180"/>
                  <a:gd name="T5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97">
                    <a:moveTo>
                      <a:pt x="175" y="0"/>
                    </a:moveTo>
                    <a:lnTo>
                      <a:pt x="6" y="0"/>
                    </a:lnTo>
                    <a:lnTo>
                      <a:pt x="6" y="0"/>
                    </a:lnTo>
                    <a:lnTo>
                      <a:pt x="4" y="1"/>
                    </a:lnTo>
                    <a:lnTo>
                      <a:pt x="2" y="1"/>
                    </a:lnTo>
                    <a:lnTo>
                      <a:pt x="0" y="4"/>
                    </a:lnTo>
                    <a:lnTo>
                      <a:pt x="0" y="7"/>
                    </a:lnTo>
                    <a:lnTo>
                      <a:pt x="0" y="54"/>
                    </a:lnTo>
                    <a:lnTo>
                      <a:pt x="0" y="54"/>
                    </a:lnTo>
                    <a:lnTo>
                      <a:pt x="0" y="57"/>
                    </a:lnTo>
                    <a:lnTo>
                      <a:pt x="2" y="59"/>
                    </a:lnTo>
                    <a:lnTo>
                      <a:pt x="4" y="61"/>
                    </a:lnTo>
                    <a:lnTo>
                      <a:pt x="6" y="61"/>
                    </a:lnTo>
                    <a:lnTo>
                      <a:pt x="30" y="61"/>
                    </a:lnTo>
                    <a:lnTo>
                      <a:pt x="30" y="97"/>
                    </a:lnTo>
                    <a:lnTo>
                      <a:pt x="151" y="97"/>
                    </a:lnTo>
                    <a:lnTo>
                      <a:pt x="151" y="61"/>
                    </a:lnTo>
                    <a:lnTo>
                      <a:pt x="175" y="61"/>
                    </a:lnTo>
                    <a:lnTo>
                      <a:pt x="175" y="61"/>
                    </a:lnTo>
                    <a:lnTo>
                      <a:pt x="177" y="61"/>
                    </a:lnTo>
                    <a:lnTo>
                      <a:pt x="179" y="59"/>
                    </a:lnTo>
                    <a:lnTo>
                      <a:pt x="180" y="57"/>
                    </a:lnTo>
                    <a:lnTo>
                      <a:pt x="180" y="54"/>
                    </a:lnTo>
                    <a:lnTo>
                      <a:pt x="180" y="7"/>
                    </a:lnTo>
                    <a:lnTo>
                      <a:pt x="180" y="7"/>
                    </a:lnTo>
                    <a:lnTo>
                      <a:pt x="180" y="4"/>
                    </a:lnTo>
                    <a:lnTo>
                      <a:pt x="179" y="1"/>
                    </a:lnTo>
                    <a:lnTo>
                      <a:pt x="177" y="1"/>
                    </a:lnTo>
                    <a:lnTo>
                      <a:pt x="175" y="0"/>
                    </a:ln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47" name="Freeform 251">
                <a:extLst>
                  <a:ext uri="{FF2B5EF4-FFF2-40B4-BE49-F238E27FC236}">
                    <a16:creationId xmlns:a16="http://schemas.microsoft.com/office/drawing/2014/main" id="{FD554011-50A5-FF46-AF08-6B9D37C6C327}"/>
                  </a:ext>
                </a:extLst>
              </p:cNvPr>
              <p:cNvSpPr>
                <a:spLocks/>
              </p:cNvSpPr>
              <p:nvPr/>
            </p:nvSpPr>
            <p:spPr bwMode="auto">
              <a:xfrm>
                <a:off x="7808913" y="1889125"/>
                <a:ext cx="95250" cy="209550"/>
              </a:xfrm>
              <a:custGeom>
                <a:avLst/>
                <a:gdLst>
                  <a:gd name="T0" fmla="*/ 0 w 121"/>
                  <a:gd name="T1" fmla="*/ 57 h 265"/>
                  <a:gd name="T2" fmla="*/ 49 w 121"/>
                  <a:gd name="T3" fmla="*/ 57 h 265"/>
                  <a:gd name="T4" fmla="*/ 49 w 121"/>
                  <a:gd name="T5" fmla="*/ 57 h 265"/>
                  <a:gd name="T6" fmla="*/ 51 w 121"/>
                  <a:gd name="T7" fmla="*/ 57 h 265"/>
                  <a:gd name="T8" fmla="*/ 52 w 121"/>
                  <a:gd name="T9" fmla="*/ 59 h 265"/>
                  <a:gd name="T10" fmla="*/ 53 w 121"/>
                  <a:gd name="T11" fmla="*/ 66 h 265"/>
                  <a:gd name="T12" fmla="*/ 53 w 121"/>
                  <a:gd name="T13" fmla="*/ 66 h 265"/>
                  <a:gd name="T14" fmla="*/ 52 w 121"/>
                  <a:gd name="T15" fmla="*/ 71 h 265"/>
                  <a:gd name="T16" fmla="*/ 51 w 121"/>
                  <a:gd name="T17" fmla="*/ 74 h 265"/>
                  <a:gd name="T18" fmla="*/ 49 w 121"/>
                  <a:gd name="T19" fmla="*/ 74 h 265"/>
                  <a:gd name="T20" fmla="*/ 0 w 121"/>
                  <a:gd name="T21" fmla="*/ 74 h 265"/>
                  <a:gd name="T22" fmla="*/ 0 w 121"/>
                  <a:gd name="T23" fmla="*/ 108 h 265"/>
                  <a:gd name="T24" fmla="*/ 45 w 121"/>
                  <a:gd name="T25" fmla="*/ 108 h 265"/>
                  <a:gd name="T26" fmla="*/ 45 w 121"/>
                  <a:gd name="T27" fmla="*/ 108 h 265"/>
                  <a:gd name="T28" fmla="*/ 47 w 121"/>
                  <a:gd name="T29" fmla="*/ 108 h 265"/>
                  <a:gd name="T30" fmla="*/ 48 w 121"/>
                  <a:gd name="T31" fmla="*/ 110 h 265"/>
                  <a:gd name="T32" fmla="*/ 49 w 121"/>
                  <a:gd name="T33" fmla="*/ 117 h 265"/>
                  <a:gd name="T34" fmla="*/ 49 w 121"/>
                  <a:gd name="T35" fmla="*/ 117 h 265"/>
                  <a:gd name="T36" fmla="*/ 48 w 121"/>
                  <a:gd name="T37" fmla="*/ 123 h 265"/>
                  <a:gd name="T38" fmla="*/ 47 w 121"/>
                  <a:gd name="T39" fmla="*/ 125 h 265"/>
                  <a:gd name="T40" fmla="*/ 45 w 121"/>
                  <a:gd name="T41" fmla="*/ 125 h 265"/>
                  <a:gd name="T42" fmla="*/ 0 w 121"/>
                  <a:gd name="T43" fmla="*/ 125 h 265"/>
                  <a:gd name="T44" fmla="*/ 0 w 121"/>
                  <a:gd name="T45" fmla="*/ 153 h 265"/>
                  <a:gd name="T46" fmla="*/ 49 w 121"/>
                  <a:gd name="T47" fmla="*/ 153 h 265"/>
                  <a:gd name="T48" fmla="*/ 49 w 121"/>
                  <a:gd name="T49" fmla="*/ 153 h 265"/>
                  <a:gd name="T50" fmla="*/ 51 w 121"/>
                  <a:gd name="T51" fmla="*/ 153 h 265"/>
                  <a:gd name="T52" fmla="*/ 52 w 121"/>
                  <a:gd name="T53" fmla="*/ 156 h 265"/>
                  <a:gd name="T54" fmla="*/ 53 w 121"/>
                  <a:gd name="T55" fmla="*/ 161 h 265"/>
                  <a:gd name="T56" fmla="*/ 53 w 121"/>
                  <a:gd name="T57" fmla="*/ 161 h 265"/>
                  <a:gd name="T58" fmla="*/ 52 w 121"/>
                  <a:gd name="T59" fmla="*/ 168 h 265"/>
                  <a:gd name="T60" fmla="*/ 51 w 121"/>
                  <a:gd name="T61" fmla="*/ 171 h 265"/>
                  <a:gd name="T62" fmla="*/ 49 w 121"/>
                  <a:gd name="T63" fmla="*/ 171 h 265"/>
                  <a:gd name="T64" fmla="*/ 0 w 121"/>
                  <a:gd name="T65" fmla="*/ 171 h 265"/>
                  <a:gd name="T66" fmla="*/ 0 w 121"/>
                  <a:gd name="T67" fmla="*/ 206 h 265"/>
                  <a:gd name="T68" fmla="*/ 0 w 121"/>
                  <a:gd name="T69" fmla="*/ 206 h 265"/>
                  <a:gd name="T70" fmla="*/ 1 w 121"/>
                  <a:gd name="T71" fmla="*/ 218 h 265"/>
                  <a:gd name="T72" fmla="*/ 5 w 121"/>
                  <a:gd name="T73" fmla="*/ 229 h 265"/>
                  <a:gd name="T74" fmla="*/ 10 w 121"/>
                  <a:gd name="T75" fmla="*/ 239 h 265"/>
                  <a:gd name="T76" fmla="*/ 19 w 121"/>
                  <a:gd name="T77" fmla="*/ 247 h 265"/>
                  <a:gd name="T78" fmla="*/ 27 w 121"/>
                  <a:gd name="T79" fmla="*/ 255 h 265"/>
                  <a:gd name="T80" fmla="*/ 37 w 121"/>
                  <a:gd name="T81" fmla="*/ 261 h 265"/>
                  <a:gd name="T82" fmla="*/ 48 w 121"/>
                  <a:gd name="T83" fmla="*/ 264 h 265"/>
                  <a:gd name="T84" fmla="*/ 60 w 121"/>
                  <a:gd name="T85" fmla="*/ 265 h 265"/>
                  <a:gd name="T86" fmla="*/ 60 w 121"/>
                  <a:gd name="T87" fmla="*/ 265 h 265"/>
                  <a:gd name="T88" fmla="*/ 72 w 121"/>
                  <a:gd name="T89" fmla="*/ 264 h 265"/>
                  <a:gd name="T90" fmla="*/ 84 w 121"/>
                  <a:gd name="T91" fmla="*/ 261 h 265"/>
                  <a:gd name="T92" fmla="*/ 94 w 121"/>
                  <a:gd name="T93" fmla="*/ 255 h 265"/>
                  <a:gd name="T94" fmla="*/ 103 w 121"/>
                  <a:gd name="T95" fmla="*/ 247 h 265"/>
                  <a:gd name="T96" fmla="*/ 110 w 121"/>
                  <a:gd name="T97" fmla="*/ 239 h 265"/>
                  <a:gd name="T98" fmla="*/ 115 w 121"/>
                  <a:gd name="T99" fmla="*/ 229 h 265"/>
                  <a:gd name="T100" fmla="*/ 119 w 121"/>
                  <a:gd name="T101" fmla="*/ 218 h 265"/>
                  <a:gd name="T102" fmla="*/ 121 w 121"/>
                  <a:gd name="T103" fmla="*/ 206 h 265"/>
                  <a:gd name="T104" fmla="*/ 121 w 121"/>
                  <a:gd name="T105" fmla="*/ 0 h 265"/>
                  <a:gd name="T106" fmla="*/ 0 w 121"/>
                  <a:gd name="T107" fmla="*/ 0 h 265"/>
                  <a:gd name="T108" fmla="*/ 0 w 121"/>
                  <a:gd name="T109"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65">
                    <a:moveTo>
                      <a:pt x="0" y="57"/>
                    </a:moveTo>
                    <a:lnTo>
                      <a:pt x="49" y="57"/>
                    </a:lnTo>
                    <a:lnTo>
                      <a:pt x="49" y="57"/>
                    </a:lnTo>
                    <a:lnTo>
                      <a:pt x="51" y="57"/>
                    </a:lnTo>
                    <a:lnTo>
                      <a:pt x="52" y="59"/>
                    </a:lnTo>
                    <a:lnTo>
                      <a:pt x="53" y="66"/>
                    </a:lnTo>
                    <a:lnTo>
                      <a:pt x="53" y="66"/>
                    </a:lnTo>
                    <a:lnTo>
                      <a:pt x="52" y="71"/>
                    </a:lnTo>
                    <a:lnTo>
                      <a:pt x="51" y="74"/>
                    </a:lnTo>
                    <a:lnTo>
                      <a:pt x="49" y="74"/>
                    </a:lnTo>
                    <a:lnTo>
                      <a:pt x="0" y="74"/>
                    </a:lnTo>
                    <a:lnTo>
                      <a:pt x="0" y="108"/>
                    </a:lnTo>
                    <a:lnTo>
                      <a:pt x="45" y="108"/>
                    </a:lnTo>
                    <a:lnTo>
                      <a:pt x="45" y="108"/>
                    </a:lnTo>
                    <a:lnTo>
                      <a:pt x="47" y="108"/>
                    </a:lnTo>
                    <a:lnTo>
                      <a:pt x="48" y="110"/>
                    </a:lnTo>
                    <a:lnTo>
                      <a:pt x="49" y="117"/>
                    </a:lnTo>
                    <a:lnTo>
                      <a:pt x="49" y="117"/>
                    </a:lnTo>
                    <a:lnTo>
                      <a:pt x="48" y="123"/>
                    </a:lnTo>
                    <a:lnTo>
                      <a:pt x="47" y="125"/>
                    </a:lnTo>
                    <a:lnTo>
                      <a:pt x="45" y="125"/>
                    </a:lnTo>
                    <a:lnTo>
                      <a:pt x="0" y="125"/>
                    </a:lnTo>
                    <a:lnTo>
                      <a:pt x="0" y="153"/>
                    </a:lnTo>
                    <a:lnTo>
                      <a:pt x="49" y="153"/>
                    </a:lnTo>
                    <a:lnTo>
                      <a:pt x="49" y="153"/>
                    </a:lnTo>
                    <a:lnTo>
                      <a:pt x="51" y="153"/>
                    </a:lnTo>
                    <a:lnTo>
                      <a:pt x="52" y="156"/>
                    </a:lnTo>
                    <a:lnTo>
                      <a:pt x="53" y="161"/>
                    </a:lnTo>
                    <a:lnTo>
                      <a:pt x="53" y="161"/>
                    </a:lnTo>
                    <a:lnTo>
                      <a:pt x="52" y="168"/>
                    </a:lnTo>
                    <a:lnTo>
                      <a:pt x="51" y="171"/>
                    </a:lnTo>
                    <a:lnTo>
                      <a:pt x="49" y="171"/>
                    </a:lnTo>
                    <a:lnTo>
                      <a:pt x="0" y="171"/>
                    </a:lnTo>
                    <a:lnTo>
                      <a:pt x="0" y="206"/>
                    </a:lnTo>
                    <a:lnTo>
                      <a:pt x="0" y="206"/>
                    </a:lnTo>
                    <a:lnTo>
                      <a:pt x="1" y="218"/>
                    </a:lnTo>
                    <a:lnTo>
                      <a:pt x="5" y="229"/>
                    </a:lnTo>
                    <a:lnTo>
                      <a:pt x="10" y="239"/>
                    </a:lnTo>
                    <a:lnTo>
                      <a:pt x="19" y="247"/>
                    </a:lnTo>
                    <a:lnTo>
                      <a:pt x="27" y="255"/>
                    </a:lnTo>
                    <a:lnTo>
                      <a:pt x="37" y="261"/>
                    </a:lnTo>
                    <a:lnTo>
                      <a:pt x="48" y="264"/>
                    </a:lnTo>
                    <a:lnTo>
                      <a:pt x="60" y="265"/>
                    </a:lnTo>
                    <a:lnTo>
                      <a:pt x="60" y="265"/>
                    </a:lnTo>
                    <a:lnTo>
                      <a:pt x="72" y="264"/>
                    </a:lnTo>
                    <a:lnTo>
                      <a:pt x="84" y="261"/>
                    </a:lnTo>
                    <a:lnTo>
                      <a:pt x="94" y="255"/>
                    </a:lnTo>
                    <a:lnTo>
                      <a:pt x="103" y="247"/>
                    </a:lnTo>
                    <a:lnTo>
                      <a:pt x="110" y="239"/>
                    </a:lnTo>
                    <a:lnTo>
                      <a:pt x="115" y="229"/>
                    </a:lnTo>
                    <a:lnTo>
                      <a:pt x="119" y="218"/>
                    </a:lnTo>
                    <a:lnTo>
                      <a:pt x="121" y="206"/>
                    </a:lnTo>
                    <a:lnTo>
                      <a:pt x="121" y="0"/>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sp>
          <p:nvSpPr>
            <p:cNvPr id="44" name="TextBox 43">
              <a:extLst>
                <a:ext uri="{FF2B5EF4-FFF2-40B4-BE49-F238E27FC236}">
                  <a16:creationId xmlns:a16="http://schemas.microsoft.com/office/drawing/2014/main" id="{547E8174-18AF-894E-94A2-93D974929B5D}"/>
                </a:ext>
              </a:extLst>
            </p:cNvPr>
            <p:cNvSpPr txBox="1"/>
            <p:nvPr/>
          </p:nvSpPr>
          <p:spPr>
            <a:xfrm>
              <a:off x="7103533" y="5842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grpSp>
      <p:sp>
        <p:nvSpPr>
          <p:cNvPr id="48" name="TextBox 47">
            <a:extLst>
              <a:ext uri="{FF2B5EF4-FFF2-40B4-BE49-F238E27FC236}">
                <a16:creationId xmlns:a16="http://schemas.microsoft.com/office/drawing/2014/main" id="{8B56510B-232C-C247-A9EE-F7BAAE1100E3}"/>
              </a:ext>
            </a:extLst>
          </p:cNvPr>
          <p:cNvSpPr txBox="1"/>
          <p:nvPr/>
        </p:nvSpPr>
        <p:spPr>
          <a:xfrm>
            <a:off x="351317" y="3667035"/>
            <a:ext cx="1185218"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EMPLOYEE ENGAGEMENT</a:t>
            </a:r>
          </a:p>
        </p:txBody>
      </p:sp>
      <p:sp>
        <p:nvSpPr>
          <p:cNvPr id="49" name="TextBox 48">
            <a:extLst>
              <a:ext uri="{FF2B5EF4-FFF2-40B4-BE49-F238E27FC236}">
                <a16:creationId xmlns:a16="http://schemas.microsoft.com/office/drawing/2014/main" id="{718D71AB-3E7C-0D41-B744-35C57F1A114B}"/>
              </a:ext>
            </a:extLst>
          </p:cNvPr>
          <p:cNvSpPr txBox="1"/>
          <p:nvPr/>
        </p:nvSpPr>
        <p:spPr>
          <a:xfrm>
            <a:off x="351317" y="2257523"/>
            <a:ext cx="143411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SET UP TEST SITE &amp; TRAIN STAFF</a:t>
            </a:r>
          </a:p>
        </p:txBody>
      </p:sp>
      <p:sp>
        <p:nvSpPr>
          <p:cNvPr id="50" name="TextBox 49">
            <a:extLst>
              <a:ext uri="{FF2B5EF4-FFF2-40B4-BE49-F238E27FC236}">
                <a16:creationId xmlns:a16="http://schemas.microsoft.com/office/drawing/2014/main" id="{D5F28809-A52B-E848-91E9-B8E4DB96064B}"/>
              </a:ext>
            </a:extLst>
          </p:cNvPr>
          <p:cNvSpPr txBox="1"/>
          <p:nvPr/>
        </p:nvSpPr>
        <p:spPr>
          <a:xfrm>
            <a:off x="351317" y="2976133"/>
            <a:ext cx="164479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ORDER TEST KITS &amp; PREPARE FOR TESTING</a:t>
            </a:r>
          </a:p>
        </p:txBody>
      </p:sp>
      <p:sp>
        <p:nvSpPr>
          <p:cNvPr id="51" name="TextBox 50">
            <a:extLst>
              <a:ext uri="{FF2B5EF4-FFF2-40B4-BE49-F238E27FC236}">
                <a16:creationId xmlns:a16="http://schemas.microsoft.com/office/drawing/2014/main" id="{F41F75CE-D9E8-6E48-BB9F-D0394CC0ECD4}"/>
              </a:ext>
            </a:extLst>
          </p:cNvPr>
          <p:cNvSpPr txBox="1"/>
          <p:nvPr/>
        </p:nvSpPr>
        <p:spPr>
          <a:xfrm>
            <a:off x="351317" y="4357933"/>
            <a:ext cx="1123416" cy="3817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CONDUCT TESTING</a:t>
            </a:r>
          </a:p>
        </p:txBody>
      </p:sp>
      <p:sp>
        <p:nvSpPr>
          <p:cNvPr id="52" name="TextBox 51">
            <a:extLst>
              <a:ext uri="{FF2B5EF4-FFF2-40B4-BE49-F238E27FC236}">
                <a16:creationId xmlns:a16="http://schemas.microsoft.com/office/drawing/2014/main" id="{91611597-AEC1-3E43-984B-3EFC3F74D6E4}"/>
              </a:ext>
            </a:extLst>
          </p:cNvPr>
          <p:cNvSpPr txBox="1"/>
          <p:nvPr/>
        </p:nvSpPr>
        <p:spPr>
          <a:xfrm>
            <a:off x="351317" y="5067311"/>
            <a:ext cx="127913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TEST SAMPLE ANALYSIS</a:t>
            </a:r>
          </a:p>
        </p:txBody>
      </p:sp>
      <p:sp>
        <p:nvSpPr>
          <p:cNvPr id="53" name="TextBox 52">
            <a:extLst>
              <a:ext uri="{FF2B5EF4-FFF2-40B4-BE49-F238E27FC236}">
                <a16:creationId xmlns:a16="http://schemas.microsoft.com/office/drawing/2014/main" id="{F58C716B-CF85-F749-8D57-D8E25245A24C}"/>
              </a:ext>
            </a:extLst>
          </p:cNvPr>
          <p:cNvSpPr txBox="1"/>
          <p:nvPr/>
        </p:nvSpPr>
        <p:spPr>
          <a:xfrm>
            <a:off x="351317" y="5767451"/>
            <a:ext cx="155519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RESULT NOTIFICATION &amp; FOLLOW UP</a:t>
            </a:r>
          </a:p>
        </p:txBody>
      </p:sp>
      <p:sp>
        <p:nvSpPr>
          <p:cNvPr id="139" name="Rectangle 138"/>
          <p:cNvSpPr/>
          <p:nvPr/>
        </p:nvSpPr>
        <p:spPr>
          <a:xfrm>
            <a:off x="2630214" y="5585136"/>
            <a:ext cx="9323744" cy="590121"/>
          </a:xfrm>
          <a:prstGeom prst="rect">
            <a:avLst/>
          </a:prstGeom>
          <a:solidFill>
            <a:srgbClr val="EBF2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8" name="Rectangle 137"/>
          <p:cNvSpPr/>
          <p:nvPr/>
        </p:nvSpPr>
        <p:spPr>
          <a:xfrm>
            <a:off x="2630214" y="4160616"/>
            <a:ext cx="9323744" cy="764868"/>
          </a:xfrm>
          <a:prstGeom prst="rect">
            <a:avLst/>
          </a:prstGeom>
          <a:solidFill>
            <a:srgbClr val="EBF2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p:cNvSpPr/>
          <p:nvPr/>
        </p:nvSpPr>
        <p:spPr>
          <a:xfrm>
            <a:off x="2630214" y="2924495"/>
            <a:ext cx="9323744" cy="648000"/>
          </a:xfrm>
          <a:prstGeom prst="rect">
            <a:avLst/>
          </a:prstGeom>
          <a:solidFill>
            <a:srgbClr val="EBF2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p:cNvSpPr/>
          <p:nvPr/>
        </p:nvSpPr>
        <p:spPr>
          <a:xfrm rot="5400000">
            <a:off x="7122462" y="-3210026"/>
            <a:ext cx="338181" cy="9260944"/>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Government-Supported Test Site Responsibilities</a:t>
            </a:r>
          </a:p>
        </p:txBody>
      </p:sp>
      <p:sp>
        <p:nvSpPr>
          <p:cNvPr id="62" name="TextBox 61">
            <a:extLst>
              <a:ext uri="{FF2B5EF4-FFF2-40B4-BE49-F238E27FC236}">
                <a16:creationId xmlns:a16="http://schemas.microsoft.com/office/drawing/2014/main" id="{718D71AB-3E7C-0D41-B744-35C57F1A114B}"/>
              </a:ext>
            </a:extLst>
          </p:cNvPr>
          <p:cNvSpPr txBox="1"/>
          <p:nvPr/>
        </p:nvSpPr>
        <p:spPr>
          <a:xfrm>
            <a:off x="7745223" y="3684870"/>
            <a:ext cx="4176803" cy="4014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Standard communications pack for employees and media lines, videos/posters and FAQs</a:t>
            </a:r>
          </a:p>
        </p:txBody>
      </p:sp>
      <p:sp>
        <p:nvSpPr>
          <p:cNvPr id="63" name="TextBox 62">
            <a:extLst>
              <a:ext uri="{FF2B5EF4-FFF2-40B4-BE49-F238E27FC236}">
                <a16:creationId xmlns:a16="http://schemas.microsoft.com/office/drawing/2014/main" id="{718D71AB-3E7C-0D41-B744-35C57F1A114B}"/>
              </a:ext>
            </a:extLst>
          </p:cNvPr>
          <p:cNvSpPr txBox="1"/>
          <p:nvPr/>
        </p:nvSpPr>
        <p:spPr>
          <a:xfrm>
            <a:off x="3070350" y="3684870"/>
            <a:ext cx="4050370" cy="4014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Co-brand and adapt communications materials, engage employees, and provide test-appointments process</a:t>
            </a:r>
          </a:p>
        </p:txBody>
      </p:sp>
      <p:sp>
        <p:nvSpPr>
          <p:cNvPr id="67" name="TextBox 66">
            <a:extLst>
              <a:ext uri="{FF2B5EF4-FFF2-40B4-BE49-F238E27FC236}">
                <a16:creationId xmlns:a16="http://schemas.microsoft.com/office/drawing/2014/main" id="{718D71AB-3E7C-0D41-B744-35C57F1A114B}"/>
              </a:ext>
            </a:extLst>
          </p:cNvPr>
          <p:cNvSpPr txBox="1"/>
          <p:nvPr/>
        </p:nvSpPr>
        <p:spPr>
          <a:xfrm>
            <a:off x="7745223" y="2409709"/>
            <a:ext cx="4174300" cy="22472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Guidebook with full spatial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Make available an approved supplier of “booths in a box” if your organisation needs to purchase these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Online training and assessment for your test Operatives</a:t>
            </a:r>
          </a:p>
        </p:txBody>
      </p:sp>
      <p:sp>
        <p:nvSpPr>
          <p:cNvPr id="68" name="TextBox 67">
            <a:extLst>
              <a:ext uri="{FF2B5EF4-FFF2-40B4-BE49-F238E27FC236}">
                <a16:creationId xmlns:a16="http://schemas.microsoft.com/office/drawing/2014/main" id="{718D71AB-3E7C-0D41-B744-35C57F1A114B}"/>
              </a:ext>
            </a:extLst>
          </p:cNvPr>
          <p:cNvSpPr txBox="1"/>
          <p:nvPr/>
        </p:nvSpPr>
        <p:spPr>
          <a:xfrm>
            <a:off x="3091749" y="2315803"/>
            <a:ext cx="4166001" cy="20204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Identify, construct and set up test site, and recruit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Conduct site risk assessment</a:t>
            </a:r>
          </a:p>
        </p:txBody>
      </p:sp>
      <p:sp>
        <p:nvSpPr>
          <p:cNvPr id="71" name="TextBox 70">
            <a:extLst>
              <a:ext uri="{FF2B5EF4-FFF2-40B4-BE49-F238E27FC236}">
                <a16:creationId xmlns:a16="http://schemas.microsoft.com/office/drawing/2014/main" id="{718D71AB-3E7C-0D41-B744-35C57F1A114B}"/>
              </a:ext>
            </a:extLst>
          </p:cNvPr>
          <p:cNvSpPr txBox="1"/>
          <p:nvPr/>
        </p:nvSpPr>
        <p:spPr>
          <a:xfrm>
            <a:off x="7745223" y="3145791"/>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Provide and fund test kits</a:t>
            </a:r>
          </a:p>
        </p:txBody>
      </p:sp>
      <p:sp>
        <p:nvSpPr>
          <p:cNvPr id="72" name="TextBox 71">
            <a:extLst>
              <a:ext uri="{FF2B5EF4-FFF2-40B4-BE49-F238E27FC236}">
                <a16:creationId xmlns:a16="http://schemas.microsoft.com/office/drawing/2014/main" id="{718D71AB-3E7C-0D41-B744-35C57F1A114B}"/>
              </a:ext>
            </a:extLst>
          </p:cNvPr>
          <p:cNvSpPr txBox="1"/>
          <p:nvPr/>
        </p:nvSpPr>
        <p:spPr>
          <a:xfrm>
            <a:off x="3070352" y="3166444"/>
            <a:ext cx="4050371" cy="1817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Size population to test and plan testing throughput / scheduling;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Source PPE, cleaning materials, and other consumables</a:t>
            </a:r>
          </a:p>
        </p:txBody>
      </p:sp>
      <p:sp>
        <p:nvSpPr>
          <p:cNvPr id="75" name="TextBox 74">
            <a:extLst>
              <a:ext uri="{FF2B5EF4-FFF2-40B4-BE49-F238E27FC236}">
                <a16:creationId xmlns:a16="http://schemas.microsoft.com/office/drawing/2014/main" id="{718D71AB-3E7C-0D41-B744-35C57F1A114B}"/>
              </a:ext>
            </a:extLst>
          </p:cNvPr>
          <p:cNvSpPr txBox="1"/>
          <p:nvPr/>
        </p:nvSpPr>
        <p:spPr>
          <a:xfrm>
            <a:off x="7745223" y="4416217"/>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2F2F2">
                    <a:lumMod val="10000"/>
                  </a:srgbClr>
                </a:solidFill>
                <a:effectLst/>
                <a:uLnTx/>
                <a:uFillTx/>
                <a:latin typeface="Arial"/>
                <a:ea typeface="+mn-ea"/>
                <a:cs typeface="+mn-cs"/>
              </a:rPr>
              <a:t>Subject registration portal</a:t>
            </a:r>
          </a:p>
        </p:txBody>
      </p:sp>
      <p:sp>
        <p:nvSpPr>
          <p:cNvPr id="76" name="TextBox 75">
            <a:extLst>
              <a:ext uri="{FF2B5EF4-FFF2-40B4-BE49-F238E27FC236}">
                <a16:creationId xmlns:a16="http://schemas.microsoft.com/office/drawing/2014/main" id="{718D71AB-3E7C-0D41-B744-35C57F1A114B}"/>
              </a:ext>
            </a:extLst>
          </p:cNvPr>
          <p:cNvSpPr txBox="1"/>
          <p:nvPr/>
        </p:nvSpPr>
        <p:spPr>
          <a:xfrm>
            <a:off x="3070350" y="4471633"/>
            <a:ext cx="4050371" cy="2741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Employee self-registers online on their or your device; </a:t>
            </a:r>
            <a:br>
              <a:rPr kumimoji="0" lang="en-GB" sz="1050" b="0" i="0" u="none" strike="noStrike" kern="1200" cap="none" spc="0" normalizeH="0" baseline="0" noProof="0" dirty="0">
                <a:ln>
                  <a:noFill/>
                </a:ln>
                <a:solidFill>
                  <a:srgbClr val="37373A"/>
                </a:solidFill>
                <a:effectLst/>
                <a:uLnTx/>
                <a:uFillTx/>
                <a:latin typeface="Arial"/>
                <a:ea typeface="+mn-ea"/>
                <a:cs typeface="+mn-cs"/>
              </a:rPr>
            </a:br>
            <a:r>
              <a:rPr kumimoji="0" lang="en-GB" sz="1050" b="0" i="0" u="none" strike="noStrike" kern="1200" cap="none" spc="0" normalizeH="0" baseline="0" noProof="0" dirty="0">
                <a:ln>
                  <a:noFill/>
                </a:ln>
                <a:solidFill>
                  <a:srgbClr val="37373A"/>
                </a:solidFill>
                <a:effectLst/>
                <a:uLnTx/>
                <a:uFillTx/>
                <a:latin typeface="Arial"/>
                <a:ea typeface="+mn-ea"/>
                <a:cs typeface="+mn-cs"/>
              </a:rPr>
              <a:t>Move employees through the site for supervised self-swab</a:t>
            </a:r>
          </a:p>
        </p:txBody>
      </p:sp>
      <p:sp>
        <p:nvSpPr>
          <p:cNvPr id="79" name="TextBox 78">
            <a:extLst>
              <a:ext uri="{FF2B5EF4-FFF2-40B4-BE49-F238E27FC236}">
                <a16:creationId xmlns:a16="http://schemas.microsoft.com/office/drawing/2014/main" id="{718D71AB-3E7C-0D41-B744-35C57F1A114B}"/>
              </a:ext>
            </a:extLst>
          </p:cNvPr>
          <p:cNvSpPr txBox="1"/>
          <p:nvPr/>
        </p:nvSpPr>
        <p:spPr>
          <a:xfrm>
            <a:off x="7745223" y="5114969"/>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Approved clinical protocol (SOP)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2F2F2">
                    <a:lumMod val="10000"/>
                  </a:srgbClr>
                </a:solidFill>
                <a:effectLst/>
                <a:uLnTx/>
                <a:uFillTx/>
                <a:latin typeface="Arial"/>
                <a:ea typeface="+mn-ea"/>
                <a:cs typeface="+mn-cs"/>
              </a:rPr>
              <a:t>Web-based Results Logging service</a:t>
            </a:r>
          </a:p>
        </p:txBody>
      </p:sp>
      <p:sp>
        <p:nvSpPr>
          <p:cNvPr id="80" name="TextBox 79">
            <a:extLst>
              <a:ext uri="{FF2B5EF4-FFF2-40B4-BE49-F238E27FC236}">
                <a16:creationId xmlns:a16="http://schemas.microsoft.com/office/drawing/2014/main" id="{718D71AB-3E7C-0D41-B744-35C57F1A114B}"/>
              </a:ext>
            </a:extLst>
          </p:cNvPr>
          <p:cNvSpPr txBox="1"/>
          <p:nvPr/>
        </p:nvSpPr>
        <p:spPr>
          <a:xfrm>
            <a:off x="3070352" y="5147412"/>
            <a:ext cx="4050371" cy="1817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Operatives who process the swabs and analyse the LFD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Device and Operative to submit results on Results Logging service</a:t>
            </a:r>
          </a:p>
        </p:txBody>
      </p:sp>
      <p:sp>
        <p:nvSpPr>
          <p:cNvPr id="83" name="TextBox 82">
            <a:extLst>
              <a:ext uri="{FF2B5EF4-FFF2-40B4-BE49-F238E27FC236}">
                <a16:creationId xmlns:a16="http://schemas.microsoft.com/office/drawing/2014/main" id="{718D71AB-3E7C-0D41-B744-35C57F1A114B}"/>
              </a:ext>
            </a:extLst>
          </p:cNvPr>
          <p:cNvSpPr txBox="1"/>
          <p:nvPr/>
        </p:nvSpPr>
        <p:spPr>
          <a:xfrm>
            <a:off x="7745223" y="5761078"/>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Provide managed device to scan &amp; record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Subject notification through T&amp;T</a:t>
            </a:r>
          </a:p>
        </p:txBody>
      </p:sp>
      <p:sp>
        <p:nvSpPr>
          <p:cNvPr id="84" name="TextBox 83">
            <a:extLst>
              <a:ext uri="{FF2B5EF4-FFF2-40B4-BE49-F238E27FC236}">
                <a16:creationId xmlns:a16="http://schemas.microsoft.com/office/drawing/2014/main" id="{718D71AB-3E7C-0D41-B744-35C57F1A114B}"/>
              </a:ext>
            </a:extLst>
          </p:cNvPr>
          <p:cNvSpPr txBox="1"/>
          <p:nvPr/>
        </p:nvSpPr>
        <p:spPr>
          <a:xfrm>
            <a:off x="3070352" y="5816495"/>
            <a:ext cx="4050371" cy="1817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Employees notified via text or email entered during self-registration</a:t>
            </a:r>
          </a:p>
        </p:txBody>
      </p:sp>
      <p:sp>
        <p:nvSpPr>
          <p:cNvPr id="101" name="Oval 100"/>
          <p:cNvSpPr>
            <a:spLocks/>
          </p:cNvSpPr>
          <p:nvPr/>
        </p:nvSpPr>
        <p:spPr>
          <a:xfrm>
            <a:off x="7447586" y="2179044"/>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57" name="Rectangle 56"/>
          <p:cNvSpPr/>
          <p:nvPr/>
        </p:nvSpPr>
        <p:spPr>
          <a:xfrm>
            <a:off x="2649333" y="1669677"/>
            <a:ext cx="4471389" cy="300627"/>
          </a:xfrm>
          <a:prstGeom prst="rect">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Organisation</a:t>
            </a:r>
          </a:p>
        </p:txBody>
      </p:sp>
      <p:sp>
        <p:nvSpPr>
          <p:cNvPr id="104" name="Rectangle 103"/>
          <p:cNvSpPr/>
          <p:nvPr/>
        </p:nvSpPr>
        <p:spPr>
          <a:xfrm>
            <a:off x="7450636" y="1669677"/>
            <a:ext cx="4471389" cy="300627"/>
          </a:xfrm>
          <a:prstGeom prst="rect">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NHS T&amp;T</a:t>
            </a:r>
          </a:p>
        </p:txBody>
      </p:sp>
      <p:sp>
        <p:nvSpPr>
          <p:cNvPr id="118" name="Oval 117"/>
          <p:cNvSpPr>
            <a:spLocks/>
          </p:cNvSpPr>
          <p:nvPr/>
        </p:nvSpPr>
        <p:spPr>
          <a:xfrm>
            <a:off x="2713515" y="2218173"/>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07" name="Oval 106"/>
          <p:cNvSpPr>
            <a:spLocks/>
          </p:cNvSpPr>
          <p:nvPr/>
        </p:nvSpPr>
        <p:spPr>
          <a:xfrm>
            <a:off x="2713515" y="3046269"/>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17" name="Oval 116"/>
          <p:cNvSpPr>
            <a:spLocks/>
          </p:cNvSpPr>
          <p:nvPr/>
        </p:nvSpPr>
        <p:spPr>
          <a:xfrm>
            <a:off x="2713515" y="3266651"/>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1" name="Oval 120"/>
          <p:cNvSpPr>
            <a:spLocks/>
          </p:cNvSpPr>
          <p:nvPr/>
        </p:nvSpPr>
        <p:spPr>
          <a:xfrm>
            <a:off x="2713515" y="3824295"/>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2" name="Oval 121"/>
          <p:cNvSpPr>
            <a:spLocks/>
          </p:cNvSpPr>
          <p:nvPr/>
        </p:nvSpPr>
        <p:spPr>
          <a:xfrm>
            <a:off x="7447586" y="2347204"/>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3" name="Oval 122"/>
          <p:cNvSpPr>
            <a:spLocks/>
          </p:cNvSpPr>
          <p:nvPr/>
        </p:nvSpPr>
        <p:spPr>
          <a:xfrm>
            <a:off x="7447586" y="2664114"/>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4" name="Oval 123"/>
          <p:cNvSpPr>
            <a:spLocks/>
          </p:cNvSpPr>
          <p:nvPr/>
        </p:nvSpPr>
        <p:spPr>
          <a:xfrm>
            <a:off x="2713515" y="4408165"/>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5" name="Oval 124"/>
          <p:cNvSpPr>
            <a:spLocks/>
          </p:cNvSpPr>
          <p:nvPr/>
        </p:nvSpPr>
        <p:spPr>
          <a:xfrm>
            <a:off x="2713515" y="4589700"/>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6" name="Oval 125"/>
          <p:cNvSpPr>
            <a:spLocks/>
          </p:cNvSpPr>
          <p:nvPr/>
        </p:nvSpPr>
        <p:spPr>
          <a:xfrm>
            <a:off x="2713515" y="5059009"/>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7" name="Oval 126"/>
          <p:cNvSpPr>
            <a:spLocks/>
          </p:cNvSpPr>
          <p:nvPr/>
        </p:nvSpPr>
        <p:spPr>
          <a:xfrm>
            <a:off x="2713515" y="5843410"/>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8" name="Oval 127"/>
          <p:cNvSpPr>
            <a:spLocks/>
          </p:cNvSpPr>
          <p:nvPr/>
        </p:nvSpPr>
        <p:spPr>
          <a:xfrm>
            <a:off x="7447586" y="3160696"/>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9" name="Oval 128"/>
          <p:cNvSpPr>
            <a:spLocks/>
          </p:cNvSpPr>
          <p:nvPr/>
        </p:nvSpPr>
        <p:spPr>
          <a:xfrm>
            <a:off x="7447586" y="4442899"/>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30" name="Oval 129"/>
          <p:cNvSpPr>
            <a:spLocks/>
          </p:cNvSpPr>
          <p:nvPr/>
        </p:nvSpPr>
        <p:spPr>
          <a:xfrm>
            <a:off x="7447586" y="5036350"/>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31" name="Oval 130"/>
          <p:cNvSpPr>
            <a:spLocks/>
          </p:cNvSpPr>
          <p:nvPr/>
        </p:nvSpPr>
        <p:spPr>
          <a:xfrm>
            <a:off x="7447586" y="5677693"/>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32" name="Oval 131"/>
          <p:cNvSpPr>
            <a:spLocks/>
          </p:cNvSpPr>
          <p:nvPr/>
        </p:nvSpPr>
        <p:spPr>
          <a:xfrm>
            <a:off x="7447586" y="3824295"/>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16" name="Oval 115"/>
          <p:cNvSpPr>
            <a:spLocks/>
          </p:cNvSpPr>
          <p:nvPr/>
        </p:nvSpPr>
        <p:spPr>
          <a:xfrm>
            <a:off x="7447586" y="5909605"/>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56" name="Isosceles Triangle 55"/>
          <p:cNvSpPr/>
          <p:nvPr/>
        </p:nvSpPr>
        <p:spPr>
          <a:xfrm flipV="1">
            <a:off x="2032990" y="2724336"/>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4" name="Isosceles Triangle 133"/>
          <p:cNvSpPr/>
          <p:nvPr/>
        </p:nvSpPr>
        <p:spPr>
          <a:xfrm flipV="1">
            <a:off x="2032990" y="3416901"/>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5" name="Isosceles Triangle 134"/>
          <p:cNvSpPr/>
          <p:nvPr/>
        </p:nvSpPr>
        <p:spPr>
          <a:xfrm flipV="1">
            <a:off x="2032990" y="4127661"/>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Isosceles Triangle 135"/>
          <p:cNvSpPr/>
          <p:nvPr/>
        </p:nvSpPr>
        <p:spPr>
          <a:xfrm flipV="1">
            <a:off x="2032990" y="4820832"/>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7" name="Isosceles Triangle 136"/>
          <p:cNvSpPr/>
          <p:nvPr/>
        </p:nvSpPr>
        <p:spPr>
          <a:xfrm flipV="1">
            <a:off x="2032990" y="5521862"/>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Oval 101"/>
          <p:cNvSpPr>
            <a:spLocks/>
          </p:cNvSpPr>
          <p:nvPr/>
        </p:nvSpPr>
        <p:spPr>
          <a:xfrm>
            <a:off x="2713515" y="2416073"/>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03" name="Oval 102"/>
          <p:cNvSpPr>
            <a:spLocks/>
          </p:cNvSpPr>
          <p:nvPr/>
        </p:nvSpPr>
        <p:spPr>
          <a:xfrm>
            <a:off x="7447586" y="5232402"/>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08" name="Oval 107"/>
          <p:cNvSpPr>
            <a:spLocks/>
          </p:cNvSpPr>
          <p:nvPr/>
        </p:nvSpPr>
        <p:spPr>
          <a:xfrm>
            <a:off x="2713515" y="5232908"/>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3" name="TextBox 2"/>
          <p:cNvSpPr txBox="1"/>
          <p:nvPr/>
        </p:nvSpPr>
        <p:spPr>
          <a:xfrm>
            <a:off x="285965" y="6126154"/>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25563"/>
                </a:solidFill>
                <a:effectLst/>
                <a:uLnTx/>
                <a:uFillTx/>
                <a:latin typeface="Arial"/>
                <a:ea typeface="+mn-ea"/>
                <a:cs typeface="+mn-cs"/>
              </a:rPr>
              <a:t>Note: subject to change, Terms and Conditions apply and must be accepted prior to receiving test kits</a:t>
            </a:r>
          </a:p>
        </p:txBody>
      </p:sp>
    </p:spTree>
    <p:extLst>
      <p:ext uri="{BB962C8B-B14F-4D97-AF65-F5344CB8AC3E}">
        <p14:creationId xmlns:p14="http://schemas.microsoft.com/office/powerpoint/2010/main" val="2299568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think-cell Slide" r:id="rId5" imgW="499" imgH="499" progId="TCLayout.ActiveDocument.1">
                  <p:embed/>
                </p:oleObj>
              </mc:Choice>
              <mc:Fallback>
                <p:oleObj name="think-cell Slide" r:id="rId5" imgW="499" imgH="49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6655" y="5130331"/>
            <a:ext cx="2629327" cy="816269"/>
          </a:xfrm>
          <a:prstGeom prst="rect">
            <a:avLst/>
          </a:prstGeom>
        </p:spPr>
      </p:pic>
      <p:sp>
        <p:nvSpPr>
          <p:cNvPr id="2" name="Title 1"/>
          <p:cNvSpPr>
            <a:spLocks noGrp="1"/>
          </p:cNvSpPr>
          <p:nvPr>
            <p:ph type="title"/>
          </p:nvPr>
        </p:nvSpPr>
        <p:spPr>
          <a:xfrm>
            <a:off x="629999" y="686300"/>
            <a:ext cx="11216561" cy="664797"/>
          </a:xfrm>
        </p:spPr>
        <p:txBody>
          <a:bodyPr/>
          <a:lstStyle/>
          <a:p>
            <a:r>
              <a:rPr lang="en-US" dirty="0"/>
              <a:t>Your employees will be tested using our validated Lateral Flow Antigen tests</a:t>
            </a:r>
            <a:endParaRPr lang="en-GB" dirty="0"/>
          </a:p>
        </p:txBody>
      </p:sp>
      <p:cxnSp>
        <p:nvCxnSpPr>
          <p:cNvPr id="6" name="Straight Connector 5"/>
          <p:cNvCxnSpPr/>
          <p:nvPr/>
        </p:nvCxnSpPr>
        <p:spPr>
          <a:xfrm>
            <a:off x="894736" y="4630994"/>
            <a:ext cx="10402529"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grpSp>
        <p:nvGrpSpPr>
          <p:cNvPr id="174086" name="Group 174085"/>
          <p:cNvGrpSpPr/>
          <p:nvPr/>
        </p:nvGrpSpPr>
        <p:grpSpPr>
          <a:xfrm>
            <a:off x="737420" y="4757898"/>
            <a:ext cx="2153264" cy="345044"/>
            <a:chOff x="737420" y="4757898"/>
            <a:chExt cx="2153264" cy="345044"/>
          </a:xfrm>
        </p:grpSpPr>
        <p:sp>
          <p:nvSpPr>
            <p:cNvPr id="8" name="Rounded Rectangle 7"/>
            <p:cNvSpPr/>
            <p:nvPr/>
          </p:nvSpPr>
          <p:spPr>
            <a:xfrm>
              <a:off x="957374"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Register &amp; Swab</a:t>
              </a:r>
            </a:p>
          </p:txBody>
        </p:sp>
        <p:sp>
          <p:nvSpPr>
            <p:cNvPr id="7" name="Oval 6"/>
            <p:cNvSpPr/>
            <p:nvPr/>
          </p:nvSpPr>
          <p:spPr>
            <a:xfrm>
              <a:off x="737420"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1</a:t>
              </a:r>
            </a:p>
          </p:txBody>
        </p:sp>
      </p:grpSp>
      <p:sp>
        <p:nvSpPr>
          <p:cNvPr id="10" name="Right Arrow 9"/>
          <p:cNvSpPr/>
          <p:nvPr/>
        </p:nvSpPr>
        <p:spPr>
          <a:xfrm>
            <a:off x="3062503" y="5726518"/>
            <a:ext cx="275303" cy="364710"/>
          </a:xfrm>
          <a:prstGeom prst="rightArrow">
            <a:avLst/>
          </a:prstGeom>
          <a:solidFill>
            <a:schemeClr val="bg1">
              <a:lumMod val="95000"/>
            </a:schemeClr>
          </a:solidFill>
          <a:ln w="9525" cap="rnd" cmpd="sng" algn="ctr">
            <a:solidFill>
              <a:schemeClr val="bg1">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9C88966F-7054-3347-9309-78DB5CF67B16}"/>
              </a:ext>
            </a:extLst>
          </p:cNvPr>
          <p:cNvSpPr/>
          <p:nvPr/>
        </p:nvSpPr>
        <p:spPr>
          <a:xfrm>
            <a:off x="546872" y="1299267"/>
            <a:ext cx="5041765" cy="480131"/>
          </a:xfrm>
          <a:prstGeom prst="rect">
            <a:avLst/>
          </a:prstGeom>
        </p:spPr>
        <p:txBody>
          <a:bodyPr wrap="non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The LFD brand currently available in this scheme is: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err="1">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Innova’s</a:t>
            </a:r>
            <a:r>
              <a:rPr kumimoji="0" lang="en-GB" sz="16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 SARS-CoV-2 Antigen Rapid Qualitative Test </a:t>
            </a:r>
          </a:p>
        </p:txBody>
      </p:sp>
      <p:grpSp>
        <p:nvGrpSpPr>
          <p:cNvPr id="174088" name="Group 174087"/>
          <p:cNvGrpSpPr/>
          <p:nvPr/>
        </p:nvGrpSpPr>
        <p:grpSpPr>
          <a:xfrm>
            <a:off x="3527640" y="4757898"/>
            <a:ext cx="2153264" cy="345044"/>
            <a:chOff x="3342969" y="4757898"/>
            <a:chExt cx="2153264" cy="345044"/>
          </a:xfrm>
        </p:grpSpPr>
        <p:sp>
          <p:nvSpPr>
            <p:cNvPr id="15" name="Rounded Rectangle 14"/>
            <p:cNvSpPr/>
            <p:nvPr/>
          </p:nvSpPr>
          <p:spPr>
            <a:xfrm>
              <a:off x="3562923"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Process</a:t>
              </a:r>
            </a:p>
          </p:txBody>
        </p:sp>
        <p:sp>
          <p:nvSpPr>
            <p:cNvPr id="16" name="Oval 15"/>
            <p:cNvSpPr/>
            <p:nvPr/>
          </p:nvSpPr>
          <p:spPr>
            <a:xfrm>
              <a:off x="3342969"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2</a:t>
              </a:r>
            </a:p>
          </p:txBody>
        </p:sp>
      </p:grpSp>
      <p:sp>
        <p:nvSpPr>
          <p:cNvPr id="13" name="TextBox 12"/>
          <p:cNvSpPr txBox="1"/>
          <p:nvPr/>
        </p:nvSpPr>
        <p:spPr>
          <a:xfrm>
            <a:off x="829144" y="5922794"/>
            <a:ext cx="1969816" cy="6382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Complete a self-administered </a:t>
            </a:r>
            <a:r>
              <a:rPr kumimoji="0" lang="en-GB" sz="1000" b="1" i="0" u="none" strike="noStrike" kern="1200" cap="none" spc="0" normalizeH="0" baseline="0" noProof="0" dirty="0">
                <a:ln>
                  <a:noFill/>
                </a:ln>
                <a:solidFill>
                  <a:srgbClr val="005EB8"/>
                </a:solidFill>
                <a:effectLst/>
                <a:uLnTx/>
                <a:uFillTx/>
                <a:latin typeface="Arial"/>
                <a:ea typeface="+mn-ea"/>
                <a:cs typeface="+mn-cs"/>
              </a:rPr>
              <a:t>throat &amp; nasal swab</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test</a:t>
            </a:r>
          </a:p>
        </p:txBody>
      </p:sp>
      <p:pic>
        <p:nvPicPr>
          <p:cNvPr id="174084" name="Picture 4" descr="pregnancy tests Icon 2675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38344" y="5229845"/>
            <a:ext cx="551810" cy="5518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nvGraphicFramePr>
        <p:xfrm>
          <a:off x="6628035" y="3615965"/>
          <a:ext cx="5004000" cy="866711"/>
        </p:xfrm>
        <a:graphic>
          <a:graphicData uri="http://schemas.openxmlformats.org/drawingml/2006/table">
            <a:tbl>
              <a:tblPr firstRow="1" firstCol="1" bandRow="1">
                <a:tableStyleId>{21E4AEA4-8DFA-4A89-87EB-49C32662AFE0}</a:tableStyleId>
              </a:tblPr>
              <a:tblGrid>
                <a:gridCol w="936000">
                  <a:extLst>
                    <a:ext uri="{9D8B030D-6E8A-4147-A177-3AD203B41FA5}">
                      <a16:colId xmlns:a16="http://schemas.microsoft.com/office/drawing/2014/main" val="643454798"/>
                    </a:ext>
                  </a:extLst>
                </a:gridCol>
                <a:gridCol w="900000">
                  <a:extLst>
                    <a:ext uri="{9D8B030D-6E8A-4147-A177-3AD203B41FA5}">
                      <a16:colId xmlns:a16="http://schemas.microsoft.com/office/drawing/2014/main" val="1271810845"/>
                    </a:ext>
                  </a:extLst>
                </a:gridCol>
                <a:gridCol w="720000">
                  <a:extLst>
                    <a:ext uri="{9D8B030D-6E8A-4147-A177-3AD203B41FA5}">
                      <a16:colId xmlns:a16="http://schemas.microsoft.com/office/drawing/2014/main" val="744916912"/>
                    </a:ext>
                  </a:extLst>
                </a:gridCol>
                <a:gridCol w="792000">
                  <a:extLst>
                    <a:ext uri="{9D8B030D-6E8A-4147-A177-3AD203B41FA5}">
                      <a16:colId xmlns:a16="http://schemas.microsoft.com/office/drawing/2014/main" val="4272135033"/>
                    </a:ext>
                  </a:extLst>
                </a:gridCol>
                <a:gridCol w="792000">
                  <a:extLst>
                    <a:ext uri="{9D8B030D-6E8A-4147-A177-3AD203B41FA5}">
                      <a16:colId xmlns:a16="http://schemas.microsoft.com/office/drawing/2014/main" val="1167496713"/>
                    </a:ext>
                  </a:extLst>
                </a:gridCol>
                <a:gridCol w="864000">
                  <a:extLst>
                    <a:ext uri="{9D8B030D-6E8A-4147-A177-3AD203B41FA5}">
                      <a16:colId xmlns:a16="http://schemas.microsoft.com/office/drawing/2014/main" val="762269703"/>
                    </a:ext>
                  </a:extLst>
                </a:gridCol>
              </a:tblGrid>
              <a:tr h="377507">
                <a:tc>
                  <a:txBody>
                    <a:bodyPr/>
                    <a:lstStyle/>
                    <a:p>
                      <a:pPr algn="ctr">
                        <a:lnSpc>
                          <a:spcPct val="107000"/>
                        </a:lnSpc>
                        <a:spcAft>
                          <a:spcPts val="0"/>
                        </a:spcAft>
                      </a:pPr>
                      <a:r>
                        <a:rPr lang="en-GB" sz="1000" dirty="0">
                          <a:effectLst/>
                        </a:rPr>
                        <a:t>Manufacturer</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Product Name</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a:effectLst/>
                        </a:rPr>
                        <a:t>Test Type</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Sensitivity 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Specificity 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Sample-to-analysis 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extLst>
                  <a:ext uri="{0D108BD9-81ED-4DB2-BD59-A6C34878D82A}">
                    <a16:rowId xmlns:a16="http://schemas.microsoft.com/office/drawing/2014/main" val="1813082352"/>
                  </a:ext>
                </a:extLst>
              </a:tr>
              <a:tr h="377507">
                <a:tc>
                  <a:txBody>
                    <a:bodyPr/>
                    <a:lstStyle/>
                    <a:p>
                      <a:pPr algn="ctr">
                        <a:lnSpc>
                          <a:spcPct val="107000"/>
                        </a:lnSpc>
                        <a:spcAft>
                          <a:spcPts val="0"/>
                        </a:spcAft>
                      </a:pPr>
                      <a:r>
                        <a:rPr lang="en-GB" sz="1000" dirty="0" err="1">
                          <a:effectLst/>
                        </a:rPr>
                        <a:t>Innova</a:t>
                      </a:r>
                      <a:r>
                        <a:rPr lang="en-GB" sz="1000" dirty="0">
                          <a:effectLst/>
                        </a:rPr>
                        <a:t> Tried &amp; Tested</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err="1">
                          <a:effectLst/>
                        </a:rPr>
                        <a:t>Innova</a:t>
                      </a:r>
                      <a:r>
                        <a:rPr lang="en-GB" sz="1000" dirty="0">
                          <a:effectLst/>
                        </a:rPr>
                        <a:t> SARS-Cov-2 Antigen test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Swab</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a:effectLst/>
                        </a:rPr>
                        <a:t>76.8%</a:t>
                      </a:r>
                      <a:r>
                        <a:rPr lang="en-GB" sz="1000" baseline="0" dirty="0">
                          <a:effectLst/>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a:effectLst/>
                        </a:rPr>
                        <a:t>99.68%</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20 – 30 mins</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extLst>
                  <a:ext uri="{0D108BD9-81ED-4DB2-BD59-A6C34878D82A}">
                    <a16:rowId xmlns:a16="http://schemas.microsoft.com/office/drawing/2014/main" val="2109671586"/>
                  </a:ext>
                </a:extLst>
              </a:tr>
            </a:tbl>
          </a:graphicData>
        </a:graphic>
      </p:graphicFrame>
      <p:pic>
        <p:nvPicPr>
          <p:cNvPr id="20" name="Picture 19">
            <a:extLst>
              <a:ext uri="{FF2B5EF4-FFF2-40B4-BE49-F238E27FC236}">
                <a16:creationId xmlns:a16="http://schemas.microsoft.com/office/drawing/2014/main" id="{A92B99D2-5F0C-AA46-8CC3-E26DA26F3726}"/>
              </a:ext>
            </a:extLst>
          </p:cNvPr>
          <p:cNvPicPr>
            <a:picLocks noChangeAspect="1"/>
          </p:cNvPicPr>
          <p:nvPr/>
        </p:nvPicPr>
        <p:blipFill>
          <a:blip r:embed="rId9"/>
          <a:stretch>
            <a:fillRect/>
          </a:stretch>
        </p:blipFill>
        <p:spPr>
          <a:xfrm>
            <a:off x="6633514" y="1501873"/>
            <a:ext cx="2558270" cy="2033598"/>
          </a:xfrm>
          <a:prstGeom prst="rect">
            <a:avLst/>
          </a:prstGeom>
        </p:spPr>
      </p:pic>
      <p:sp>
        <p:nvSpPr>
          <p:cNvPr id="21" name="TextBox 20"/>
          <p:cNvSpPr txBox="1"/>
          <p:nvPr/>
        </p:nvSpPr>
        <p:spPr>
          <a:xfrm>
            <a:off x="6246280" y="1642316"/>
            <a:ext cx="277004" cy="17153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Test kit composition</a:t>
            </a:r>
          </a:p>
        </p:txBody>
      </p:sp>
      <p:grpSp>
        <p:nvGrpSpPr>
          <p:cNvPr id="174089" name="Group 174088"/>
          <p:cNvGrpSpPr/>
          <p:nvPr/>
        </p:nvGrpSpPr>
        <p:grpSpPr>
          <a:xfrm>
            <a:off x="6317860" y="4757898"/>
            <a:ext cx="2153264" cy="345044"/>
            <a:chOff x="6204156" y="4757898"/>
            <a:chExt cx="2153264" cy="345044"/>
          </a:xfrm>
        </p:grpSpPr>
        <p:sp>
          <p:nvSpPr>
            <p:cNvPr id="23" name="Rounded Rectangle 22"/>
            <p:cNvSpPr/>
            <p:nvPr/>
          </p:nvSpPr>
          <p:spPr>
            <a:xfrm>
              <a:off x="6424110"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Analyse</a:t>
              </a:r>
            </a:p>
          </p:txBody>
        </p:sp>
        <p:sp>
          <p:nvSpPr>
            <p:cNvPr id="24" name="Oval 23"/>
            <p:cNvSpPr/>
            <p:nvPr/>
          </p:nvSpPr>
          <p:spPr>
            <a:xfrm>
              <a:off x="6204156"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3</a:t>
              </a:r>
            </a:p>
          </p:txBody>
        </p:sp>
      </p:grpSp>
      <p:grpSp>
        <p:nvGrpSpPr>
          <p:cNvPr id="174091" name="Group 174090"/>
          <p:cNvGrpSpPr/>
          <p:nvPr/>
        </p:nvGrpSpPr>
        <p:grpSpPr>
          <a:xfrm>
            <a:off x="9108081" y="4757898"/>
            <a:ext cx="2153264" cy="345044"/>
            <a:chOff x="9108081" y="4757898"/>
            <a:chExt cx="2153264" cy="345044"/>
          </a:xfrm>
        </p:grpSpPr>
        <p:sp>
          <p:nvSpPr>
            <p:cNvPr id="26" name="Rounded Rectangle 25"/>
            <p:cNvSpPr/>
            <p:nvPr/>
          </p:nvSpPr>
          <p:spPr>
            <a:xfrm>
              <a:off x="9328035"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Log result</a:t>
              </a:r>
            </a:p>
          </p:txBody>
        </p:sp>
        <p:sp>
          <p:nvSpPr>
            <p:cNvPr id="27" name="Oval 26"/>
            <p:cNvSpPr/>
            <p:nvPr/>
          </p:nvSpPr>
          <p:spPr>
            <a:xfrm>
              <a:off x="9108081"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4</a:t>
              </a:r>
            </a:p>
          </p:txBody>
        </p:sp>
      </p:grpSp>
      <p:cxnSp>
        <p:nvCxnSpPr>
          <p:cNvPr id="19" name="Straight Connector 18"/>
          <p:cNvCxnSpPr/>
          <p:nvPr/>
        </p:nvCxnSpPr>
        <p:spPr>
          <a:xfrm>
            <a:off x="6538453" y="1512033"/>
            <a:ext cx="0" cy="1996192"/>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6174151" y="3712214"/>
            <a:ext cx="272508" cy="6749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Key Facts</a:t>
            </a:r>
          </a:p>
        </p:txBody>
      </p:sp>
      <p:cxnSp>
        <p:nvCxnSpPr>
          <p:cNvPr id="33" name="Straight Connector 32"/>
          <p:cNvCxnSpPr/>
          <p:nvPr/>
        </p:nvCxnSpPr>
        <p:spPr>
          <a:xfrm>
            <a:off x="6538453" y="3589177"/>
            <a:ext cx="0" cy="931238"/>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174087" name="Picture 7" descr="advantage Icon 676344"/>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583" y="2782225"/>
            <a:ext cx="606991" cy="60699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779639" y="2782167"/>
            <a:ext cx="4405942" cy="5481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Fast result (20-30 minutes)</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Outside of a formal laboratory setting</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Well-suited for frequent testing of large numbers of asymptomatic people</a:t>
            </a:r>
          </a:p>
        </p:txBody>
      </p:sp>
      <p:sp>
        <p:nvSpPr>
          <p:cNvPr id="37" name="TextBox 36"/>
          <p:cNvSpPr txBox="1"/>
          <p:nvPr/>
        </p:nvSpPr>
        <p:spPr>
          <a:xfrm>
            <a:off x="1779638" y="3644720"/>
            <a:ext cx="3901266" cy="9306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181818"/>
                </a:solidFill>
                <a:effectLst/>
                <a:uLnTx/>
                <a:uFillTx/>
                <a:latin typeface="Arial"/>
                <a:ea typeface="+mn-ea"/>
                <a:cs typeface="+mn-cs"/>
              </a:rPr>
              <a:t>Innova</a:t>
            </a:r>
            <a:r>
              <a:rPr kumimoji="0" lang="en-GB" sz="1000" b="0" i="0" u="none" strike="noStrike" kern="1200" cap="none" spc="0" normalizeH="0" baseline="0" noProof="0" dirty="0">
                <a:ln>
                  <a:noFill/>
                </a:ln>
                <a:solidFill>
                  <a:srgbClr val="181818"/>
                </a:solidFill>
                <a:effectLst/>
                <a:uLnTx/>
                <a:uFillTx/>
                <a:latin typeface="Arial"/>
                <a:ea typeface="+mn-ea"/>
                <a:cs typeface="+mn-cs"/>
              </a:rPr>
              <a:t> has an overall sensitivity of 76.8% for all PCR-positive individuals but detects over 95% of individuals with high viral loads, and minimal difference between the ability of the test to pick up viral antigens in symptomatic and asymptomatic individuals</a:t>
            </a:r>
          </a:p>
        </p:txBody>
      </p:sp>
      <p:grpSp>
        <p:nvGrpSpPr>
          <p:cNvPr id="174085" name="Group 174084"/>
          <p:cNvGrpSpPr/>
          <p:nvPr/>
        </p:nvGrpSpPr>
        <p:grpSpPr>
          <a:xfrm>
            <a:off x="9372011" y="1501873"/>
            <a:ext cx="1257668" cy="376894"/>
            <a:chOff x="9372011" y="1501873"/>
            <a:chExt cx="1257668" cy="376894"/>
          </a:xfrm>
        </p:grpSpPr>
        <p:pic>
          <p:nvPicPr>
            <p:cNvPr id="174092" name="Picture 12" descr="Cotton Swab Icon 309319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18656" y="1501873"/>
              <a:ext cx="376894" cy="37689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9950157" y="1517022"/>
              <a:ext cx="679522"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Swab</a:t>
              </a:r>
            </a:p>
          </p:txBody>
        </p:sp>
        <p:sp>
          <p:nvSpPr>
            <p:cNvPr id="30" name="Oval 29"/>
            <p:cNvSpPr/>
            <p:nvPr/>
          </p:nvSpPr>
          <p:spPr>
            <a:xfrm>
              <a:off x="9372011" y="1585335"/>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1</a:t>
              </a:r>
            </a:p>
          </p:txBody>
        </p:sp>
      </p:grpSp>
      <p:grpSp>
        <p:nvGrpSpPr>
          <p:cNvPr id="174083" name="Group 174082"/>
          <p:cNvGrpSpPr/>
          <p:nvPr/>
        </p:nvGrpSpPr>
        <p:grpSpPr>
          <a:xfrm>
            <a:off x="9372011" y="1866622"/>
            <a:ext cx="1807266" cy="551810"/>
            <a:chOff x="9372011" y="1884310"/>
            <a:chExt cx="1807266" cy="551810"/>
          </a:xfrm>
        </p:grpSpPr>
        <p:pic>
          <p:nvPicPr>
            <p:cNvPr id="174094" name="Picture 14" descr="vial Icon 355999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70526" y="1884310"/>
              <a:ext cx="551810" cy="55181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9950157" y="1989346"/>
              <a:ext cx="1229120"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Extraction vial</a:t>
              </a:r>
            </a:p>
          </p:txBody>
        </p:sp>
        <p:sp>
          <p:nvSpPr>
            <p:cNvPr id="43" name="Oval 42"/>
            <p:cNvSpPr/>
            <p:nvPr/>
          </p:nvSpPr>
          <p:spPr>
            <a:xfrm>
              <a:off x="9372011" y="2047134"/>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2</a:t>
              </a:r>
            </a:p>
          </p:txBody>
        </p:sp>
      </p:grpSp>
      <p:sp>
        <p:nvSpPr>
          <p:cNvPr id="44" name="Oval 43"/>
          <p:cNvSpPr/>
          <p:nvPr/>
        </p:nvSpPr>
        <p:spPr>
          <a:xfrm>
            <a:off x="7354027" y="2499968"/>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1</a:t>
            </a:r>
          </a:p>
        </p:txBody>
      </p:sp>
      <p:sp>
        <p:nvSpPr>
          <p:cNvPr id="45" name="Oval 44"/>
          <p:cNvSpPr/>
          <p:nvPr/>
        </p:nvSpPr>
        <p:spPr>
          <a:xfrm>
            <a:off x="7810458" y="3181822"/>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2</a:t>
            </a:r>
          </a:p>
        </p:txBody>
      </p:sp>
      <p:sp>
        <p:nvSpPr>
          <p:cNvPr id="31" name="Rectangle 30"/>
          <p:cNvSpPr/>
          <p:nvPr/>
        </p:nvSpPr>
        <p:spPr>
          <a:xfrm>
            <a:off x="0" y="1898114"/>
            <a:ext cx="6204156" cy="725616"/>
          </a:xfrm>
          <a:prstGeom prst="rect">
            <a:avLst/>
          </a:prstGeom>
          <a:solidFill>
            <a:schemeClr val="bg1">
              <a:lumMod val="95000"/>
            </a:schemeClr>
          </a:solidFill>
          <a:ln w="9525" cap="rnd"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Lateral Flow Antigen testing involves the processing of </a:t>
            </a:r>
            <a:r>
              <a:rPr kumimoji="0" lang="en-GB" sz="1200" b="1" i="0" u="none" strike="noStrike" kern="1200" cap="none" spc="0" normalizeH="0" baseline="0" noProof="0" dirty="0">
                <a:ln>
                  <a:noFill/>
                </a:ln>
                <a:solidFill>
                  <a:srgbClr val="005EB8"/>
                </a:solidFill>
                <a:effectLst/>
                <a:uLnTx/>
                <a:uFillTx/>
                <a:latin typeface="Arial"/>
                <a:ea typeface="+mn-ea"/>
                <a:cs typeface="+mn-cs"/>
              </a:rPr>
              <a:t>nasal and throat samples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with a Lateral Flow device, </a:t>
            </a:r>
            <a:r>
              <a:rPr kumimoji="0" lang="en-GB" sz="1200" b="1" i="0" u="none" strike="noStrike" kern="1200" cap="none" spc="0" normalizeH="0" baseline="0" noProof="0" dirty="0">
                <a:ln>
                  <a:noFill/>
                </a:ln>
                <a:solidFill>
                  <a:srgbClr val="005EB8"/>
                </a:solidFill>
                <a:effectLst/>
                <a:uLnTx/>
                <a:uFillTx/>
                <a:latin typeface="Arial"/>
                <a:ea typeface="+mn-ea"/>
                <a:cs typeface="+mn-cs"/>
              </a:rPr>
              <a:t>highlighting a coloured strip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on the device to show a </a:t>
            </a:r>
            <a:r>
              <a:rPr kumimoji="0" lang="en-GB" sz="1200" b="1" i="0" u="none" strike="noStrike" kern="1200" cap="none" spc="0" normalizeH="0" baseline="0" noProof="0" dirty="0">
                <a:ln>
                  <a:noFill/>
                </a:ln>
                <a:solidFill>
                  <a:srgbClr val="005EB8"/>
                </a:solidFill>
                <a:effectLst/>
                <a:uLnTx/>
                <a:uFillTx/>
                <a:latin typeface="Arial"/>
                <a:ea typeface="+mn-ea"/>
                <a:cs typeface="+mn-cs"/>
              </a:rPr>
              <a:t>positive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result</a:t>
            </a:r>
          </a:p>
        </p:txBody>
      </p:sp>
      <p:sp>
        <p:nvSpPr>
          <p:cNvPr id="47" name="Right Arrow 46"/>
          <p:cNvSpPr/>
          <p:nvPr/>
        </p:nvSpPr>
        <p:spPr>
          <a:xfrm>
            <a:off x="5892431" y="5726518"/>
            <a:ext cx="275303" cy="364710"/>
          </a:xfrm>
          <a:prstGeom prst="rightArrow">
            <a:avLst/>
          </a:prstGeom>
          <a:solidFill>
            <a:schemeClr val="bg1">
              <a:lumMod val="95000"/>
            </a:schemeClr>
          </a:solidFill>
          <a:ln w="9525" cap="rnd" cmpd="sng" algn="ctr">
            <a:solidFill>
              <a:schemeClr val="bg1">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ight Arrow 47"/>
          <p:cNvSpPr/>
          <p:nvPr/>
        </p:nvSpPr>
        <p:spPr>
          <a:xfrm>
            <a:off x="8712199" y="5726518"/>
            <a:ext cx="275303" cy="364710"/>
          </a:xfrm>
          <a:prstGeom prst="rightArrow">
            <a:avLst/>
          </a:prstGeom>
          <a:solidFill>
            <a:schemeClr val="bg1">
              <a:lumMod val="95000"/>
            </a:schemeClr>
          </a:solidFill>
          <a:ln w="9525" cap="rnd" cmpd="sng" algn="ctr">
            <a:solidFill>
              <a:schemeClr val="bg1">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TextBox 49"/>
          <p:cNvSpPr txBox="1"/>
          <p:nvPr/>
        </p:nvSpPr>
        <p:spPr>
          <a:xfrm>
            <a:off x="9950157" y="2452331"/>
            <a:ext cx="1229120"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Extraction solution</a:t>
            </a:r>
          </a:p>
        </p:txBody>
      </p:sp>
      <p:sp>
        <p:nvSpPr>
          <p:cNvPr id="51" name="Oval 50"/>
          <p:cNvSpPr/>
          <p:nvPr/>
        </p:nvSpPr>
        <p:spPr>
          <a:xfrm>
            <a:off x="9372011" y="2510119"/>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3</a:t>
            </a:r>
          </a:p>
        </p:txBody>
      </p:sp>
      <p:sp>
        <p:nvSpPr>
          <p:cNvPr id="53" name="TextBox 52"/>
          <p:cNvSpPr txBox="1"/>
          <p:nvPr/>
        </p:nvSpPr>
        <p:spPr>
          <a:xfrm>
            <a:off x="9950157" y="2933004"/>
            <a:ext cx="1229120"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Lateral flow device</a:t>
            </a:r>
          </a:p>
        </p:txBody>
      </p:sp>
      <p:sp>
        <p:nvSpPr>
          <p:cNvPr id="54" name="Oval 53"/>
          <p:cNvSpPr/>
          <p:nvPr/>
        </p:nvSpPr>
        <p:spPr>
          <a:xfrm>
            <a:off x="9372011" y="2990792"/>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4</a:t>
            </a:r>
          </a:p>
        </p:txBody>
      </p:sp>
      <p:sp>
        <p:nvSpPr>
          <p:cNvPr id="59" name="Oval 58"/>
          <p:cNvSpPr/>
          <p:nvPr/>
        </p:nvSpPr>
        <p:spPr>
          <a:xfrm>
            <a:off x="8664139" y="1598028"/>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4</a:t>
            </a:r>
          </a:p>
        </p:txBody>
      </p:sp>
      <p:sp>
        <p:nvSpPr>
          <p:cNvPr id="60" name="Oval 59"/>
          <p:cNvSpPr/>
          <p:nvPr/>
        </p:nvSpPr>
        <p:spPr>
          <a:xfrm>
            <a:off x="8280796" y="2195760"/>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3</a:t>
            </a:r>
          </a:p>
        </p:txBody>
      </p:sp>
      <p:sp>
        <p:nvSpPr>
          <p:cNvPr id="68" name="TextBox 67"/>
          <p:cNvSpPr txBox="1"/>
          <p:nvPr/>
        </p:nvSpPr>
        <p:spPr>
          <a:xfrm>
            <a:off x="9398482" y="5251600"/>
            <a:ext cx="2448078" cy="3842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9639"/>
                </a:solidFill>
                <a:effectLst/>
                <a:uLnTx/>
                <a:uFillTx/>
                <a:latin typeface="Arial"/>
                <a:ea typeface="+mn-ea"/>
                <a:cs typeface="+mn-cs"/>
              </a:rPr>
              <a:t>Negative result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Log result against test ID by scanning the barcode (individual does not have to self isolate)</a:t>
            </a:r>
          </a:p>
        </p:txBody>
      </p:sp>
      <p:sp>
        <p:nvSpPr>
          <p:cNvPr id="69" name="TextBox 68"/>
          <p:cNvSpPr txBox="1"/>
          <p:nvPr/>
        </p:nvSpPr>
        <p:spPr>
          <a:xfrm>
            <a:off x="9398482" y="5815183"/>
            <a:ext cx="2265198" cy="3486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00000"/>
                </a:solidFill>
                <a:effectLst/>
                <a:uLnTx/>
                <a:uFillTx/>
                <a:latin typeface="Arial"/>
                <a:ea typeface="+mn-ea"/>
                <a:cs typeface="+mn-cs"/>
              </a:rPr>
              <a:t>Positive result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self-isolate according to national guidelines if positive</a:t>
            </a:r>
          </a:p>
        </p:txBody>
      </p:sp>
      <p:pic>
        <p:nvPicPr>
          <p:cNvPr id="174097" name="Picture 17" descr="vial Icon 53444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30595" y="2346708"/>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74099" name="Picture 19" descr="Pregnancy test Icon 15909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77752" y="2895335"/>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74103" name="Picture 23" descr="negative pregnancy test Icon 157376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135004" y="5255276"/>
            <a:ext cx="376894" cy="376894"/>
          </a:xfrm>
          <a:prstGeom prst="rect">
            <a:avLst/>
          </a:prstGeom>
          <a:noFill/>
          <a:extLst>
            <a:ext uri="{909E8E84-426E-40DD-AFC4-6F175D3DCCD1}">
              <a14:hiddenFill xmlns:a14="http://schemas.microsoft.com/office/drawing/2010/main">
                <a:solidFill>
                  <a:srgbClr val="FFFFFF"/>
                </a:solidFill>
              </a14:hiddenFill>
            </a:ext>
          </a:extLst>
        </p:spPr>
      </p:pic>
      <p:pic>
        <p:nvPicPr>
          <p:cNvPr id="174105" name="Picture 25" descr="positive pregnancy test Icon 157376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133733" y="5786899"/>
            <a:ext cx="376894" cy="376894"/>
          </a:xfrm>
          <a:prstGeom prst="rect">
            <a:avLst/>
          </a:prstGeom>
          <a:noFill/>
          <a:extLst>
            <a:ext uri="{909E8E84-426E-40DD-AFC4-6F175D3DCCD1}">
              <a14:hiddenFill xmlns:a14="http://schemas.microsoft.com/office/drawing/2010/main">
                <a:solidFill>
                  <a:srgbClr val="FFFFFF"/>
                </a:solidFill>
              </a14:hiddenFill>
            </a:ext>
          </a:extLst>
        </p:spPr>
      </p:pic>
      <p:sp>
        <p:nvSpPr>
          <p:cNvPr id="174093" name="Rectangle 174092"/>
          <p:cNvSpPr/>
          <p:nvPr/>
        </p:nvSpPr>
        <p:spPr>
          <a:xfrm>
            <a:off x="3575759" y="5836780"/>
            <a:ext cx="2153817" cy="8103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Prepare and load </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(‘dropping’) the sample onto the cartridge, conduct proper </a:t>
            </a:r>
            <a:r>
              <a:rPr kumimoji="0" lang="en-GB" sz="1000" b="1" i="0" u="none" strike="noStrike" kern="1200" cap="none" spc="0" normalizeH="0" baseline="0" noProof="0" dirty="0">
                <a:ln>
                  <a:noFill/>
                </a:ln>
                <a:solidFill>
                  <a:srgbClr val="005EB8"/>
                </a:solidFill>
                <a:effectLst/>
                <a:uLnTx/>
                <a:uFillTx/>
                <a:latin typeface="Arial"/>
                <a:ea typeface="+mn-ea"/>
                <a:cs typeface="+mn-cs"/>
              </a:rPr>
              <a:t>extraction</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and </a:t>
            </a:r>
            <a:r>
              <a:rPr kumimoji="0" lang="en-GB" sz="1000" b="1" i="0" u="none" strike="noStrike" kern="1200" cap="none" spc="0" normalizeH="0" baseline="0" noProof="0" dirty="0">
                <a:ln>
                  <a:noFill/>
                </a:ln>
                <a:solidFill>
                  <a:srgbClr val="005EB8"/>
                </a:solidFill>
                <a:effectLst/>
                <a:uLnTx/>
                <a:uFillTx/>
                <a:latin typeface="Arial"/>
                <a:ea typeface="+mn-ea"/>
                <a:cs typeface="+mn-cs"/>
              </a:rPr>
              <a:t>wait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20-30 minutes</a:t>
            </a:r>
          </a:p>
        </p:txBody>
      </p:sp>
      <p:sp>
        <p:nvSpPr>
          <p:cNvPr id="80" name="TextBox 79"/>
          <p:cNvSpPr txBox="1"/>
          <p:nvPr/>
        </p:nvSpPr>
        <p:spPr>
          <a:xfrm>
            <a:off x="6424376" y="5922794"/>
            <a:ext cx="2144944" cy="6382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Analyse result </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against manufacturer IFU and interpret result as Negative, Positive or Invalid</a:t>
            </a:r>
          </a:p>
        </p:txBody>
      </p:sp>
      <p:sp>
        <p:nvSpPr>
          <p:cNvPr id="83" name="TextBox 82"/>
          <p:cNvSpPr txBox="1"/>
          <p:nvPr/>
        </p:nvSpPr>
        <p:spPr>
          <a:xfrm>
            <a:off x="9398482" y="6336508"/>
            <a:ext cx="2265198" cy="3486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2F2F2">
                    <a:lumMod val="10000"/>
                  </a:srgbClr>
                </a:solidFill>
                <a:effectLst/>
                <a:uLnTx/>
                <a:uFillTx/>
                <a:latin typeface="Arial"/>
                <a:ea typeface="+mn-ea"/>
                <a:cs typeface="+mn-cs"/>
              </a:rPr>
              <a:t>Invalid result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retest</a:t>
            </a:r>
          </a:p>
        </p:txBody>
      </p:sp>
      <p:pic>
        <p:nvPicPr>
          <p:cNvPr id="174116" name="Picture 36" descr="No edit Icon 193970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189331" y="6335604"/>
            <a:ext cx="311483" cy="311483"/>
          </a:xfrm>
          <a:prstGeom prst="rect">
            <a:avLst/>
          </a:prstGeom>
          <a:noFill/>
          <a:extLst>
            <a:ext uri="{909E8E84-426E-40DD-AFC4-6F175D3DCCD1}">
              <a14:hiddenFill xmlns:a14="http://schemas.microsoft.com/office/drawing/2010/main">
                <a:solidFill>
                  <a:srgbClr val="FFFFFF"/>
                </a:solidFill>
              </a14:hiddenFill>
            </a:ext>
          </a:extLst>
        </p:spPr>
      </p:pic>
      <p:pic>
        <p:nvPicPr>
          <p:cNvPr id="174121" name="Picture 41" descr="medicine test Icon 214103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20533" y="5209051"/>
            <a:ext cx="606991" cy="606991"/>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498"/>
          <p:cNvGrpSpPr>
            <a:grpSpLocks noChangeAspect="1"/>
          </p:cNvGrpSpPr>
          <p:nvPr/>
        </p:nvGrpSpPr>
        <p:grpSpPr bwMode="auto">
          <a:xfrm>
            <a:off x="842836" y="3790469"/>
            <a:ext cx="547553" cy="547553"/>
            <a:chOff x="1543" y="2005"/>
            <a:chExt cx="340" cy="340"/>
          </a:xfrm>
          <a:solidFill>
            <a:srgbClr val="AAAAAA"/>
          </a:solidFill>
        </p:grpSpPr>
        <p:sp>
          <p:nvSpPr>
            <p:cNvPr id="66" name="Freeform 499"/>
            <p:cNvSpPr>
              <a:spLocks noEditPoints="1"/>
            </p:cNvSpPr>
            <p:nvPr/>
          </p:nvSpPr>
          <p:spPr bwMode="auto">
            <a:xfrm>
              <a:off x="1543" y="200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368 h 512"/>
                <a:gd name="T12" fmla="*/ 405 w 512"/>
                <a:gd name="T13" fmla="*/ 373 h 512"/>
                <a:gd name="T14" fmla="*/ 106 w 512"/>
                <a:gd name="T15" fmla="*/ 373 h 512"/>
                <a:gd name="T16" fmla="*/ 97 w 512"/>
                <a:gd name="T17" fmla="*/ 368 h 512"/>
                <a:gd name="T18" fmla="*/ 97 w 512"/>
                <a:gd name="T19" fmla="*/ 357 h 512"/>
                <a:gd name="T20" fmla="*/ 247 w 512"/>
                <a:gd name="T21" fmla="*/ 111 h 512"/>
                <a:gd name="T22" fmla="*/ 265 w 512"/>
                <a:gd name="T23" fmla="*/ 111 h 512"/>
                <a:gd name="T24" fmla="*/ 414 w 512"/>
                <a:gd name="T25" fmla="*/ 357 h 512"/>
                <a:gd name="T26" fmla="*/ 414 w 512"/>
                <a:gd name="T2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4" y="368"/>
                  </a:moveTo>
                  <a:cubicBezTo>
                    <a:pt x="412" y="371"/>
                    <a:pt x="409" y="373"/>
                    <a:pt x="405" y="373"/>
                  </a:cubicBezTo>
                  <a:cubicBezTo>
                    <a:pt x="106" y="373"/>
                    <a:pt x="106" y="373"/>
                    <a:pt x="106" y="373"/>
                  </a:cubicBezTo>
                  <a:cubicBezTo>
                    <a:pt x="102" y="373"/>
                    <a:pt x="99" y="371"/>
                    <a:pt x="97" y="368"/>
                  </a:cubicBezTo>
                  <a:cubicBezTo>
                    <a:pt x="95" y="364"/>
                    <a:pt x="95" y="360"/>
                    <a:pt x="97" y="357"/>
                  </a:cubicBezTo>
                  <a:cubicBezTo>
                    <a:pt x="247" y="111"/>
                    <a:pt x="247" y="111"/>
                    <a:pt x="247" y="111"/>
                  </a:cubicBezTo>
                  <a:cubicBezTo>
                    <a:pt x="250" y="105"/>
                    <a:pt x="261" y="105"/>
                    <a:pt x="265" y="111"/>
                  </a:cubicBezTo>
                  <a:cubicBezTo>
                    <a:pt x="414" y="357"/>
                    <a:pt x="414" y="357"/>
                    <a:pt x="414" y="357"/>
                  </a:cubicBezTo>
                  <a:cubicBezTo>
                    <a:pt x="416" y="360"/>
                    <a:pt x="416" y="364"/>
                    <a:pt x="414" y="3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500"/>
            <p:cNvSpPr>
              <a:spLocks noEditPoints="1"/>
            </p:cNvSpPr>
            <p:nvPr/>
          </p:nvSpPr>
          <p:spPr bwMode="auto">
            <a:xfrm>
              <a:off x="1626" y="2097"/>
              <a:ext cx="173" cy="142"/>
            </a:xfrm>
            <a:custGeom>
              <a:avLst/>
              <a:gdLst>
                <a:gd name="T0" fmla="*/ 0 w 261"/>
                <a:gd name="T1" fmla="*/ 214 h 214"/>
                <a:gd name="T2" fmla="*/ 261 w 261"/>
                <a:gd name="T3" fmla="*/ 214 h 214"/>
                <a:gd name="T4" fmla="*/ 131 w 261"/>
                <a:gd name="T5" fmla="*/ 0 h 214"/>
                <a:gd name="T6" fmla="*/ 0 w 261"/>
                <a:gd name="T7" fmla="*/ 214 h 214"/>
                <a:gd name="T8" fmla="*/ 131 w 261"/>
                <a:gd name="T9" fmla="*/ 192 h 214"/>
                <a:gd name="T10" fmla="*/ 120 w 261"/>
                <a:gd name="T11" fmla="*/ 182 h 214"/>
                <a:gd name="T12" fmla="*/ 131 w 261"/>
                <a:gd name="T13" fmla="*/ 171 h 214"/>
                <a:gd name="T14" fmla="*/ 141 w 261"/>
                <a:gd name="T15" fmla="*/ 182 h 214"/>
                <a:gd name="T16" fmla="*/ 131 w 261"/>
                <a:gd name="T17" fmla="*/ 192 h 214"/>
                <a:gd name="T18" fmla="*/ 141 w 261"/>
                <a:gd name="T19" fmla="*/ 64 h 214"/>
                <a:gd name="T20" fmla="*/ 141 w 261"/>
                <a:gd name="T21" fmla="*/ 139 h 214"/>
                <a:gd name="T22" fmla="*/ 131 w 261"/>
                <a:gd name="T23" fmla="*/ 150 h 214"/>
                <a:gd name="T24" fmla="*/ 120 w 261"/>
                <a:gd name="T25" fmla="*/ 139 h 214"/>
                <a:gd name="T26" fmla="*/ 120 w 261"/>
                <a:gd name="T27" fmla="*/ 64 h 214"/>
                <a:gd name="T28" fmla="*/ 131 w 261"/>
                <a:gd name="T29" fmla="*/ 54 h 214"/>
                <a:gd name="T30" fmla="*/ 141 w 261"/>
                <a:gd name="T31"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214">
                  <a:moveTo>
                    <a:pt x="0" y="214"/>
                  </a:moveTo>
                  <a:cubicBezTo>
                    <a:pt x="261" y="214"/>
                    <a:pt x="261" y="214"/>
                    <a:pt x="261" y="214"/>
                  </a:cubicBezTo>
                  <a:cubicBezTo>
                    <a:pt x="131" y="0"/>
                    <a:pt x="131" y="0"/>
                    <a:pt x="131" y="0"/>
                  </a:cubicBezTo>
                  <a:lnTo>
                    <a:pt x="0" y="214"/>
                  </a:lnTo>
                  <a:close/>
                  <a:moveTo>
                    <a:pt x="131" y="192"/>
                  </a:moveTo>
                  <a:cubicBezTo>
                    <a:pt x="125" y="192"/>
                    <a:pt x="120" y="188"/>
                    <a:pt x="120" y="182"/>
                  </a:cubicBezTo>
                  <a:cubicBezTo>
                    <a:pt x="120" y="176"/>
                    <a:pt x="125" y="171"/>
                    <a:pt x="131" y="171"/>
                  </a:cubicBezTo>
                  <a:cubicBezTo>
                    <a:pt x="137" y="171"/>
                    <a:pt x="141" y="176"/>
                    <a:pt x="141" y="182"/>
                  </a:cubicBezTo>
                  <a:cubicBezTo>
                    <a:pt x="141" y="188"/>
                    <a:pt x="137" y="192"/>
                    <a:pt x="131" y="192"/>
                  </a:cubicBezTo>
                  <a:close/>
                  <a:moveTo>
                    <a:pt x="141" y="64"/>
                  </a:moveTo>
                  <a:cubicBezTo>
                    <a:pt x="141" y="139"/>
                    <a:pt x="141" y="139"/>
                    <a:pt x="141" y="139"/>
                  </a:cubicBezTo>
                  <a:cubicBezTo>
                    <a:pt x="141" y="145"/>
                    <a:pt x="137" y="150"/>
                    <a:pt x="131" y="150"/>
                  </a:cubicBezTo>
                  <a:cubicBezTo>
                    <a:pt x="125" y="150"/>
                    <a:pt x="120" y="145"/>
                    <a:pt x="120" y="139"/>
                  </a:cubicBezTo>
                  <a:cubicBezTo>
                    <a:pt x="120" y="64"/>
                    <a:pt x="120" y="64"/>
                    <a:pt x="120" y="64"/>
                  </a:cubicBezTo>
                  <a:cubicBezTo>
                    <a:pt x="120" y="58"/>
                    <a:pt x="125" y="54"/>
                    <a:pt x="131" y="54"/>
                  </a:cubicBezTo>
                  <a:cubicBezTo>
                    <a:pt x="137" y="54"/>
                    <a:pt x="141" y="58"/>
                    <a:pt x="141"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05707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think-cell Slide" r:id="rId6" imgW="498" imgH="499" progId="TCLayout.ActiveDocument.1">
                  <p:embed/>
                </p:oleObj>
              </mc:Choice>
              <mc:Fallback>
                <p:oleObj name="think-cell Slide" r:id="rId6" imgW="498" imgH="499"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C628E05F-3078-CD43-9677-A16102A7C169}"/>
              </a:ext>
            </a:extLst>
          </p:cNvPr>
          <p:cNvSpPr>
            <a:spLocks noGrp="1"/>
          </p:cNvSpPr>
          <p:nvPr>
            <p:ph type="title"/>
          </p:nvPr>
        </p:nvSpPr>
        <p:spPr>
          <a:xfrm>
            <a:off x="630000" y="686300"/>
            <a:ext cx="11165760" cy="332399"/>
          </a:xfrm>
        </p:spPr>
        <p:txBody>
          <a:bodyPr/>
          <a:lstStyle/>
          <a:p>
            <a:r>
              <a:rPr lang="en-US" dirty="0"/>
              <a:t>Full documentation and training is available to support you</a:t>
            </a:r>
          </a:p>
        </p:txBody>
      </p:sp>
      <p:graphicFrame>
        <p:nvGraphicFramePr>
          <p:cNvPr id="4" name="Table 3"/>
          <p:cNvGraphicFramePr>
            <a:graphicFrameLocks noGrp="1"/>
          </p:cNvGraphicFramePr>
          <p:nvPr/>
        </p:nvGraphicFramePr>
        <p:xfrm>
          <a:off x="630000" y="1339973"/>
          <a:ext cx="10952400" cy="2548120"/>
        </p:xfrm>
        <a:graphic>
          <a:graphicData uri="http://schemas.openxmlformats.org/drawingml/2006/table">
            <a:tbl>
              <a:tblPr>
                <a:tableStyleId>{5940675A-B579-460E-94D1-54222C63F5DA}</a:tableStyleId>
              </a:tblPr>
              <a:tblGrid>
                <a:gridCol w="2738100">
                  <a:extLst>
                    <a:ext uri="{9D8B030D-6E8A-4147-A177-3AD203B41FA5}">
                      <a16:colId xmlns:a16="http://schemas.microsoft.com/office/drawing/2014/main" val="563342410"/>
                    </a:ext>
                  </a:extLst>
                </a:gridCol>
                <a:gridCol w="2738100">
                  <a:extLst>
                    <a:ext uri="{9D8B030D-6E8A-4147-A177-3AD203B41FA5}">
                      <a16:colId xmlns:a16="http://schemas.microsoft.com/office/drawing/2014/main" val="2170351595"/>
                    </a:ext>
                  </a:extLst>
                </a:gridCol>
                <a:gridCol w="2738100">
                  <a:extLst>
                    <a:ext uri="{9D8B030D-6E8A-4147-A177-3AD203B41FA5}">
                      <a16:colId xmlns:a16="http://schemas.microsoft.com/office/drawing/2014/main" val="798038289"/>
                    </a:ext>
                  </a:extLst>
                </a:gridCol>
                <a:gridCol w="2738100">
                  <a:extLst>
                    <a:ext uri="{9D8B030D-6E8A-4147-A177-3AD203B41FA5}">
                      <a16:colId xmlns:a16="http://schemas.microsoft.com/office/drawing/2014/main" val="2923988761"/>
                    </a:ext>
                  </a:extLst>
                </a:gridCol>
              </a:tblGrid>
              <a:tr h="370840">
                <a:tc>
                  <a:txBody>
                    <a:bodyPr/>
                    <a:lstStyle/>
                    <a:p>
                      <a:pPr algn="ctr"/>
                      <a:r>
                        <a:rPr lang="en-GB" sz="1400" b="1" dirty="0"/>
                        <a:t>Introduction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kern="1200" dirty="0">
                          <a:solidFill>
                            <a:schemeClr val="tx1"/>
                          </a:solidFill>
                          <a:effectLst/>
                          <a:latin typeface="+mn-lt"/>
                          <a:ea typeface="+mn-ea"/>
                          <a:cs typeface="+mn-cs"/>
                        </a:rPr>
                        <a:t>Guidebook</a:t>
                      </a:r>
                      <a:endParaRPr lang="en-GB"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Order request form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err="1"/>
                        <a:t>Comms</a:t>
                      </a:r>
                      <a:r>
                        <a:rPr lang="en-GB" sz="1400" b="1" dirty="0"/>
                        <a:t> pack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9554317"/>
                  </a:ext>
                </a:extLst>
              </a:tr>
              <a:tr h="1080000">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5442245"/>
                  </a:ext>
                </a:extLst>
              </a:tr>
              <a:tr h="370840">
                <a:tc>
                  <a:txBody>
                    <a:bodyPr/>
                    <a:lstStyle/>
                    <a:p>
                      <a:r>
                        <a:rPr lang="en-GB" sz="1100" kern="1200" dirty="0">
                          <a:solidFill>
                            <a:schemeClr val="tx1"/>
                          </a:solidFill>
                          <a:effectLst/>
                          <a:latin typeface="+mn-lt"/>
                          <a:ea typeface="+mn-ea"/>
                          <a:cs typeface="+mn-cs"/>
                        </a:rPr>
                        <a:t>An overview of asymptomatic testing, including end-to-end testing process, </a:t>
                      </a:r>
                      <a:r>
                        <a:rPr lang="en-GB" sz="1100" kern="1200" dirty="0" err="1">
                          <a:solidFill>
                            <a:schemeClr val="tx1"/>
                          </a:solidFill>
                          <a:effectLst/>
                          <a:latin typeface="+mn-lt"/>
                          <a:ea typeface="+mn-ea"/>
                          <a:cs typeface="+mn-cs"/>
                        </a:rPr>
                        <a:t>Innova</a:t>
                      </a:r>
                      <a:r>
                        <a:rPr lang="en-GB" sz="1100" kern="1200" dirty="0">
                          <a:solidFill>
                            <a:schemeClr val="tx1"/>
                          </a:solidFill>
                          <a:effectLst/>
                          <a:latin typeface="+mn-lt"/>
                          <a:ea typeface="+mn-ea"/>
                          <a:cs typeface="+mn-cs"/>
                        </a:rPr>
                        <a:t> product overview, and roles and responsibilities.</a:t>
                      </a:r>
                      <a:r>
                        <a:rPr lang="en-GB" sz="1100" kern="1200" baseline="0" dirty="0">
                          <a:solidFill>
                            <a:schemeClr val="tx1"/>
                          </a:solidFill>
                          <a:effectLst/>
                          <a:latin typeface="+mn-lt"/>
                          <a:ea typeface="+mn-ea"/>
                          <a:cs typeface="+mn-cs"/>
                        </a:rPr>
                        <a:t> Share with organisation leadership.</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Detailed guidance for</a:t>
                      </a:r>
                      <a:r>
                        <a:rPr lang="en-GB" sz="1100" baseline="0" dirty="0"/>
                        <a:t> </a:t>
                      </a:r>
                      <a:r>
                        <a:rPr lang="en-GB" sz="1100" dirty="0"/>
                        <a:t>test site setup and how to operationalise testing</a:t>
                      </a:r>
                      <a:r>
                        <a:rPr lang="en-GB" sz="1100" baseline="0" dirty="0"/>
                        <a:t> in accordance with the </a:t>
                      </a:r>
                      <a:r>
                        <a:rPr lang="en-GB" sz="1100" dirty="0"/>
                        <a:t>SOP. Give to Facilities/Project Manager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A </a:t>
                      </a:r>
                      <a:r>
                        <a:rPr lang="en-GB" sz="1100" baseline="0" dirty="0"/>
                        <a:t>form to calculate the demand for test kits and request an order from DHSC. It is designed for us to send test kits to one site and then you do the distribution among your sites. SRO/Project Manager to prepare the information</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Provides helpful messages and materials such as FAQs, sample engagement products, technology explainer, etc. Give to HR/</a:t>
                      </a:r>
                      <a:r>
                        <a:rPr lang="en-GB" sz="1100" dirty="0" err="1"/>
                        <a:t>Comms</a:t>
                      </a:r>
                      <a:r>
                        <a:rPr lang="en-GB" sz="1100" dirty="0"/>
                        <a:t> Lead.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4859698"/>
                  </a:ext>
                </a:extLst>
              </a:tr>
            </a:tbl>
          </a:graphicData>
        </a:graphic>
      </p:graphicFrame>
      <p:graphicFrame>
        <p:nvGraphicFramePr>
          <p:cNvPr id="44" name="Table 43"/>
          <p:cNvGraphicFramePr>
            <a:graphicFrameLocks noGrp="1"/>
          </p:cNvGraphicFramePr>
          <p:nvPr/>
        </p:nvGraphicFramePr>
        <p:xfrm>
          <a:off x="630000" y="4200358"/>
          <a:ext cx="10952400" cy="2380480"/>
        </p:xfrm>
        <a:graphic>
          <a:graphicData uri="http://schemas.openxmlformats.org/drawingml/2006/table">
            <a:tbl>
              <a:tblPr>
                <a:tableStyleId>{5940675A-B579-460E-94D1-54222C63F5DA}</a:tableStyleId>
              </a:tblPr>
              <a:tblGrid>
                <a:gridCol w="2738100">
                  <a:extLst>
                    <a:ext uri="{9D8B030D-6E8A-4147-A177-3AD203B41FA5}">
                      <a16:colId xmlns:a16="http://schemas.microsoft.com/office/drawing/2014/main" val="563342410"/>
                    </a:ext>
                  </a:extLst>
                </a:gridCol>
                <a:gridCol w="2738100">
                  <a:extLst>
                    <a:ext uri="{9D8B030D-6E8A-4147-A177-3AD203B41FA5}">
                      <a16:colId xmlns:a16="http://schemas.microsoft.com/office/drawing/2014/main" val="2170351595"/>
                    </a:ext>
                  </a:extLst>
                </a:gridCol>
                <a:gridCol w="2738100">
                  <a:extLst>
                    <a:ext uri="{9D8B030D-6E8A-4147-A177-3AD203B41FA5}">
                      <a16:colId xmlns:a16="http://schemas.microsoft.com/office/drawing/2014/main" val="798038289"/>
                    </a:ext>
                  </a:extLst>
                </a:gridCol>
                <a:gridCol w="2738100">
                  <a:extLst>
                    <a:ext uri="{9D8B030D-6E8A-4147-A177-3AD203B41FA5}">
                      <a16:colId xmlns:a16="http://schemas.microsoft.com/office/drawing/2014/main" val="857637384"/>
                    </a:ext>
                  </a:extLst>
                </a:gridCol>
              </a:tblGrid>
              <a:tr h="370840">
                <a:tc>
                  <a:txBody>
                    <a:bodyPr/>
                    <a:lstStyle/>
                    <a:p>
                      <a:pPr algn="ctr"/>
                      <a:r>
                        <a:rPr lang="en-GB" sz="1400" b="1" dirty="0"/>
                        <a:t>Standard legal terms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SOP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DPIA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Online training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9554317"/>
                  </a:ext>
                </a:extLst>
              </a:tr>
              <a:tr h="1080000">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5442245"/>
                  </a:ext>
                </a:extLst>
              </a:tr>
              <a:tr h="370840">
                <a:tc>
                  <a:txBody>
                    <a:bodyPr/>
                    <a:lstStyle/>
                    <a:p>
                      <a:r>
                        <a:rPr lang="en-GB" sz="1100" dirty="0"/>
                        <a:t>Legal agreement with DHSC under standard terms and conditions. Available on the Egress platform for SRO</a:t>
                      </a:r>
                      <a:r>
                        <a:rPr lang="en-GB" sz="1100" baseline="0" dirty="0"/>
                        <a:t>, </a:t>
                      </a:r>
                      <a:r>
                        <a:rPr lang="en-GB" sz="1100" dirty="0"/>
                        <a:t>Counsel, and Signatory to “click to accept”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Explains the approved clinical procedure and protocol requirements to implement a safe and effective test site. Give to SRO,</a:t>
                      </a:r>
                      <a:r>
                        <a:rPr lang="en-GB" sz="1100" baseline="0" dirty="0"/>
                        <a:t> Counsel, and HSE/Medical Lead</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Data Protection Impact Assessment Guidance explains the data flows and data protection for the digital solution. Give to SRO,</a:t>
                      </a:r>
                      <a:r>
                        <a:rPr lang="en-GB" sz="1100" baseline="0" dirty="0"/>
                        <a:t> </a:t>
                      </a:r>
                      <a:r>
                        <a:rPr lang="en-GB" sz="1100" dirty="0"/>
                        <a:t>Counsel/Data Privacy Lead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Self-service training and</a:t>
                      </a:r>
                      <a:r>
                        <a:rPr lang="en-GB" sz="1100" baseline="0" dirty="0"/>
                        <a:t> assessment for Operatives (link is in the Guidebook). Operatives receive a certificate to document successful training. Deployed by Project Manager/Trainer</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4859698"/>
                  </a:ext>
                </a:extLst>
              </a:tr>
            </a:tbl>
          </a:graphicData>
        </a:graphic>
      </p:graphicFrame>
      <p:pic>
        <p:nvPicPr>
          <p:cNvPr id="5" name="Picture 4"/>
          <p:cNvPicPr>
            <a:picLocks noChangeAspect="1"/>
          </p:cNvPicPr>
          <p:nvPr/>
        </p:nvPicPr>
        <p:blipFill>
          <a:blip r:embed="rId8"/>
          <a:stretch>
            <a:fillRect/>
          </a:stretch>
        </p:blipFill>
        <p:spPr>
          <a:xfrm>
            <a:off x="1137076" y="1755637"/>
            <a:ext cx="1689251" cy="950204"/>
          </a:xfrm>
          <a:prstGeom prst="rect">
            <a:avLst/>
          </a:prstGeom>
          <a:ln>
            <a:solidFill>
              <a:schemeClr val="accent1"/>
            </a:solidFill>
          </a:ln>
        </p:spPr>
      </p:pic>
      <p:pic>
        <p:nvPicPr>
          <p:cNvPr id="6" name="Picture 5" descr="PDF File viewer | Microsoft Teams"/>
          <p:cNvPicPr>
            <a:picLocks noChangeAspect="1"/>
          </p:cNvPicPr>
          <p:nvPr/>
        </p:nvPicPr>
        <p:blipFill rotWithShape="1">
          <a:blip r:embed="rId9" cstate="print">
            <a:extLst>
              <a:ext uri="{28A0092B-C50C-407E-A947-70E740481C1C}">
                <a14:useLocalDpi xmlns:a14="http://schemas.microsoft.com/office/drawing/2010/main" val="0"/>
              </a:ext>
            </a:extLst>
          </a:blip>
          <a:srcRect l="8659" t="10937" r="6386" b="1562"/>
          <a:stretch/>
        </p:blipFill>
        <p:spPr>
          <a:xfrm>
            <a:off x="3797150" y="1755637"/>
            <a:ext cx="1689250" cy="949017"/>
          </a:xfrm>
          <a:prstGeom prst="rect">
            <a:avLst/>
          </a:prstGeom>
          <a:ln>
            <a:solidFill>
              <a:schemeClr val="accent1"/>
            </a:solidFill>
          </a:ln>
        </p:spPr>
      </p:pic>
      <p:pic>
        <p:nvPicPr>
          <p:cNvPr id="8" name="Picture 7" descr="DOCX File viewer | Microsoft Teams"/>
          <p:cNvPicPr>
            <a:picLocks noChangeAspect="1"/>
          </p:cNvPicPr>
          <p:nvPr/>
        </p:nvPicPr>
        <p:blipFill rotWithShape="1">
          <a:blip r:embed="rId10" cstate="print">
            <a:extLst>
              <a:ext uri="{28A0092B-C50C-407E-A947-70E740481C1C}">
                <a14:useLocalDpi xmlns:a14="http://schemas.microsoft.com/office/drawing/2010/main" val="0"/>
              </a:ext>
            </a:extLst>
          </a:blip>
          <a:srcRect l="37500" t="14313" r="34341" b="3438"/>
          <a:stretch/>
        </p:blipFill>
        <p:spPr>
          <a:xfrm>
            <a:off x="7112069" y="1645920"/>
            <a:ext cx="676958" cy="1078544"/>
          </a:xfrm>
          <a:prstGeom prst="rect">
            <a:avLst/>
          </a:prstGeom>
          <a:ln>
            <a:solidFill>
              <a:schemeClr val="accent1"/>
            </a:solidFill>
          </a:ln>
        </p:spPr>
      </p:pic>
      <p:pic>
        <p:nvPicPr>
          <p:cNvPr id="10" name="Picture 9" descr="PPTX File viewer | Microsoft Teams"/>
          <p:cNvPicPr>
            <a:picLocks noChangeAspect="1"/>
          </p:cNvPicPr>
          <p:nvPr/>
        </p:nvPicPr>
        <p:blipFill rotWithShape="1">
          <a:blip r:embed="rId11" cstate="print">
            <a:extLst>
              <a:ext uri="{28A0092B-C50C-407E-A947-70E740481C1C}">
                <a14:useLocalDpi xmlns:a14="http://schemas.microsoft.com/office/drawing/2010/main" val="0"/>
              </a:ext>
            </a:extLst>
          </a:blip>
          <a:srcRect l="45750" t="35813" r="25000" b="34812"/>
          <a:stretch/>
        </p:blipFill>
        <p:spPr>
          <a:xfrm>
            <a:off x="9286764" y="1704123"/>
            <a:ext cx="1826501" cy="1000531"/>
          </a:xfrm>
          <a:prstGeom prst="rect">
            <a:avLst/>
          </a:prstGeom>
          <a:ln>
            <a:solidFill>
              <a:schemeClr val="accent1"/>
            </a:solidFill>
          </a:ln>
        </p:spPr>
      </p:pic>
      <p:pic>
        <p:nvPicPr>
          <p:cNvPr id="11" name="Picture 10" descr="DOCX File viewer | Microsoft Teams"/>
          <p:cNvPicPr>
            <a:picLocks noChangeAspect="1"/>
          </p:cNvPicPr>
          <p:nvPr/>
        </p:nvPicPr>
        <p:blipFill rotWithShape="1">
          <a:blip r:embed="rId12" cstate="print">
            <a:extLst>
              <a:ext uri="{28A0092B-C50C-407E-A947-70E740481C1C}">
                <a14:useLocalDpi xmlns:a14="http://schemas.microsoft.com/office/drawing/2010/main" val="0"/>
              </a:ext>
            </a:extLst>
          </a:blip>
          <a:srcRect l="42341" t="13937" r="38909" b="3562"/>
          <a:stretch/>
        </p:blipFill>
        <p:spPr>
          <a:xfrm>
            <a:off x="1226482" y="4538749"/>
            <a:ext cx="457200" cy="1097280"/>
          </a:xfrm>
          <a:prstGeom prst="rect">
            <a:avLst/>
          </a:prstGeom>
          <a:ln>
            <a:solidFill>
              <a:schemeClr val="accent1"/>
            </a:solidFill>
          </a:ln>
        </p:spPr>
      </p:pic>
      <p:pic>
        <p:nvPicPr>
          <p:cNvPr id="12" name="Picture 11" descr="DOCX File viewer | Microsoft Teams"/>
          <p:cNvPicPr>
            <a:picLocks noChangeAspect="1"/>
          </p:cNvPicPr>
          <p:nvPr/>
        </p:nvPicPr>
        <p:blipFill rotWithShape="1">
          <a:blip r:embed="rId13" cstate="print">
            <a:extLst>
              <a:ext uri="{28A0092B-C50C-407E-A947-70E740481C1C}">
                <a14:useLocalDpi xmlns:a14="http://schemas.microsoft.com/office/drawing/2010/main" val="0"/>
              </a:ext>
            </a:extLst>
          </a:blip>
          <a:srcRect l="32454" t="14562" r="28682" b="2687"/>
          <a:stretch/>
        </p:blipFill>
        <p:spPr>
          <a:xfrm>
            <a:off x="1861996" y="4538750"/>
            <a:ext cx="944788" cy="1097280"/>
          </a:xfrm>
          <a:prstGeom prst="rect">
            <a:avLst/>
          </a:prstGeom>
          <a:ln>
            <a:solidFill>
              <a:schemeClr val="accent1"/>
            </a:solidFill>
          </a:ln>
        </p:spPr>
      </p:pic>
      <p:pic>
        <p:nvPicPr>
          <p:cNvPr id="13" name="Picture 12" descr="PDF File viewer | Microsoft Teams"/>
          <p:cNvPicPr>
            <a:picLocks noChangeAspect="1"/>
          </p:cNvPicPr>
          <p:nvPr/>
        </p:nvPicPr>
        <p:blipFill rotWithShape="1">
          <a:blip r:embed="rId14" cstate="print">
            <a:extLst>
              <a:ext uri="{28A0092B-C50C-407E-A947-70E740481C1C}">
                <a14:useLocalDpi xmlns:a14="http://schemas.microsoft.com/office/drawing/2010/main" val="0"/>
              </a:ext>
            </a:extLst>
          </a:blip>
          <a:srcRect l="35386" t="11562" r="32023" b="1938"/>
          <a:stretch/>
        </p:blipFill>
        <p:spPr>
          <a:xfrm>
            <a:off x="4380079" y="4543306"/>
            <a:ext cx="756458" cy="1095124"/>
          </a:xfrm>
          <a:prstGeom prst="rect">
            <a:avLst/>
          </a:prstGeom>
          <a:ln>
            <a:solidFill>
              <a:schemeClr val="accent1"/>
            </a:solidFill>
          </a:ln>
        </p:spPr>
      </p:pic>
      <p:pic>
        <p:nvPicPr>
          <p:cNvPr id="14" name="Picture 13" descr="PDF File viewer | Microsoft Teams"/>
          <p:cNvPicPr>
            <a:picLocks noChangeAspect="1"/>
          </p:cNvPicPr>
          <p:nvPr/>
        </p:nvPicPr>
        <p:blipFill rotWithShape="1">
          <a:blip r:embed="rId15" cstate="print">
            <a:extLst>
              <a:ext uri="{28A0092B-C50C-407E-A947-70E740481C1C}">
                <a14:useLocalDpi xmlns:a14="http://schemas.microsoft.com/office/drawing/2010/main" val="0"/>
              </a:ext>
            </a:extLst>
          </a:blip>
          <a:srcRect l="34909" t="12313" r="32295" b="1812"/>
          <a:stretch/>
        </p:blipFill>
        <p:spPr>
          <a:xfrm>
            <a:off x="7082825" y="4545914"/>
            <a:ext cx="763240" cy="1090116"/>
          </a:xfrm>
          <a:prstGeom prst="rect">
            <a:avLst/>
          </a:prstGeom>
          <a:ln>
            <a:solidFill>
              <a:schemeClr val="accent1"/>
            </a:solidFill>
          </a:ln>
        </p:spPr>
      </p:pic>
      <p:pic>
        <p:nvPicPr>
          <p:cNvPr id="9" name="Picture 8" descr="Screen Clippi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19360" y="4613564"/>
            <a:ext cx="1561310" cy="907350"/>
          </a:xfrm>
          <a:prstGeom prst="rect">
            <a:avLst/>
          </a:prstGeom>
          <a:ln>
            <a:solidFill>
              <a:schemeClr val="accent1"/>
            </a:solidFill>
          </a:ln>
        </p:spPr>
      </p:pic>
    </p:spTree>
    <p:extLst>
      <p:ext uri="{BB962C8B-B14F-4D97-AF65-F5344CB8AC3E}">
        <p14:creationId xmlns:p14="http://schemas.microsoft.com/office/powerpoint/2010/main" val="258111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6" name="think-cell Slide" r:id="rId5" imgW="498" imgH="499" progId="TCLayout.ActiveDocument.1">
                  <p:embed/>
                </p:oleObj>
              </mc:Choice>
              <mc:Fallback>
                <p:oleObj name="think-cell Slide" r:id="rId5" imgW="498" imgH="499" progId="TCLayout.ActiveDocument.1">
                  <p:embed/>
                  <p:pic>
                    <p:nvPicPr>
                      <p:cNvPr id="28" name="Object 2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Rectangle 26"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6" name="Rectangle 25"/>
          <p:cNvSpPr/>
          <p:nvPr/>
        </p:nvSpPr>
        <p:spPr>
          <a:xfrm>
            <a:off x="487760" y="1534161"/>
            <a:ext cx="5507539" cy="4540733"/>
          </a:xfrm>
          <a:prstGeom prst="rect">
            <a:avLst/>
          </a:prstGeom>
          <a:solidFill>
            <a:srgbClr val="EBF5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026BFF5-8693-1A4D-96F3-A90102B31EF1}"/>
              </a:ext>
            </a:extLst>
          </p:cNvPr>
          <p:cNvSpPr>
            <a:spLocks noGrp="1"/>
          </p:cNvSpPr>
          <p:nvPr>
            <p:ph type="title"/>
          </p:nvPr>
        </p:nvSpPr>
        <p:spPr>
          <a:xfrm>
            <a:off x="630000" y="686300"/>
            <a:ext cx="11104799" cy="664797"/>
          </a:xfrm>
        </p:spPr>
        <p:txBody>
          <a:bodyPr/>
          <a:lstStyle/>
          <a:p>
            <a:r>
              <a:rPr lang="en-US" dirty="0"/>
              <a:t>Each organisation agrees to accept DHSC’s Terms and Conditions which are underpinned by the following core assumptions</a:t>
            </a:r>
          </a:p>
        </p:txBody>
      </p:sp>
      <p:grpSp>
        <p:nvGrpSpPr>
          <p:cNvPr id="5" name="Group 4"/>
          <p:cNvGrpSpPr/>
          <p:nvPr/>
        </p:nvGrpSpPr>
        <p:grpSpPr>
          <a:xfrm>
            <a:off x="538560" y="1876032"/>
            <a:ext cx="5429455" cy="1961173"/>
            <a:chOff x="538560" y="1616869"/>
            <a:chExt cx="6223585" cy="1961173"/>
          </a:xfrm>
        </p:grpSpPr>
        <p:sp>
          <p:nvSpPr>
            <p:cNvPr id="18" name="TextBox 17"/>
            <p:cNvSpPr txBox="1"/>
            <p:nvPr/>
          </p:nvSpPr>
          <p:spPr>
            <a:xfrm>
              <a:off x="538560" y="1616869"/>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Policy</a:t>
              </a:r>
            </a:p>
          </p:txBody>
        </p:sp>
        <p:sp>
          <p:nvSpPr>
            <p:cNvPr id="22" name="TextBox 21"/>
            <p:cNvSpPr txBox="1"/>
            <p:nvPr/>
          </p:nvSpPr>
          <p:spPr>
            <a:xfrm>
              <a:off x="538560" y="2023562"/>
              <a:ext cx="6223585" cy="15544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Testing will not remove requirements to follow all national government guidance on COVID-safe workplaces, such as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social distancing</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Those who test positive, and their close contacts, will need to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self isolate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as per government guidelines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endParaRPr>
            </a:p>
          </p:txBody>
        </p:sp>
      </p:grpSp>
      <p:grpSp>
        <p:nvGrpSpPr>
          <p:cNvPr id="6" name="Group 5"/>
          <p:cNvGrpSpPr/>
          <p:nvPr/>
        </p:nvGrpSpPr>
        <p:grpSpPr>
          <a:xfrm>
            <a:off x="6276109" y="1876032"/>
            <a:ext cx="5731473" cy="2237689"/>
            <a:chOff x="6927661" y="1616869"/>
            <a:chExt cx="5079921" cy="2237689"/>
          </a:xfrm>
        </p:grpSpPr>
        <p:sp>
          <p:nvSpPr>
            <p:cNvPr id="19" name="TextBox 18"/>
            <p:cNvSpPr txBox="1"/>
            <p:nvPr/>
          </p:nvSpPr>
          <p:spPr>
            <a:xfrm>
              <a:off x="6927662" y="1616869"/>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Commercial &amp; Legal</a:t>
              </a:r>
            </a:p>
          </p:txBody>
        </p:sp>
        <p:sp>
          <p:nvSpPr>
            <p:cNvPr id="23" name="TextBox 22"/>
            <p:cNvSpPr txBox="1"/>
            <p:nvPr/>
          </p:nvSpPr>
          <p:spPr>
            <a:xfrm>
              <a:off x="6927661" y="2023562"/>
              <a:ext cx="4721661" cy="18309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6"/>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The organisation will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construct and set up testing environments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in accordance with SOP guidelines (including storage areas for tests) for sample collection, analysis, disposal and reporting</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6"/>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NHS Test and Trace will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fund and supply the tests</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 subject to contractual agreement, for a limited period</a:t>
              </a:r>
            </a:p>
          </p:txBody>
        </p:sp>
      </p:grpSp>
      <p:grpSp>
        <p:nvGrpSpPr>
          <p:cNvPr id="3" name="Group 2"/>
          <p:cNvGrpSpPr/>
          <p:nvPr/>
        </p:nvGrpSpPr>
        <p:grpSpPr>
          <a:xfrm>
            <a:off x="538560" y="3837205"/>
            <a:ext cx="5438292" cy="2237689"/>
            <a:chOff x="538559" y="3225445"/>
            <a:chExt cx="6233715" cy="2237689"/>
          </a:xfrm>
        </p:grpSpPr>
        <p:sp>
          <p:nvSpPr>
            <p:cNvPr id="20" name="TextBox 19"/>
            <p:cNvSpPr txBox="1"/>
            <p:nvPr/>
          </p:nvSpPr>
          <p:spPr>
            <a:xfrm>
              <a:off x="538560" y="3225445"/>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Operations</a:t>
              </a:r>
            </a:p>
          </p:txBody>
        </p:sp>
        <p:sp>
          <p:nvSpPr>
            <p:cNvPr id="24" name="TextBox 23"/>
            <p:cNvSpPr txBox="1"/>
            <p:nvPr/>
          </p:nvSpPr>
          <p:spPr>
            <a:xfrm>
              <a:off x="538559" y="3632138"/>
              <a:ext cx="6233715" cy="18309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3"/>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Tests must be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supervised by employer staff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who will be given suitable training via an online platform</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3"/>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Employees will be tested under a schedule to be defined by the employer. Testing will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not be compulsory</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3"/>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Sample materials need to be treated as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healthcare waste</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 Disposal will take place at the place of test, per SOP &amp; Guidebook requirements</a:t>
              </a:r>
            </a:p>
          </p:txBody>
        </p:sp>
      </p:grpSp>
      <p:grpSp>
        <p:nvGrpSpPr>
          <p:cNvPr id="4" name="Group 3"/>
          <p:cNvGrpSpPr/>
          <p:nvPr/>
        </p:nvGrpSpPr>
        <p:grpSpPr>
          <a:xfrm>
            <a:off x="6276110" y="3837205"/>
            <a:ext cx="5731472" cy="2237689"/>
            <a:chOff x="6927662" y="4140943"/>
            <a:chExt cx="5079920" cy="2237689"/>
          </a:xfrm>
        </p:grpSpPr>
        <p:sp>
          <p:nvSpPr>
            <p:cNvPr id="21" name="TextBox 20"/>
            <p:cNvSpPr txBox="1"/>
            <p:nvPr/>
          </p:nvSpPr>
          <p:spPr>
            <a:xfrm>
              <a:off x="6927662" y="4140943"/>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Outcomes</a:t>
              </a:r>
            </a:p>
          </p:txBody>
        </p:sp>
        <p:sp>
          <p:nvSpPr>
            <p:cNvPr id="25" name="TextBox 24"/>
            <p:cNvSpPr txBox="1"/>
            <p:nvPr/>
          </p:nvSpPr>
          <p:spPr>
            <a:xfrm>
              <a:off x="6927850" y="4547636"/>
              <a:ext cx="4721225" cy="18309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Test results will be shared with </a:t>
              </a:r>
              <a:r>
                <a:rPr kumimoji="0" lang="en-GB" sz="1200" b="0" i="0" u="none" strike="noStrike" kern="1200" cap="none" spc="0" normalizeH="0" baseline="0" noProof="0" dirty="0" err="1">
                  <a:ln>
                    <a:noFill/>
                  </a:ln>
                  <a:solidFill>
                    <a:srgbClr val="F2F2F2">
                      <a:lumMod val="10000"/>
                    </a:srgbClr>
                  </a:solidFill>
                  <a:effectLst/>
                  <a:uLnTx/>
                  <a:uFillTx/>
                  <a:latin typeface="Arial"/>
                  <a:ea typeface="+mn-ea"/>
                  <a:cs typeface="+mn-cs"/>
                </a:rPr>
                <a:t>NPEx</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 (National Pathology Exchange) prior to anonymised onward distribution to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Public Health England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Under current legislation,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employers do not receive results directly</a:t>
              </a:r>
            </a:p>
          </p:txBody>
        </p:sp>
      </p:grpSp>
      <p:sp>
        <p:nvSpPr>
          <p:cNvPr id="29" name="TextBox 28"/>
          <p:cNvSpPr txBox="1"/>
          <p:nvPr/>
        </p:nvSpPr>
        <p:spPr>
          <a:xfrm>
            <a:off x="397060" y="6126154"/>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25563"/>
                </a:solidFill>
                <a:effectLst/>
                <a:uLnTx/>
                <a:uFillTx/>
                <a:latin typeface="Arial"/>
                <a:ea typeface="+mn-ea"/>
                <a:cs typeface="+mn-cs"/>
              </a:rPr>
              <a:t>Note: subject to change, Terms and Conditions apply and must be accepted prior to receiving test kits</a:t>
            </a:r>
          </a:p>
        </p:txBody>
      </p:sp>
    </p:spTree>
    <p:extLst>
      <p:ext uri="{BB962C8B-B14F-4D97-AF65-F5344CB8AC3E}">
        <p14:creationId xmlns:p14="http://schemas.microsoft.com/office/powerpoint/2010/main" val="1989394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Please attend the DHSC webinar series to seek expert support</a:t>
            </a:r>
          </a:p>
        </p:txBody>
      </p:sp>
      <p:graphicFrame>
        <p:nvGraphicFramePr>
          <p:cNvPr id="4" name="Diagram 3"/>
          <p:cNvGraphicFramePr/>
          <p:nvPr/>
        </p:nvGraphicFramePr>
        <p:xfrm>
          <a:off x="1151313" y="1160015"/>
          <a:ext cx="11536680" cy="5549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9629" y="1160015"/>
            <a:ext cx="1670858"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25563"/>
                </a:solidFill>
                <a:effectLst/>
                <a:uLnTx/>
                <a:uFillTx/>
                <a:latin typeface="Arial"/>
                <a:ea typeface="+mn-ea"/>
                <a:cs typeface="+mn-cs"/>
              </a:rPr>
              <a:t>Your mobilisation journey</a:t>
            </a:r>
          </a:p>
        </p:txBody>
      </p:sp>
      <p:sp>
        <p:nvSpPr>
          <p:cNvPr id="6" name="Right Arrow 5"/>
          <p:cNvSpPr/>
          <p:nvPr/>
        </p:nvSpPr>
        <p:spPr>
          <a:xfrm>
            <a:off x="1745672" y="1426022"/>
            <a:ext cx="266007" cy="382386"/>
          </a:xfrm>
          <a:prstGeom prst="rightArrow">
            <a:avLst/>
          </a:prstGeom>
          <a:solidFill>
            <a:srgbClr val="AABCE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6"/>
          <p:cNvSpPr txBox="1"/>
          <p:nvPr/>
        </p:nvSpPr>
        <p:spPr>
          <a:xfrm>
            <a:off x="410655" y="5733212"/>
            <a:ext cx="1148806"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srgbClr val="425563"/>
                </a:solidFill>
                <a:effectLst/>
                <a:uLnTx/>
                <a:uFillTx/>
                <a:latin typeface="Arial"/>
                <a:ea typeface="+mn-ea"/>
                <a:cs typeface="+mn-cs"/>
              </a:rPr>
              <a:t>*Each new request requires approval from the DHSC governance board and supply chain planners</a:t>
            </a:r>
          </a:p>
        </p:txBody>
      </p:sp>
    </p:spTree>
    <p:extLst>
      <p:ext uri="{BB962C8B-B14F-4D97-AF65-F5344CB8AC3E}">
        <p14:creationId xmlns:p14="http://schemas.microsoft.com/office/powerpoint/2010/main" val="1815046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0" name="think-cell Slide" r:id="rId5" imgW="499" imgH="499" progId="TCLayout.ActiveDocument.1">
                  <p:embed/>
                </p:oleObj>
              </mc:Choice>
              <mc:Fallback>
                <p:oleObj name="think-cell Slide" r:id="rId5" imgW="499" imgH="499"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C628E05F-3078-CD43-9677-A16102A7C169}"/>
              </a:ext>
            </a:extLst>
          </p:cNvPr>
          <p:cNvSpPr>
            <a:spLocks noGrp="1"/>
          </p:cNvSpPr>
          <p:nvPr>
            <p:ph type="title"/>
          </p:nvPr>
        </p:nvSpPr>
        <p:spPr>
          <a:xfrm>
            <a:off x="630000" y="686300"/>
            <a:ext cx="10084383" cy="332399"/>
          </a:xfrm>
        </p:spPr>
        <p:txBody>
          <a:bodyPr/>
          <a:lstStyle/>
          <a:p>
            <a:r>
              <a:rPr lang="en-US" dirty="0"/>
              <a:t>To get started, please see the following next steps</a:t>
            </a:r>
          </a:p>
        </p:txBody>
      </p:sp>
      <p:grpSp>
        <p:nvGrpSpPr>
          <p:cNvPr id="19" name="Group 18">
            <a:extLst>
              <a:ext uri="{FF2B5EF4-FFF2-40B4-BE49-F238E27FC236}">
                <a16:creationId xmlns:a16="http://schemas.microsoft.com/office/drawing/2014/main" id="{6C98E755-226E-4250-A754-4ADFD9267E31}"/>
              </a:ext>
            </a:extLst>
          </p:cNvPr>
          <p:cNvGrpSpPr/>
          <p:nvPr/>
        </p:nvGrpSpPr>
        <p:grpSpPr>
          <a:xfrm>
            <a:off x="426793" y="3541319"/>
            <a:ext cx="10950560" cy="507271"/>
            <a:chOff x="509921" y="3896228"/>
            <a:chExt cx="10950560" cy="507271"/>
          </a:xfrm>
        </p:grpSpPr>
        <p:sp>
          <p:nvSpPr>
            <p:cNvPr id="20" name="TextBox 19">
              <a:extLst>
                <a:ext uri="{FF2B5EF4-FFF2-40B4-BE49-F238E27FC236}">
                  <a16:creationId xmlns:a16="http://schemas.microsoft.com/office/drawing/2014/main" id="{7482276E-1A35-4D40-B25C-79308FE6CB82}"/>
                </a:ext>
              </a:extLst>
            </p:cNvPr>
            <p:cNvSpPr txBox="1"/>
            <p:nvPr/>
          </p:nvSpPr>
          <p:spPr>
            <a:xfrm>
              <a:off x="1175926" y="3896228"/>
              <a:ext cx="10284555" cy="50727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
                  <a:srgbClr val="009F86"/>
                </a:buClr>
                <a:buSzTx/>
                <a:buFontTx/>
                <a:buNone/>
                <a:tabLst/>
                <a:defRPr/>
              </a:pPr>
              <a:r>
                <a:rPr kumimoji="0" lang="en-GB" sz="16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Await invitation to Egress platform and begin to read/download latest </a:t>
              </a:r>
              <a:r>
                <a:rPr kumimoji="0" lang="en-GB" sz="1600" b="1"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documents</a:t>
              </a:r>
            </a:p>
          </p:txBody>
        </p:sp>
        <p:sp>
          <p:nvSpPr>
            <p:cNvPr id="22" name="TextBox 21">
              <a:extLst>
                <a:ext uri="{FF2B5EF4-FFF2-40B4-BE49-F238E27FC236}">
                  <a16:creationId xmlns:a16="http://schemas.microsoft.com/office/drawing/2014/main" id="{09602375-0D6D-7140-A5D3-6E521CBA81B6}"/>
                </a:ext>
              </a:extLst>
            </p:cNvPr>
            <p:cNvSpPr txBox="1"/>
            <p:nvPr/>
          </p:nvSpPr>
          <p:spPr>
            <a:xfrm>
              <a:off x="509921" y="3925207"/>
              <a:ext cx="666005" cy="3977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a:ea typeface="+mn-ea"/>
                  <a:cs typeface="+mn-cs"/>
                </a:rPr>
                <a:t>3</a:t>
              </a:r>
            </a:p>
          </p:txBody>
        </p:sp>
      </p:grpSp>
      <p:grpSp>
        <p:nvGrpSpPr>
          <p:cNvPr id="23" name="Group 22">
            <a:extLst>
              <a:ext uri="{FF2B5EF4-FFF2-40B4-BE49-F238E27FC236}">
                <a16:creationId xmlns:a16="http://schemas.microsoft.com/office/drawing/2014/main" id="{2EC6FBB0-EC2A-4827-90EF-0D263474127F}"/>
              </a:ext>
            </a:extLst>
          </p:cNvPr>
          <p:cNvGrpSpPr/>
          <p:nvPr/>
        </p:nvGrpSpPr>
        <p:grpSpPr>
          <a:xfrm>
            <a:off x="426794" y="2181442"/>
            <a:ext cx="10950560" cy="507271"/>
            <a:chOff x="509921" y="2119309"/>
            <a:chExt cx="10950560" cy="507271"/>
          </a:xfrm>
        </p:grpSpPr>
        <p:sp>
          <p:nvSpPr>
            <p:cNvPr id="24" name="TextBox 23">
              <a:extLst>
                <a:ext uri="{FF2B5EF4-FFF2-40B4-BE49-F238E27FC236}">
                  <a16:creationId xmlns:a16="http://schemas.microsoft.com/office/drawing/2014/main" id="{F7DF5BC5-8431-A046-AD51-8EFCBA7D52DA}"/>
                </a:ext>
              </a:extLst>
            </p:cNvPr>
            <p:cNvSpPr txBox="1"/>
            <p:nvPr/>
          </p:nvSpPr>
          <p:spPr>
            <a:xfrm>
              <a:off x="509921" y="2174080"/>
              <a:ext cx="666005" cy="3977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a:ea typeface="+mn-ea"/>
                  <a:cs typeface="+mn-cs"/>
                </a:rPr>
                <a:t>1</a:t>
              </a:r>
            </a:p>
          </p:txBody>
        </p:sp>
        <p:sp>
          <p:nvSpPr>
            <p:cNvPr id="25" name="TextBox 24">
              <a:extLst>
                <a:ext uri="{FF2B5EF4-FFF2-40B4-BE49-F238E27FC236}">
                  <a16:creationId xmlns:a16="http://schemas.microsoft.com/office/drawing/2014/main" id="{1E137308-D588-5B43-958B-10A58E135E50}"/>
                </a:ext>
              </a:extLst>
            </p:cNvPr>
            <p:cNvSpPr txBox="1"/>
            <p:nvPr/>
          </p:nvSpPr>
          <p:spPr>
            <a:xfrm>
              <a:off x="1175926" y="2119309"/>
              <a:ext cx="10284555" cy="50727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
                  <a:srgbClr val="009F86"/>
                </a:buClr>
                <a:buSzTx/>
                <a:buFontTx/>
                <a:buNone/>
                <a:tabLst/>
                <a:defRPr/>
              </a:pPr>
              <a:r>
                <a:rPr kumimoji="0" lang="en-GB" sz="16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Register interest here: </a:t>
              </a:r>
              <a:r>
                <a:rPr kumimoji="0" lang="en-GB" sz="16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hlinkClick r:id="rId7"/>
                </a:rPr>
                <a:t>https://www.gov.uk/get-workplace-coronavirus-tests</a:t>
              </a:r>
              <a:endParaRPr kumimoji="0" lang="en-GB" sz="16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endParaRPr>
            </a:p>
          </p:txBody>
        </p:sp>
      </p:grpSp>
      <p:grpSp>
        <p:nvGrpSpPr>
          <p:cNvPr id="26" name="Group 25">
            <a:extLst>
              <a:ext uri="{FF2B5EF4-FFF2-40B4-BE49-F238E27FC236}">
                <a16:creationId xmlns:a16="http://schemas.microsoft.com/office/drawing/2014/main" id="{A654C871-E8AC-417F-9A28-8CF4AB6B3EBE}"/>
              </a:ext>
            </a:extLst>
          </p:cNvPr>
          <p:cNvGrpSpPr/>
          <p:nvPr/>
        </p:nvGrpSpPr>
        <p:grpSpPr>
          <a:xfrm>
            <a:off x="426793" y="2835273"/>
            <a:ext cx="10950560" cy="507271"/>
            <a:chOff x="509920" y="2961772"/>
            <a:chExt cx="10950560" cy="507271"/>
          </a:xfrm>
        </p:grpSpPr>
        <p:sp>
          <p:nvSpPr>
            <p:cNvPr id="27" name="TextBox 26">
              <a:extLst>
                <a:ext uri="{FF2B5EF4-FFF2-40B4-BE49-F238E27FC236}">
                  <a16:creationId xmlns:a16="http://schemas.microsoft.com/office/drawing/2014/main" id="{2236C554-454D-429A-BA5E-7CA50D9DCE4F}"/>
                </a:ext>
              </a:extLst>
            </p:cNvPr>
            <p:cNvSpPr txBox="1"/>
            <p:nvPr/>
          </p:nvSpPr>
          <p:spPr>
            <a:xfrm>
              <a:off x="1175925" y="2961772"/>
              <a:ext cx="10284555" cy="50727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
                  <a:srgbClr val="009F86"/>
                </a:buClr>
                <a:buSzTx/>
                <a:buFontTx/>
                <a:buNone/>
                <a:tabLst/>
                <a:defRPr/>
              </a:pPr>
              <a:r>
                <a:rPr kumimoji="0" lang="en-GB" sz="16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Await an email from the relevant government department to invite you to the </a:t>
              </a:r>
              <a:r>
                <a:rPr kumimoji="0" lang="en-GB" sz="1600" b="1"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webinar</a:t>
              </a:r>
              <a:r>
                <a:rPr kumimoji="0" lang="en-GB" sz="16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 series</a:t>
              </a:r>
              <a:endParaRPr kumimoji="0" lang="en-GB" sz="1600" b="0" i="0" u="none" strike="noStrike" kern="1200" cap="none" spc="0" normalizeH="0" baseline="0" noProof="0" dirty="0">
                <a:ln>
                  <a:noFill/>
                </a:ln>
                <a:solidFill>
                  <a:srgbClr val="37373A"/>
                </a:solidFill>
                <a:effectLst/>
                <a:uLnTx/>
                <a:uFillTx/>
                <a:latin typeface="Arial"/>
                <a:ea typeface="+mn-ea"/>
                <a:cs typeface="+mn-cs"/>
              </a:endParaRPr>
            </a:p>
          </p:txBody>
        </p:sp>
        <p:sp>
          <p:nvSpPr>
            <p:cNvPr id="28" name="TextBox 27">
              <a:extLst>
                <a:ext uri="{FF2B5EF4-FFF2-40B4-BE49-F238E27FC236}">
                  <a16:creationId xmlns:a16="http://schemas.microsoft.com/office/drawing/2014/main" id="{A3765B6E-76DA-42F4-ACD5-A4EB8752FA42}"/>
                </a:ext>
              </a:extLst>
            </p:cNvPr>
            <p:cNvSpPr txBox="1"/>
            <p:nvPr/>
          </p:nvSpPr>
          <p:spPr>
            <a:xfrm>
              <a:off x="509920" y="2990751"/>
              <a:ext cx="666005" cy="3977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a:ea typeface="+mn-ea"/>
                  <a:cs typeface="+mn-cs"/>
                </a:rPr>
                <a:t>2</a:t>
              </a:r>
            </a:p>
          </p:txBody>
        </p:sp>
      </p:grpSp>
      <p:grpSp>
        <p:nvGrpSpPr>
          <p:cNvPr id="29" name="Group 28">
            <a:extLst>
              <a:ext uri="{FF2B5EF4-FFF2-40B4-BE49-F238E27FC236}">
                <a16:creationId xmlns:a16="http://schemas.microsoft.com/office/drawing/2014/main" id="{6C98E755-226E-4250-A754-4ADFD9267E31}"/>
              </a:ext>
            </a:extLst>
          </p:cNvPr>
          <p:cNvGrpSpPr/>
          <p:nvPr/>
        </p:nvGrpSpPr>
        <p:grpSpPr>
          <a:xfrm>
            <a:off x="426793" y="4272839"/>
            <a:ext cx="10950560" cy="507271"/>
            <a:chOff x="509921" y="3896228"/>
            <a:chExt cx="10950560" cy="507271"/>
          </a:xfrm>
        </p:grpSpPr>
        <p:sp>
          <p:nvSpPr>
            <p:cNvPr id="30" name="TextBox 29">
              <a:extLst>
                <a:ext uri="{FF2B5EF4-FFF2-40B4-BE49-F238E27FC236}">
                  <a16:creationId xmlns:a16="http://schemas.microsoft.com/office/drawing/2014/main" id="{7482276E-1A35-4D40-B25C-79308FE6CB82}"/>
                </a:ext>
              </a:extLst>
            </p:cNvPr>
            <p:cNvSpPr txBox="1"/>
            <p:nvPr/>
          </p:nvSpPr>
          <p:spPr>
            <a:xfrm>
              <a:off x="1175926" y="3896228"/>
              <a:ext cx="10284555" cy="50727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
                  <a:srgbClr val="009F86"/>
                </a:buClr>
                <a:buSzTx/>
                <a:buFontTx/>
                <a:buNone/>
                <a:tabLst/>
                <a:defRPr/>
              </a:pPr>
              <a:r>
                <a:rPr kumimoji="0" lang="en-GB" sz="16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Attend webinars. Decide high level scope for your organisation, including which locations, populations to test, frequency, and roll-out phasing until the end of March</a:t>
              </a:r>
              <a:endParaRPr kumimoji="0" lang="en-GB" sz="1600" b="1" i="0" u="none" strike="noStrike" kern="1200" cap="none" spc="0" normalizeH="0" baseline="0" noProof="0" dirty="0">
                <a:ln>
                  <a:noFill/>
                </a:ln>
                <a:solidFill>
                  <a:srgbClr val="37373A"/>
                </a:solidFill>
                <a:effectLst/>
                <a:uLnTx/>
                <a:uFillTx/>
                <a:latin typeface="Arial"/>
                <a:ea typeface="Calibri" panose="020F0502020204030204" pitchFamily="34" charset="0"/>
                <a:cs typeface="+mn-cs"/>
              </a:endParaRPr>
            </a:p>
          </p:txBody>
        </p:sp>
        <p:sp>
          <p:nvSpPr>
            <p:cNvPr id="31" name="TextBox 30">
              <a:extLst>
                <a:ext uri="{FF2B5EF4-FFF2-40B4-BE49-F238E27FC236}">
                  <a16:creationId xmlns:a16="http://schemas.microsoft.com/office/drawing/2014/main" id="{09602375-0D6D-7140-A5D3-6E521CBA81B6}"/>
                </a:ext>
              </a:extLst>
            </p:cNvPr>
            <p:cNvSpPr txBox="1"/>
            <p:nvPr/>
          </p:nvSpPr>
          <p:spPr>
            <a:xfrm>
              <a:off x="509921" y="3925207"/>
              <a:ext cx="666005" cy="3977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EB8"/>
                  </a:solidFill>
                  <a:effectLst/>
                  <a:uLnTx/>
                  <a:uFillTx/>
                  <a:latin typeface="Arial"/>
                  <a:ea typeface="+mn-ea"/>
                  <a:cs typeface="+mn-cs"/>
                </a:rPr>
                <a:t>4</a:t>
              </a:r>
            </a:p>
          </p:txBody>
        </p:sp>
      </p:grpSp>
    </p:spTree>
    <p:extLst>
      <p:ext uri="{BB962C8B-B14F-4D97-AF65-F5344CB8AC3E}">
        <p14:creationId xmlns:p14="http://schemas.microsoft.com/office/powerpoint/2010/main" val="4164869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3cOYfu8zzSdzysEhK4rn9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qaZr6tYjmeqpv4rUO8sb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ZCTeOM0paQVoDtuhi4iy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VLOAaPmySDQ.KoYIx8cX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YL64nL_dWN0SrUjp5XV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q_RtVWZG5eobMg3lvkpxF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6H15GbGmYgh4.QIMowI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IgTVik.P7z7gYfXkj45w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vRvewr_aBnZo3_NI16K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b6cinE1VP11jowBR_OuJd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NHS Grid 16:9 - 11969">
  <a:themeElements>
    <a:clrScheme name="NHS">
      <a:dk1>
        <a:srgbClr val="425563"/>
      </a:dk1>
      <a:lt1>
        <a:sysClr val="window" lastClr="FFFFFF"/>
      </a:lt1>
      <a:dk2>
        <a:srgbClr val="005EB8"/>
      </a:dk2>
      <a:lt2>
        <a:srgbClr val="F2F2F2"/>
      </a:lt2>
      <a:accent1>
        <a:srgbClr val="003087"/>
      </a:accent1>
      <a:accent2>
        <a:srgbClr val="0072CE"/>
      </a:accent2>
      <a:accent3>
        <a:srgbClr val="FFFFFF"/>
      </a:accent3>
      <a:accent4>
        <a:srgbClr val="41B6E6"/>
      </a:accent4>
      <a:accent5>
        <a:srgbClr val="768692"/>
      </a:accent5>
      <a:accent6>
        <a:srgbClr val="009639"/>
      </a:accent6>
      <a:hlink>
        <a:srgbClr val="41B6E6"/>
      </a:hlink>
      <a:folHlink>
        <a:srgbClr val="00A9CE"/>
      </a:folHlink>
    </a:clrScheme>
    <a:fontScheme name="Ban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EB8"/>
        </a:solidFill>
        <a:ln w="9525" cap="rnd" cmpd="sng" algn="ctr">
          <a:solidFill>
            <a:srgbClr val="005EB8"/>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425563"/>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303916-71-22Sep20-AT-int-LON" id="{883258FC-2AC3-4684-8C52-8ACF9FCC93C7}" vid="{99DD8922-E53B-434B-91D0-E234AB2A76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87127A92779C46B3DF19E0EE0B96CE" ma:contentTypeVersion="9" ma:contentTypeDescription="Create a new document." ma:contentTypeScope="" ma:versionID="236d960cd01a82c9784a2c6255267abe">
  <xsd:schema xmlns:xsd="http://www.w3.org/2001/XMLSchema" xmlns:xs="http://www.w3.org/2001/XMLSchema" xmlns:p="http://schemas.microsoft.com/office/2006/metadata/properties" xmlns:ns3="be3d6935-6bc2-4360-bf9d-1c20cb743168" xmlns:ns4="c1cab7a9-6678-4a9d-9e0f-1c937ed0a878" targetNamespace="http://schemas.microsoft.com/office/2006/metadata/properties" ma:root="true" ma:fieldsID="df6b7afbb99510990cd383deeadda264" ns3:_="" ns4:_="">
    <xsd:import namespace="be3d6935-6bc2-4360-bf9d-1c20cb743168"/>
    <xsd:import namespace="c1cab7a9-6678-4a9d-9e0f-1c937ed0a87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d6935-6bc2-4360-bf9d-1c20cb743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cab7a9-6678-4a9d-9e0f-1c937ed0a8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E3B988-4BFD-4D4A-B5D3-5A69E05CC826}">
  <ds:schemaRefs>
    <ds:schemaRef ds:uri="http://schemas.microsoft.com/sharepoint/v3/contenttype/forms"/>
  </ds:schemaRefs>
</ds:datastoreItem>
</file>

<file path=customXml/itemProps2.xml><?xml version="1.0" encoding="utf-8"?>
<ds:datastoreItem xmlns:ds="http://schemas.openxmlformats.org/officeDocument/2006/customXml" ds:itemID="{CB20E42E-6082-4B51-9FF6-BC4F590B6A67}">
  <ds:schemaRefs>
    <ds:schemaRef ds:uri="http://schemas.microsoft.com/office/2006/documentManagement/types"/>
    <ds:schemaRef ds:uri="http://schemas.microsoft.com/office/infopath/2007/PartnerControls"/>
    <ds:schemaRef ds:uri="c1cab7a9-6678-4a9d-9e0f-1c937ed0a878"/>
    <ds:schemaRef ds:uri="http://purl.org/dc/elements/1.1/"/>
    <ds:schemaRef ds:uri="http://schemas.microsoft.com/office/2006/metadata/properties"/>
    <ds:schemaRef ds:uri="be3d6935-6bc2-4360-bf9d-1c20cb743168"/>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DB43D8B-3960-4A72-9024-E26A512D5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d6935-6bc2-4360-bf9d-1c20cb743168"/>
    <ds:schemaRef ds:uri="c1cab7a9-6678-4a9d-9e0f-1c937ed0a8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1523</Words>
  <Application>Microsoft Office PowerPoint</Application>
  <PresentationFormat>Widescreen</PresentationFormat>
  <Paragraphs>167</Paragraphs>
  <Slides>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Trebuchet MS</vt:lpstr>
      <vt:lpstr>Wingdings</vt:lpstr>
      <vt:lpstr>2_NHS Grid 16:9 - 11969</vt:lpstr>
      <vt:lpstr>think-cell Slide</vt:lpstr>
      <vt:lpstr>Introduction to  lfd testing in workplaces</vt:lpstr>
      <vt:lpstr>Setting up a test service for your employees will require the following six steps </vt:lpstr>
      <vt:lpstr>Roles and responsibilities are divided as follows:</vt:lpstr>
      <vt:lpstr>Your employees will be tested using our validated Lateral Flow Antigen tests</vt:lpstr>
      <vt:lpstr>Full documentation and training is available to support you</vt:lpstr>
      <vt:lpstr>Each organisation agrees to accept DHSC’s Terms and Conditions which are underpinned by the following core assumptions</vt:lpstr>
      <vt:lpstr>Please attend the DHSC webinar series to seek expert support</vt:lpstr>
      <vt:lpstr>To get started, please see the following next steps</vt:lpstr>
    </vt:vector>
  </TitlesOfParts>
  <Company>Deloitte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lfd testing in workplaces</dc:title>
  <dc:creator>Dabbs, Emma</dc:creator>
  <cp:lastModifiedBy>Hamza Zaheer</cp:lastModifiedBy>
  <cp:revision>3</cp:revision>
  <dcterms:created xsi:type="dcterms:W3CDTF">2021-02-03T10:38:36Z</dcterms:created>
  <dcterms:modified xsi:type="dcterms:W3CDTF">2021-02-03T15:04:40Z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0x010100A687127A92779C46B3DF19E0EE0B96CE</vt:lpwstr>
  </property>
</Properties>
</file>