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60" r:id="rId5"/>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480" autoAdjust="0"/>
  </p:normalViewPr>
  <p:slideViewPr>
    <p:cSldViewPr>
      <p:cViewPr varScale="1">
        <p:scale>
          <a:sx n="83" d="100"/>
          <a:sy n="83" d="100"/>
        </p:scale>
        <p:origin x="3018" y="90"/>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88B604-54ED-4B25-AE7B-10B44D665821}" type="datetimeFigureOut">
              <a:rPr lang="en-GB" smtClean="0"/>
              <a:pPr/>
              <a:t>07/10/2021</a:t>
            </a:fld>
            <a:endParaRPr lang="en-GB"/>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A66AFF-AD7D-4320-BBCF-0DACA8B9AE47}" type="slidenum">
              <a:rPr lang="en-GB" smtClean="0"/>
              <a:pPr/>
              <a:t>‹#›</a:t>
            </a:fld>
            <a:endParaRPr lang="en-GB"/>
          </a:p>
        </p:txBody>
      </p:sp>
    </p:spTree>
    <p:extLst>
      <p:ext uri="{BB962C8B-B14F-4D97-AF65-F5344CB8AC3E}">
        <p14:creationId xmlns:p14="http://schemas.microsoft.com/office/powerpoint/2010/main" val="14013340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endParaRPr lang="en-US" dirty="0"/>
          </a:p>
        </p:txBody>
      </p:sp>
      <p:sp>
        <p:nvSpPr>
          <p:cNvPr id="3" name="Subtitle 2"/>
          <p:cNvSpPr>
            <a:spLocks noGrp="1"/>
          </p:cNvSpPr>
          <p:nvPr>
            <p:ph type="subTitle" idx="1" hasCustomPrompt="1"/>
          </p:nvPr>
        </p:nvSpPr>
        <p:spPr>
          <a:xfrm>
            <a:off x="1028700" y="5181600"/>
            <a:ext cx="4800600" cy="2336800"/>
          </a:xfrm>
        </p:spPr>
        <p:txBody>
          <a:bodyPr/>
          <a:lstStyle>
            <a:lvl1pPr marL="0" indent="0" algn="ctr">
              <a:buNone/>
              <a:defRPr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a:t>
            </a:r>
            <a:r>
              <a:rPr lang="en-US" dirty="0" err="1"/>
              <a:t>gstyle</a:t>
            </a:r>
            <a:endParaRPr lang="en-US" dirty="0"/>
          </a:p>
        </p:txBody>
      </p:sp>
      <p:sp>
        <p:nvSpPr>
          <p:cNvPr id="4" name="Date Placeholder 3"/>
          <p:cNvSpPr>
            <a:spLocks noGrp="1"/>
          </p:cNvSpPr>
          <p:nvPr>
            <p:ph type="dt" sz="half" idx="10"/>
          </p:nvPr>
        </p:nvSpPr>
        <p:spPr/>
        <p:txBody>
          <a:bodyPr/>
          <a:lstStyle/>
          <a:p>
            <a:fld id="{1D7EF0F7-532A-48C4-8E0F-1068E32FEC78}" type="datetime1">
              <a:rPr lang="en-US" smtClean="0"/>
              <a:pPr/>
              <a:t>10/7/2021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B2D20BA-2F0F-4B31-95E6-5832A61C622D}" type="datetime1">
              <a:rPr lang="en-US" smtClean="0"/>
              <a:pPr/>
              <a:t>10/7/2021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2F268A-1FB0-4FC3-AF38-971F6DDCBD6B}" type="datetime1">
              <a:rPr lang="en-US" smtClean="0"/>
              <a:pPr/>
              <a:t>10/7/2021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AB2BCD-F38C-4DA8-8BC4-6A9409E0ACD0}" type="datetime1">
              <a:rPr lang="en-US" smtClean="0"/>
              <a:pPr/>
              <a:t>10/7/2021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20E341-1189-4A3C-AF82-70CA8272D0E1}" type="datetime1">
              <a:rPr lang="en-US" smtClean="0"/>
              <a:pPr/>
              <a:t>10/7/2021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BF4F642-85D9-425C-9392-D60FA3AA929C}" type="datetime1">
              <a:rPr lang="en-US" smtClean="0"/>
              <a:pPr/>
              <a:t>10/7/2021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B5B3674-36B2-47A4-A743-5B7595C06097}" type="datetime1">
              <a:rPr lang="en-US" smtClean="0"/>
              <a:pPr/>
              <a:t>10/7/2021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62A4DCD-41E4-4216-A70B-A5F08A7A44C1}" type="datetime1">
              <a:rPr lang="en-US" smtClean="0"/>
              <a:pPr/>
              <a:t>10/7/2021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EA4365-5A31-4703-8FCA-31A98EE245CF}" type="datetime1">
              <a:rPr lang="en-US" smtClean="0"/>
              <a:pPr/>
              <a:t>10/7/2021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14073A-3378-4C58-AA39-C778198DDDB4}" type="datetime1">
              <a:rPr lang="en-US" smtClean="0"/>
              <a:pPr/>
              <a:t>10/7/2021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5BF5327-23CF-412A-8B04-78809C223391}" type="datetime1">
              <a:rPr lang="en-US" smtClean="0"/>
              <a:pPr/>
              <a:t>10/7/2021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68603585-681D-4419-9654-FA032097CC11}" type="datetime1">
              <a:rPr lang="en-US" smtClean="0"/>
              <a:pPr/>
              <a:t>10/7/2021</a:t>
            </a:fld>
            <a:endParaRPr lang="en-US" dirty="0"/>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04A3A10D-7D5E-4932-A76F-CD1632FD3D96}"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hyperlink" Target="http://www.techuk.org/developing-markets/data-centres.html" TargetMode="External"/><Relationship Id="rId4" Type="http://schemas.openxmlformats.org/officeDocument/2006/relationships/hyperlink" Target="https://webmail.slrconsulting.com/owa/redir.aspx?C=HP4tYEErtkCZchfuClbdtVNH6bSyLtIIHSMLNfmC01F2WgExsIPJqqf8Ll3kpfEtglMyMZ_0FaU.&amp;URL=mailto:techUK@slrconsulting.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LR_logo_RGB.jpg"/>
          <p:cNvPicPr>
            <a:picLocks noChangeAspect="1"/>
          </p:cNvPicPr>
          <p:nvPr/>
        </p:nvPicPr>
        <p:blipFill>
          <a:blip r:embed="rId2" cstate="print"/>
          <a:stretch>
            <a:fillRect/>
          </a:stretch>
        </p:blipFill>
        <p:spPr>
          <a:xfrm>
            <a:off x="5373216" y="179512"/>
            <a:ext cx="1150248" cy="546855"/>
          </a:xfrm>
          <a:prstGeom prst="rect">
            <a:avLst/>
          </a:prstGeom>
        </p:spPr>
      </p:pic>
      <p:pic>
        <p:nvPicPr>
          <p:cNvPr id="5" name="Picture 4" descr="techUK logo image.png"/>
          <p:cNvPicPr>
            <a:picLocks noChangeAspect="1"/>
          </p:cNvPicPr>
          <p:nvPr/>
        </p:nvPicPr>
        <p:blipFill>
          <a:blip r:embed="rId3" cstate="print"/>
          <a:stretch>
            <a:fillRect/>
          </a:stretch>
        </p:blipFill>
        <p:spPr>
          <a:xfrm>
            <a:off x="332656" y="216702"/>
            <a:ext cx="1512168" cy="572655"/>
          </a:xfrm>
          <a:prstGeom prst="rect">
            <a:avLst/>
          </a:prstGeom>
        </p:spPr>
      </p:pic>
      <p:sp>
        <p:nvSpPr>
          <p:cNvPr id="13313" name="Rectangle 1"/>
          <p:cNvSpPr>
            <a:spLocks noChangeArrowheads="1"/>
          </p:cNvSpPr>
          <p:nvPr/>
        </p:nvSpPr>
        <p:spPr bwMode="auto">
          <a:xfrm>
            <a:off x="351004" y="810931"/>
            <a:ext cx="3402598" cy="61555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r>
              <a:rPr lang="en-GB" sz="1200" b="1" dirty="0">
                <a:latin typeface="Calibri" pitchFamily="34" charset="0"/>
              </a:rPr>
              <a:t>Climate Change Agreement for Data Centres  </a:t>
            </a:r>
            <a:endParaRPr lang="en-GB" sz="1200" dirty="0">
              <a:latin typeface="Calibri" pitchFamily="34" charset="0"/>
            </a:endParaRPr>
          </a:p>
          <a:p>
            <a:r>
              <a:rPr lang="en-GB" sz="2200" dirty="0">
                <a:solidFill>
                  <a:schemeClr val="accent1">
                    <a:lumMod val="50000"/>
                  </a:schemeClr>
                </a:solidFill>
                <a:latin typeface="Cambria" pitchFamily="18" charset="0"/>
              </a:rPr>
              <a:t>Note 10: What happens if...</a:t>
            </a:r>
            <a:endParaRPr kumimoji="0" lang="en-GB" sz="1800" b="0" i="0" u="none" strike="noStrike" cap="none" normalizeH="0" baseline="0" dirty="0">
              <a:ln>
                <a:noFill/>
              </a:ln>
              <a:solidFill>
                <a:schemeClr val="tx1"/>
              </a:solidFill>
              <a:effectLst/>
              <a:latin typeface="Arial" pitchFamily="34" charset="0"/>
              <a:cs typeface="Arial" pitchFamily="34" charset="0"/>
            </a:endParaRPr>
          </a:p>
        </p:txBody>
      </p:sp>
      <p:cxnSp>
        <p:nvCxnSpPr>
          <p:cNvPr id="13" name="Straight Connector 12"/>
          <p:cNvCxnSpPr/>
          <p:nvPr/>
        </p:nvCxnSpPr>
        <p:spPr>
          <a:xfrm>
            <a:off x="260648" y="1452234"/>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rot="18452629">
            <a:off x="-942194" y="3961295"/>
            <a:ext cx="8889836" cy="1631216"/>
          </a:xfrm>
          <a:prstGeom prst="rect">
            <a:avLst/>
          </a:prstGeom>
          <a:noFill/>
        </p:spPr>
        <p:txBody>
          <a:bodyPr wrap="squar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n-US" sz="10000" b="1" spc="150" dirty="0">
                <a:ln w="11430"/>
                <a:solidFill>
                  <a:srgbClr val="F8F8F8">
                    <a:alpha val="12000"/>
                  </a:srgbClr>
                </a:solidFill>
                <a:effectLst>
                  <a:outerShdw blurRad="25400" algn="tl" rotWithShape="0">
                    <a:schemeClr val="bg1">
                      <a:lumMod val="85000"/>
                      <a:alpha val="43000"/>
                    </a:schemeClr>
                  </a:outerShdw>
                </a:effectLst>
              </a:rPr>
              <a:t>techUK SLR</a:t>
            </a:r>
            <a:endParaRPr lang="en-US" sz="10000" b="1" cap="none" spc="150" dirty="0">
              <a:ln w="11430"/>
              <a:solidFill>
                <a:srgbClr val="F8F8F8">
                  <a:alpha val="12000"/>
                </a:srgbClr>
              </a:solidFill>
              <a:effectLst>
                <a:outerShdw blurRad="25400" algn="tl" rotWithShape="0">
                  <a:schemeClr val="bg1">
                    <a:lumMod val="85000"/>
                    <a:alpha val="43000"/>
                  </a:schemeClr>
                </a:outerShdw>
              </a:effectLst>
            </a:endParaRPr>
          </a:p>
        </p:txBody>
      </p:sp>
      <p:sp>
        <p:nvSpPr>
          <p:cNvPr id="19" name="Rectangle 18"/>
          <p:cNvSpPr/>
          <p:nvPr/>
        </p:nvSpPr>
        <p:spPr>
          <a:xfrm>
            <a:off x="287175" y="1464826"/>
            <a:ext cx="6480720" cy="861774"/>
          </a:xfrm>
          <a:prstGeom prst="rect">
            <a:avLst/>
          </a:prstGeom>
        </p:spPr>
        <p:txBody>
          <a:bodyPr wrap="square">
            <a:spAutoFit/>
          </a:bodyPr>
          <a:lstStyle/>
          <a:p>
            <a:r>
              <a:rPr lang="en-GB" sz="1400" dirty="0"/>
              <a:t>                                                                                                                                                                                                                                                                                                                                                                                                                                                                                                                                                                                                                                                                                                                                                                                                                                                                                                                                                                                                                                                                                                                                                                                                                                                                                                                                                                                                                                                                                                                                                                                                                                                                                                                                                                                                                                                                                                                                                                                                                                                                                                                                                                                                                                                                                                                                                                                                                                                                                                                                                                                                                                                                                                                                                                                                                                                                                                                                                                                                                                                                                                                                                                                                                                                                                                                                                                                                                                                                                                                                                                                                                                                                                                                                                                                                                                                                                                                                              </a:t>
            </a:r>
            <a:r>
              <a:rPr lang="en-GB" sz="1200" i="1" dirty="0">
                <a:latin typeface="Calibri" panose="020F0502020204030204" pitchFamily="34" charset="0"/>
              </a:rPr>
              <a:t>The purpose of this guidance note is to look at how your CCA may be affected in various common situations and advise CCA companies what to do. We will add to this document if further common situations arise.</a:t>
            </a:r>
          </a:p>
        </p:txBody>
      </p:sp>
      <p:sp>
        <p:nvSpPr>
          <p:cNvPr id="9" name="Slide Number Placeholder 8"/>
          <p:cNvSpPr>
            <a:spLocks noGrp="1"/>
          </p:cNvSpPr>
          <p:nvPr>
            <p:ph type="sldNum" sz="quarter" idx="12"/>
          </p:nvPr>
        </p:nvSpPr>
        <p:spPr>
          <a:xfrm>
            <a:off x="5257800" y="8657167"/>
            <a:ext cx="1600200" cy="486833"/>
          </a:xfrm>
        </p:spPr>
        <p:txBody>
          <a:bodyPr/>
          <a:lstStyle/>
          <a:p>
            <a:fld id="{04A3A10D-7D5E-4932-A76F-CD1632FD3D96}" type="slidenum">
              <a:rPr lang="en-US" smtClean="0"/>
              <a:pPr/>
              <a:t>1</a:t>
            </a:fld>
            <a:endParaRPr lang="en-US"/>
          </a:p>
        </p:txBody>
      </p:sp>
      <p:graphicFrame>
        <p:nvGraphicFramePr>
          <p:cNvPr id="12" name="object 7"/>
          <p:cNvGraphicFramePr>
            <a:graphicFrameLocks noGrp="1"/>
          </p:cNvGraphicFramePr>
          <p:nvPr>
            <p:extLst>
              <p:ext uri="{D42A27DB-BD31-4B8C-83A1-F6EECF244321}">
                <p14:modId xmlns:p14="http://schemas.microsoft.com/office/powerpoint/2010/main" val="1876926270"/>
              </p:ext>
            </p:extLst>
          </p:nvPr>
        </p:nvGraphicFramePr>
        <p:xfrm>
          <a:off x="477000" y="2343325"/>
          <a:ext cx="5976336" cy="6253479"/>
        </p:xfrm>
        <a:graphic>
          <a:graphicData uri="http://schemas.openxmlformats.org/drawingml/2006/table">
            <a:tbl>
              <a:tblPr firstRow="1" bandRow="1">
                <a:tableStyleId>{2D5ABB26-0587-4C30-8999-92F81FD0307C}</a:tableStyleId>
              </a:tblPr>
              <a:tblGrid>
                <a:gridCol w="1788231">
                  <a:extLst>
                    <a:ext uri="{9D8B030D-6E8A-4147-A177-3AD203B41FA5}">
                      <a16:colId xmlns:a16="http://schemas.microsoft.com/office/drawing/2014/main" val="20000"/>
                    </a:ext>
                  </a:extLst>
                </a:gridCol>
                <a:gridCol w="4188105">
                  <a:extLst>
                    <a:ext uri="{9D8B030D-6E8A-4147-A177-3AD203B41FA5}">
                      <a16:colId xmlns:a16="http://schemas.microsoft.com/office/drawing/2014/main" val="20001"/>
                    </a:ext>
                  </a:extLst>
                </a:gridCol>
              </a:tblGrid>
              <a:tr h="259080">
                <a:tc gridSpan="2">
                  <a:txBody>
                    <a:bodyPr/>
                    <a:lstStyle/>
                    <a:p>
                      <a:pPr marL="85090">
                        <a:lnSpc>
                          <a:spcPct val="100000"/>
                        </a:lnSpc>
                        <a:spcBef>
                          <a:spcPts val="245"/>
                        </a:spcBef>
                      </a:pPr>
                      <a:r>
                        <a:rPr sz="1100" b="1" spc="-5" dirty="0">
                          <a:solidFill>
                            <a:srgbClr val="FFFFFF"/>
                          </a:solidFill>
                          <a:latin typeface="Calibri"/>
                          <a:cs typeface="Calibri"/>
                        </a:rPr>
                        <a:t>Wh</a:t>
                      </a:r>
                      <a:r>
                        <a:rPr sz="1100" b="1" spc="-10" dirty="0">
                          <a:solidFill>
                            <a:srgbClr val="FFFFFF"/>
                          </a:solidFill>
                          <a:latin typeface="Calibri"/>
                          <a:cs typeface="Calibri"/>
                        </a:rPr>
                        <a:t>a</a:t>
                      </a:r>
                      <a:r>
                        <a:rPr sz="1100" b="1" dirty="0">
                          <a:solidFill>
                            <a:srgbClr val="FFFFFF"/>
                          </a:solidFill>
                          <a:latin typeface="Calibri"/>
                          <a:cs typeface="Calibri"/>
                        </a:rPr>
                        <a:t>t </a:t>
                      </a:r>
                      <a:r>
                        <a:rPr sz="1100" b="1" spc="-5" dirty="0">
                          <a:solidFill>
                            <a:srgbClr val="FFFFFF"/>
                          </a:solidFill>
                          <a:latin typeface="Calibri"/>
                          <a:cs typeface="Calibri"/>
                        </a:rPr>
                        <a:t>h</a:t>
                      </a:r>
                      <a:r>
                        <a:rPr sz="1100" b="1" spc="-10" dirty="0">
                          <a:solidFill>
                            <a:srgbClr val="FFFFFF"/>
                          </a:solidFill>
                          <a:latin typeface="Calibri"/>
                          <a:cs typeface="Calibri"/>
                        </a:rPr>
                        <a:t>a</a:t>
                      </a:r>
                      <a:r>
                        <a:rPr sz="1100" b="1" spc="-5" dirty="0">
                          <a:solidFill>
                            <a:srgbClr val="FFFFFF"/>
                          </a:solidFill>
                          <a:latin typeface="Calibri"/>
                          <a:cs typeface="Calibri"/>
                        </a:rPr>
                        <a:t>ppen</a:t>
                      </a:r>
                      <a:r>
                        <a:rPr sz="1100" b="1" dirty="0">
                          <a:solidFill>
                            <a:srgbClr val="FFFFFF"/>
                          </a:solidFill>
                          <a:latin typeface="Calibri"/>
                          <a:cs typeface="Calibri"/>
                        </a:rPr>
                        <a:t>s</a:t>
                      </a:r>
                      <a:r>
                        <a:rPr sz="1100" b="1" spc="-10" dirty="0">
                          <a:solidFill>
                            <a:srgbClr val="FFFFFF"/>
                          </a:solidFill>
                          <a:latin typeface="Calibri"/>
                          <a:cs typeface="Calibri"/>
                        </a:rPr>
                        <a:t> </a:t>
                      </a:r>
                      <a:r>
                        <a:rPr sz="1100" b="1" dirty="0">
                          <a:solidFill>
                            <a:srgbClr val="FFFFFF"/>
                          </a:solidFill>
                          <a:latin typeface="Calibri"/>
                          <a:cs typeface="Calibri"/>
                        </a:rPr>
                        <a:t>i</a:t>
                      </a:r>
                      <a:r>
                        <a:rPr sz="1100" b="1" spc="-5" dirty="0">
                          <a:solidFill>
                            <a:srgbClr val="FFFFFF"/>
                          </a:solidFill>
                          <a:latin typeface="Calibri"/>
                          <a:cs typeface="Calibri"/>
                        </a:rPr>
                        <a:t>f</a:t>
                      </a:r>
                      <a:r>
                        <a:rPr sz="1100" b="1" dirty="0">
                          <a:solidFill>
                            <a:srgbClr val="FFFFFF"/>
                          </a:solidFill>
                          <a:latin typeface="Calibri"/>
                          <a:cs typeface="Calibri"/>
                        </a:rPr>
                        <a:t>...</a:t>
                      </a:r>
                      <a:endParaRPr sz="1100" dirty="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chemeClr val="accent1">
                        <a:lumMod val="75000"/>
                      </a:schemeClr>
                    </a:solidFill>
                  </a:tcPr>
                </a:tc>
                <a:tc hMerge="1">
                  <a:txBody>
                    <a:bodyPr/>
                    <a:lstStyle/>
                    <a:p>
                      <a:endParaRPr/>
                    </a:p>
                  </a:txBody>
                  <a:tcPr marL="0" marR="0" marT="0" marB="0"/>
                </a:tc>
                <a:extLst>
                  <a:ext uri="{0D108BD9-81ED-4DB2-BD59-A6C34878D82A}">
                    <a16:rowId xmlns:a16="http://schemas.microsoft.com/office/drawing/2014/main" val="10000"/>
                  </a:ext>
                </a:extLst>
              </a:tr>
              <a:tr h="1767839">
                <a:tc>
                  <a:txBody>
                    <a:bodyPr/>
                    <a:lstStyle/>
                    <a:p>
                      <a:pPr marL="85090" marR="125730">
                        <a:lnSpc>
                          <a:spcPct val="100000"/>
                        </a:lnSpc>
                        <a:spcBef>
                          <a:spcPts val="145"/>
                        </a:spcBef>
                      </a:pPr>
                      <a:r>
                        <a:rPr sz="1100" i="1" spc="-5" dirty="0">
                          <a:latin typeface="Calibri"/>
                          <a:cs typeface="Calibri"/>
                        </a:rPr>
                        <a:t>...th</a:t>
                      </a:r>
                      <a:r>
                        <a:rPr sz="1100" i="1" dirty="0">
                          <a:latin typeface="Calibri"/>
                          <a:cs typeface="Calibri"/>
                        </a:rPr>
                        <a:t>e</a:t>
                      </a:r>
                      <a:r>
                        <a:rPr sz="1100" i="1" spc="-10" dirty="0">
                          <a:latin typeface="Calibri"/>
                          <a:cs typeface="Calibri"/>
                        </a:rPr>
                        <a:t> </a:t>
                      </a:r>
                      <a:r>
                        <a:rPr sz="1100" i="1" dirty="0">
                          <a:latin typeface="Calibri"/>
                          <a:cs typeface="Calibri"/>
                        </a:rPr>
                        <a:t>c</a:t>
                      </a:r>
                      <a:r>
                        <a:rPr sz="1100" i="1" spc="5" dirty="0">
                          <a:latin typeface="Calibri"/>
                          <a:cs typeface="Calibri"/>
                        </a:rPr>
                        <a:t>o</a:t>
                      </a:r>
                      <a:r>
                        <a:rPr sz="1100" i="1" spc="-5" dirty="0">
                          <a:latin typeface="Calibri"/>
                          <a:cs typeface="Calibri"/>
                        </a:rPr>
                        <a:t>n</a:t>
                      </a:r>
                      <a:r>
                        <a:rPr sz="1100" i="1" dirty="0">
                          <a:latin typeface="Calibri"/>
                          <a:cs typeface="Calibri"/>
                        </a:rPr>
                        <a:t>ta</a:t>
                      </a:r>
                      <a:r>
                        <a:rPr sz="1100" i="1" spc="-10" dirty="0">
                          <a:latin typeface="Calibri"/>
                          <a:cs typeface="Calibri"/>
                        </a:rPr>
                        <a:t>c</a:t>
                      </a:r>
                      <a:r>
                        <a:rPr sz="1100" i="1" dirty="0">
                          <a:latin typeface="Calibri"/>
                          <a:cs typeface="Calibri"/>
                        </a:rPr>
                        <a:t>t </a:t>
                      </a:r>
                      <a:r>
                        <a:rPr sz="1100" i="1" spc="-5" dirty="0">
                          <a:latin typeface="Calibri"/>
                          <a:cs typeface="Calibri"/>
                        </a:rPr>
                        <a:t>d</a:t>
                      </a:r>
                      <a:r>
                        <a:rPr sz="1100" i="1" dirty="0">
                          <a:latin typeface="Calibri"/>
                          <a:cs typeface="Calibri"/>
                        </a:rPr>
                        <a:t>etai</a:t>
                      </a:r>
                      <a:r>
                        <a:rPr sz="1100" i="1" spc="-5" dirty="0">
                          <a:latin typeface="Calibri"/>
                          <a:cs typeface="Calibri"/>
                        </a:rPr>
                        <a:t>l</a:t>
                      </a:r>
                      <a:r>
                        <a:rPr sz="1100" i="1" dirty="0">
                          <a:latin typeface="Calibri"/>
                          <a:cs typeface="Calibri"/>
                        </a:rPr>
                        <a:t>s</a:t>
                      </a:r>
                      <a:r>
                        <a:rPr sz="1100" i="1" spc="-25" dirty="0">
                          <a:latin typeface="Calibri"/>
                          <a:cs typeface="Calibri"/>
                        </a:rPr>
                        <a:t> </a:t>
                      </a:r>
                      <a:r>
                        <a:rPr sz="1100" i="1" spc="-5" dirty="0">
                          <a:latin typeface="Calibri"/>
                          <a:cs typeface="Calibri"/>
                        </a:rPr>
                        <a:t>f</a:t>
                      </a:r>
                      <a:r>
                        <a:rPr sz="1100" i="1" dirty="0">
                          <a:latin typeface="Calibri"/>
                          <a:cs typeface="Calibri"/>
                        </a:rPr>
                        <a:t>or</a:t>
                      </a:r>
                      <a:r>
                        <a:rPr sz="1100" i="1" spc="-10" dirty="0">
                          <a:latin typeface="Calibri"/>
                          <a:cs typeface="Calibri"/>
                        </a:rPr>
                        <a:t> </a:t>
                      </a:r>
                      <a:r>
                        <a:rPr sz="1100" i="1" dirty="0">
                          <a:latin typeface="Calibri"/>
                          <a:cs typeface="Calibri"/>
                        </a:rPr>
                        <a:t>the A</a:t>
                      </a:r>
                      <a:r>
                        <a:rPr sz="1100" i="1" spc="-10" dirty="0">
                          <a:latin typeface="Calibri"/>
                          <a:cs typeface="Calibri"/>
                        </a:rPr>
                        <a:t>d</a:t>
                      </a:r>
                      <a:r>
                        <a:rPr sz="1100" i="1" dirty="0">
                          <a:latin typeface="Calibri"/>
                          <a:cs typeface="Calibri"/>
                        </a:rPr>
                        <a:t>mi</a:t>
                      </a:r>
                      <a:r>
                        <a:rPr sz="1100" i="1" spc="-10" dirty="0">
                          <a:latin typeface="Calibri"/>
                          <a:cs typeface="Calibri"/>
                        </a:rPr>
                        <a:t>n</a:t>
                      </a:r>
                      <a:r>
                        <a:rPr sz="1100" i="1" dirty="0">
                          <a:latin typeface="Calibri"/>
                          <a:cs typeface="Calibri"/>
                        </a:rPr>
                        <a:t>istra</a:t>
                      </a:r>
                      <a:r>
                        <a:rPr sz="1100" i="1" spc="-15" dirty="0">
                          <a:latin typeface="Calibri"/>
                          <a:cs typeface="Calibri"/>
                        </a:rPr>
                        <a:t>t</a:t>
                      </a:r>
                      <a:r>
                        <a:rPr sz="1100" i="1" dirty="0">
                          <a:latin typeface="Calibri"/>
                          <a:cs typeface="Calibri"/>
                        </a:rPr>
                        <a:t>i</a:t>
                      </a:r>
                      <a:r>
                        <a:rPr sz="1100" i="1" spc="-10" dirty="0">
                          <a:latin typeface="Calibri"/>
                          <a:cs typeface="Calibri"/>
                        </a:rPr>
                        <a:t>o</a:t>
                      </a:r>
                      <a:r>
                        <a:rPr sz="1100" i="1" dirty="0">
                          <a:latin typeface="Calibri"/>
                          <a:cs typeface="Calibri"/>
                        </a:rPr>
                        <a:t>n </a:t>
                      </a:r>
                      <a:r>
                        <a:rPr sz="1100" i="1" spc="-5" dirty="0">
                          <a:latin typeface="Calibri"/>
                          <a:cs typeface="Calibri"/>
                        </a:rPr>
                        <a:t>Contac</a:t>
                      </a:r>
                      <a:r>
                        <a:rPr sz="1100" i="1" dirty="0">
                          <a:latin typeface="Calibri"/>
                          <a:cs typeface="Calibri"/>
                        </a:rPr>
                        <a:t>t</a:t>
                      </a:r>
                      <a:r>
                        <a:rPr sz="1100" i="1" spc="-50" dirty="0">
                          <a:latin typeface="Calibri"/>
                          <a:cs typeface="Calibri"/>
                        </a:rPr>
                        <a:t> </a:t>
                      </a:r>
                      <a:r>
                        <a:rPr sz="1100" i="1" dirty="0">
                          <a:latin typeface="Calibri"/>
                          <a:cs typeface="Calibri"/>
                        </a:rPr>
                        <a:t>or Respo</a:t>
                      </a:r>
                      <a:r>
                        <a:rPr sz="1100" i="1" spc="-5" dirty="0">
                          <a:latin typeface="Calibri"/>
                          <a:cs typeface="Calibri"/>
                        </a:rPr>
                        <a:t>nsi</a:t>
                      </a:r>
                      <a:r>
                        <a:rPr sz="1100" i="1" spc="-10" dirty="0">
                          <a:latin typeface="Calibri"/>
                          <a:cs typeface="Calibri"/>
                        </a:rPr>
                        <a:t>b</a:t>
                      </a:r>
                      <a:r>
                        <a:rPr sz="1100" i="1" dirty="0">
                          <a:latin typeface="Calibri"/>
                          <a:cs typeface="Calibri"/>
                        </a:rPr>
                        <a:t>le Pers</a:t>
                      </a:r>
                      <a:r>
                        <a:rPr sz="1100" i="1" spc="5" dirty="0">
                          <a:latin typeface="Calibri"/>
                          <a:cs typeface="Calibri"/>
                        </a:rPr>
                        <a:t>o</a:t>
                      </a:r>
                      <a:r>
                        <a:rPr sz="1100" i="1" dirty="0">
                          <a:latin typeface="Calibri"/>
                          <a:cs typeface="Calibri"/>
                        </a:rPr>
                        <a:t>n</a:t>
                      </a:r>
                      <a:r>
                        <a:rPr sz="1100" i="1" spc="-40" dirty="0">
                          <a:latin typeface="Calibri"/>
                          <a:cs typeface="Calibri"/>
                        </a:rPr>
                        <a:t> </a:t>
                      </a:r>
                      <a:r>
                        <a:rPr sz="1100" i="1" dirty="0">
                          <a:latin typeface="Calibri"/>
                          <a:cs typeface="Calibri"/>
                        </a:rPr>
                        <a:t>ch</a:t>
                      </a:r>
                      <a:r>
                        <a:rPr sz="1100" i="1" spc="-5" dirty="0">
                          <a:latin typeface="Calibri"/>
                          <a:cs typeface="Calibri"/>
                        </a:rPr>
                        <a:t>ang</a:t>
                      </a:r>
                      <a:r>
                        <a:rPr sz="1100" i="1" dirty="0">
                          <a:latin typeface="Calibri"/>
                          <a:cs typeface="Calibri"/>
                        </a:rPr>
                        <a:t>es?</a:t>
                      </a: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chemeClr val="accent1">
                        <a:lumMod val="40000"/>
                        <a:lumOff val="60000"/>
                      </a:schemeClr>
                    </a:solidFill>
                  </a:tcPr>
                </a:tc>
                <a:tc>
                  <a:txBody>
                    <a:bodyPr/>
                    <a:lstStyle/>
                    <a:p>
                      <a:pPr marL="85090" marR="309245">
                        <a:lnSpc>
                          <a:spcPct val="100000"/>
                        </a:lnSpc>
                        <a:spcBef>
                          <a:spcPts val="145"/>
                        </a:spcBef>
                      </a:pPr>
                      <a:r>
                        <a:rPr lang="en-GB" sz="1100" dirty="0">
                          <a:latin typeface="Calibri"/>
                          <a:cs typeface="Calibri"/>
                        </a:rPr>
                        <a:t>Please email the new contact details to the techUK CCA helpdesk.  We’ll then make the changes on the EA CCA Registry.  </a:t>
                      </a:r>
                    </a:p>
                    <a:p>
                      <a:pPr marL="85090" marR="309245">
                        <a:lnSpc>
                          <a:spcPct val="100000"/>
                        </a:lnSpc>
                        <a:spcBef>
                          <a:spcPts val="145"/>
                        </a:spcBef>
                      </a:pPr>
                      <a:r>
                        <a:rPr lang="en-GB" sz="1100" dirty="0">
                          <a:latin typeface="Calibri"/>
                          <a:cs typeface="Calibri"/>
                        </a:rPr>
                        <a:t>If this change involves a change to the Responsible Person’s address then a new CCA Underlying Agreement will be issued by the Environment Agency.  Once the responsible Person receives this then they will need to provide their email assent to it within 20 working days.  If the Administration Contact changes then no new Underlying Agreement will be issued.</a:t>
                      </a:r>
                    </a:p>
                    <a:p>
                      <a:pPr marL="85090" marR="309245">
                        <a:lnSpc>
                          <a:spcPct val="100000"/>
                        </a:lnSpc>
                        <a:spcBef>
                          <a:spcPts val="145"/>
                        </a:spcBef>
                      </a:pPr>
                      <a:r>
                        <a:rPr lang="en-GB" sz="1100" i="1" dirty="0">
                          <a:latin typeface="Calibri"/>
                          <a:cs typeface="Calibri"/>
                        </a:rPr>
                        <a:t>Please note that the CCA states that this change should be made within 20 working days of it happening.</a:t>
                      </a: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chemeClr val="accent1">
                        <a:lumMod val="40000"/>
                        <a:lumOff val="60000"/>
                      </a:schemeClr>
                    </a:solidFill>
                  </a:tcPr>
                </a:tc>
                <a:extLst>
                  <a:ext uri="{0D108BD9-81ED-4DB2-BD59-A6C34878D82A}">
                    <a16:rowId xmlns:a16="http://schemas.microsoft.com/office/drawing/2014/main" val="10001"/>
                  </a:ext>
                </a:extLst>
              </a:tr>
              <a:tr h="1097279">
                <a:tc>
                  <a:txBody>
                    <a:bodyPr/>
                    <a:lstStyle/>
                    <a:p>
                      <a:pPr marL="85090" marR="147955">
                        <a:lnSpc>
                          <a:spcPct val="100000"/>
                        </a:lnSpc>
                        <a:spcBef>
                          <a:spcPts val="245"/>
                        </a:spcBef>
                      </a:pPr>
                      <a:r>
                        <a:rPr sz="1100" i="1" spc="-5" dirty="0">
                          <a:latin typeface="Calibri"/>
                          <a:cs typeface="Calibri"/>
                        </a:rPr>
                        <a:t>...th</a:t>
                      </a:r>
                      <a:r>
                        <a:rPr sz="1100" i="1" dirty="0">
                          <a:latin typeface="Calibri"/>
                          <a:cs typeface="Calibri"/>
                        </a:rPr>
                        <a:t>e</a:t>
                      </a:r>
                      <a:r>
                        <a:rPr sz="1100" i="1" spc="-10" dirty="0">
                          <a:latin typeface="Calibri"/>
                          <a:cs typeface="Calibri"/>
                        </a:rPr>
                        <a:t> </a:t>
                      </a:r>
                      <a:r>
                        <a:rPr sz="1100" i="1" spc="5" dirty="0">
                          <a:latin typeface="Calibri"/>
                          <a:cs typeface="Calibri"/>
                        </a:rPr>
                        <a:t>o</a:t>
                      </a:r>
                      <a:r>
                        <a:rPr sz="1100" i="1" dirty="0">
                          <a:latin typeface="Calibri"/>
                          <a:cs typeface="Calibri"/>
                        </a:rPr>
                        <a:t>wners</a:t>
                      </a:r>
                      <a:r>
                        <a:rPr sz="1100" i="1" spc="-5" dirty="0">
                          <a:latin typeface="Calibri"/>
                          <a:cs typeface="Calibri"/>
                        </a:rPr>
                        <a:t>h</a:t>
                      </a:r>
                      <a:r>
                        <a:rPr sz="1100" i="1" dirty="0">
                          <a:latin typeface="Calibri"/>
                          <a:cs typeface="Calibri"/>
                        </a:rPr>
                        <a:t>ip </a:t>
                      </a:r>
                      <a:r>
                        <a:rPr sz="1100" i="1" spc="5" dirty="0">
                          <a:latin typeface="Calibri"/>
                          <a:cs typeface="Calibri"/>
                        </a:rPr>
                        <a:t>o</a:t>
                      </a:r>
                      <a:r>
                        <a:rPr sz="1100" i="1" dirty="0">
                          <a:latin typeface="Calibri"/>
                          <a:cs typeface="Calibri"/>
                        </a:rPr>
                        <a:t>f</a:t>
                      </a:r>
                      <a:r>
                        <a:rPr sz="1100" i="1" spc="-10" dirty="0">
                          <a:latin typeface="Calibri"/>
                          <a:cs typeface="Calibri"/>
                        </a:rPr>
                        <a:t> </a:t>
                      </a:r>
                      <a:r>
                        <a:rPr sz="1100" i="1" dirty="0">
                          <a:latin typeface="Calibri"/>
                          <a:cs typeface="Calibri"/>
                        </a:rPr>
                        <a:t>a</a:t>
                      </a:r>
                      <a:r>
                        <a:rPr sz="1100" i="1" spc="-10" dirty="0">
                          <a:latin typeface="Calibri"/>
                          <a:cs typeface="Calibri"/>
                        </a:rPr>
                        <a:t> </a:t>
                      </a:r>
                      <a:r>
                        <a:rPr sz="1100" i="1" spc="-5" dirty="0">
                          <a:latin typeface="Calibri"/>
                          <a:cs typeface="Calibri"/>
                        </a:rPr>
                        <a:t>sit</a:t>
                      </a:r>
                      <a:r>
                        <a:rPr sz="1100" i="1" dirty="0">
                          <a:latin typeface="Calibri"/>
                          <a:cs typeface="Calibri"/>
                        </a:rPr>
                        <a:t>e</a:t>
                      </a:r>
                      <a:r>
                        <a:rPr sz="1100" i="1" spc="-5" dirty="0">
                          <a:latin typeface="Calibri"/>
                          <a:cs typeface="Calibri"/>
                        </a:rPr>
                        <a:t> </a:t>
                      </a:r>
                      <a:r>
                        <a:rPr sz="1100" i="1" spc="5" dirty="0">
                          <a:latin typeface="Calibri"/>
                          <a:cs typeface="Calibri"/>
                        </a:rPr>
                        <a:t>o</a:t>
                      </a:r>
                      <a:r>
                        <a:rPr sz="1100" i="1" dirty="0">
                          <a:latin typeface="Calibri"/>
                          <a:cs typeface="Calibri"/>
                        </a:rPr>
                        <a:t>r c</a:t>
                      </a:r>
                      <a:r>
                        <a:rPr sz="1100" i="1" spc="5" dirty="0">
                          <a:latin typeface="Calibri"/>
                          <a:cs typeface="Calibri"/>
                        </a:rPr>
                        <a:t>o</a:t>
                      </a:r>
                      <a:r>
                        <a:rPr sz="1100" i="1" dirty="0">
                          <a:latin typeface="Calibri"/>
                          <a:cs typeface="Calibri"/>
                        </a:rPr>
                        <a:t>m</a:t>
                      </a:r>
                      <a:r>
                        <a:rPr sz="1100" i="1" spc="-5" dirty="0">
                          <a:latin typeface="Calibri"/>
                          <a:cs typeface="Calibri"/>
                        </a:rPr>
                        <a:t>p</a:t>
                      </a:r>
                      <a:r>
                        <a:rPr sz="1100" i="1" dirty="0">
                          <a:latin typeface="Calibri"/>
                          <a:cs typeface="Calibri"/>
                        </a:rPr>
                        <a:t>a</a:t>
                      </a:r>
                      <a:r>
                        <a:rPr sz="1100" i="1" spc="-5" dirty="0">
                          <a:latin typeface="Calibri"/>
                          <a:cs typeface="Calibri"/>
                        </a:rPr>
                        <a:t>n</a:t>
                      </a:r>
                      <a:r>
                        <a:rPr sz="1100" i="1" dirty="0">
                          <a:latin typeface="Calibri"/>
                          <a:cs typeface="Calibri"/>
                        </a:rPr>
                        <a:t>y ch</a:t>
                      </a:r>
                      <a:r>
                        <a:rPr sz="1100" i="1" spc="-5" dirty="0">
                          <a:latin typeface="Calibri"/>
                          <a:cs typeface="Calibri"/>
                        </a:rPr>
                        <a:t>ang</a:t>
                      </a:r>
                      <a:r>
                        <a:rPr sz="1100" i="1" dirty="0">
                          <a:latin typeface="Calibri"/>
                          <a:cs typeface="Calibri"/>
                        </a:rPr>
                        <a:t>es?</a:t>
                      </a: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accent1">
                        <a:lumMod val="20000"/>
                        <a:lumOff val="80000"/>
                      </a:schemeClr>
                    </a:solidFill>
                  </a:tcPr>
                </a:tc>
                <a:tc>
                  <a:txBody>
                    <a:bodyPr/>
                    <a:lstStyle/>
                    <a:p>
                      <a:pPr marL="85090" marR="147955">
                        <a:lnSpc>
                          <a:spcPct val="100000"/>
                        </a:lnSpc>
                        <a:spcBef>
                          <a:spcPts val="245"/>
                        </a:spcBef>
                      </a:pPr>
                      <a:r>
                        <a:rPr lang="en-GB" sz="1100" dirty="0">
                          <a:latin typeface="Calibri"/>
                          <a:cs typeface="Calibri"/>
                        </a:rPr>
                        <a:t>Please email the techUK CCA helpdesk to explain who the new owners are and we’ll organise for the Climate Change Agreement of the site(s) to be transferred to the new owners.  The new owners of the site will only be able to claim the CCL discount once their new CCA is in place.</a:t>
                      </a:r>
                    </a:p>
                    <a:p>
                      <a:pPr marL="85090" marR="147955">
                        <a:lnSpc>
                          <a:spcPct val="100000"/>
                        </a:lnSpc>
                        <a:spcBef>
                          <a:spcPts val="245"/>
                        </a:spcBef>
                      </a:pPr>
                      <a:r>
                        <a:rPr lang="en-GB" sz="1100" i="1" dirty="0">
                          <a:latin typeface="Calibri"/>
                          <a:cs typeface="Calibri"/>
                        </a:rPr>
                        <a:t>Please note that the CCA states that this change should be made within 20 working days of it happening.</a:t>
                      </a:r>
                    </a:p>
                    <a:p>
                      <a:pPr marL="85090" marR="147955">
                        <a:lnSpc>
                          <a:spcPct val="100000"/>
                        </a:lnSpc>
                        <a:spcBef>
                          <a:spcPts val="245"/>
                        </a:spcBef>
                      </a:pPr>
                      <a:endParaRPr lang="en-GB" sz="1100" i="1" dirty="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accent1">
                        <a:lumMod val="20000"/>
                        <a:lumOff val="80000"/>
                      </a:schemeClr>
                    </a:solidFill>
                  </a:tcPr>
                </a:tc>
                <a:extLst>
                  <a:ext uri="{0D108BD9-81ED-4DB2-BD59-A6C34878D82A}">
                    <a16:rowId xmlns:a16="http://schemas.microsoft.com/office/drawing/2014/main" val="10002"/>
                  </a:ext>
                </a:extLst>
              </a:tr>
              <a:tr h="929640">
                <a:tc>
                  <a:txBody>
                    <a:bodyPr/>
                    <a:lstStyle/>
                    <a:p>
                      <a:pPr marL="85090" marR="271780">
                        <a:lnSpc>
                          <a:spcPct val="100000"/>
                        </a:lnSpc>
                        <a:spcBef>
                          <a:spcPts val="250"/>
                        </a:spcBef>
                      </a:pPr>
                      <a:r>
                        <a:rPr lang="en-GB" sz="1100" i="1" spc="-5" dirty="0">
                          <a:latin typeface="Calibri"/>
                          <a:cs typeface="Calibri"/>
                        </a:rPr>
                        <a:t>...a site makes significant changes to its processes/activities?</a:t>
                      </a:r>
                    </a:p>
                    <a:p>
                      <a:pPr marL="85090" marR="271780">
                        <a:lnSpc>
                          <a:spcPct val="100000"/>
                        </a:lnSpc>
                        <a:spcBef>
                          <a:spcPts val="250"/>
                        </a:spcBef>
                      </a:pPr>
                      <a:r>
                        <a:rPr lang="en-GB" sz="1100" i="1" spc="-5" dirty="0">
                          <a:latin typeface="Calibri"/>
                          <a:cs typeface="Calibri"/>
                        </a:rPr>
                        <a:t>e.g. the eligible IT energy increases or decreases significantly.</a:t>
                      </a: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accent1">
                        <a:lumMod val="40000"/>
                        <a:lumOff val="60000"/>
                      </a:schemeClr>
                    </a:solidFill>
                  </a:tcPr>
                </a:tc>
                <a:tc>
                  <a:txBody>
                    <a:bodyPr/>
                    <a:lstStyle/>
                    <a:p>
                      <a:pPr marL="85090" marR="133350">
                        <a:lnSpc>
                          <a:spcPct val="100000"/>
                        </a:lnSpc>
                        <a:spcBef>
                          <a:spcPts val="250"/>
                        </a:spcBef>
                      </a:pPr>
                      <a:r>
                        <a:rPr lang="en-GB" sz="1100" dirty="0">
                          <a:latin typeface="Calibri"/>
                          <a:cs typeface="Calibri"/>
                        </a:rPr>
                        <a:t>Please contact the techUK CCA helpdesk to discuss what the changes are so that we can advise if your CCA also needs to be changed.</a:t>
                      </a:r>
                      <a:endParaRPr sz="1100" dirty="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accent1">
                        <a:lumMod val="40000"/>
                        <a:lumOff val="60000"/>
                      </a:schemeClr>
                    </a:solidFill>
                  </a:tcPr>
                </a:tc>
                <a:extLst>
                  <a:ext uri="{0D108BD9-81ED-4DB2-BD59-A6C34878D82A}">
                    <a16:rowId xmlns:a16="http://schemas.microsoft.com/office/drawing/2014/main" val="10003"/>
                  </a:ext>
                </a:extLst>
              </a:tr>
              <a:tr h="1432585">
                <a:tc>
                  <a:txBody>
                    <a:bodyPr/>
                    <a:lstStyle/>
                    <a:p>
                      <a:pPr marL="85090" marR="109220">
                        <a:lnSpc>
                          <a:spcPct val="100000"/>
                        </a:lnSpc>
                        <a:spcBef>
                          <a:spcPts val="250"/>
                        </a:spcBef>
                      </a:pPr>
                      <a:r>
                        <a:rPr lang="en-GB" sz="1100" i="1" spc="-5" dirty="0">
                          <a:latin typeface="Calibri"/>
                          <a:cs typeface="Calibri"/>
                        </a:rPr>
                        <a:t>...the boundaries of a site change or the footprint of our data centre increases/decreases?</a:t>
                      </a:r>
                      <a:endParaRPr sz="1100" i="1" dirty="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accent1">
                        <a:lumMod val="20000"/>
                        <a:lumOff val="80000"/>
                      </a:schemeClr>
                    </a:solidFill>
                  </a:tcPr>
                </a:tc>
                <a:tc>
                  <a:txBody>
                    <a:bodyPr/>
                    <a:lstStyle/>
                    <a:p>
                      <a:pPr marL="85090" marR="121285">
                        <a:lnSpc>
                          <a:spcPct val="100000"/>
                        </a:lnSpc>
                        <a:spcBef>
                          <a:spcPts val="250"/>
                        </a:spcBef>
                      </a:pPr>
                      <a:r>
                        <a:rPr lang="en-GB" sz="1100" dirty="0">
                          <a:latin typeface="Calibri"/>
                          <a:cs typeface="Calibri"/>
                        </a:rPr>
                        <a:t>Please email a revised site plan to the techUK CCA helpline to show how the boundary or footprint has changed.  We’ll then advise if further information is needed (i.e. this may include a revised 70/30 assessment) and then organise for the Climate Change Agreement to be amended.</a:t>
                      </a:r>
                    </a:p>
                    <a:p>
                      <a:pPr marL="85090" marR="121285">
                        <a:lnSpc>
                          <a:spcPct val="100000"/>
                        </a:lnSpc>
                        <a:spcBef>
                          <a:spcPts val="250"/>
                        </a:spcBef>
                      </a:pPr>
                      <a:r>
                        <a:rPr lang="en-GB" sz="1100" dirty="0">
                          <a:latin typeface="Calibri"/>
                          <a:cs typeface="Calibri"/>
                        </a:rPr>
                        <a:t>If the boundary change includes new supply meters then new PP10/11 forms may be needed to obtain the CCL discount.</a:t>
                      </a:r>
                    </a:p>
                    <a:p>
                      <a:pPr marL="85090" marR="121285">
                        <a:lnSpc>
                          <a:spcPct val="100000"/>
                        </a:lnSpc>
                        <a:spcBef>
                          <a:spcPts val="250"/>
                        </a:spcBef>
                      </a:pPr>
                      <a:r>
                        <a:rPr lang="en-GB" sz="1100" i="1" dirty="0">
                          <a:latin typeface="Calibri"/>
                          <a:cs typeface="Calibri"/>
                        </a:rPr>
                        <a:t>Please note that the CCA states that this change should be made within 20 working days of it happening.</a:t>
                      </a:r>
                    </a:p>
                    <a:p>
                      <a:pPr marL="85090" marR="121285">
                        <a:lnSpc>
                          <a:spcPct val="100000"/>
                        </a:lnSpc>
                        <a:spcBef>
                          <a:spcPts val="250"/>
                        </a:spcBef>
                      </a:pPr>
                      <a:endParaRPr lang="en-GB" sz="1100" i="1" dirty="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accent1">
                        <a:lumMod val="20000"/>
                        <a:lumOff val="80000"/>
                      </a:schemeClr>
                    </a:solidFill>
                  </a:tcPr>
                </a:tc>
                <a:extLst>
                  <a:ext uri="{0D108BD9-81ED-4DB2-BD59-A6C34878D82A}">
                    <a16:rowId xmlns:a16="http://schemas.microsoft.com/office/drawing/2014/main" val="10004"/>
                  </a:ext>
                </a:extLst>
              </a:tr>
            </a:tbl>
          </a:graphicData>
        </a:graphic>
      </p:graphicFrame>
      <p:sp>
        <p:nvSpPr>
          <p:cNvPr id="15" name="TextBox 14">
            <a:extLst>
              <a:ext uri="{FF2B5EF4-FFF2-40B4-BE49-F238E27FC236}">
                <a16:creationId xmlns:a16="http://schemas.microsoft.com/office/drawing/2014/main" id="{E68A99AA-1FAF-4C76-BE59-E7F63CA59675}"/>
              </a:ext>
            </a:extLst>
          </p:cNvPr>
          <p:cNvSpPr txBox="1"/>
          <p:nvPr/>
        </p:nvSpPr>
        <p:spPr>
          <a:xfrm>
            <a:off x="5021974" y="1047991"/>
            <a:ext cx="1485022" cy="400110"/>
          </a:xfrm>
          <a:prstGeom prst="rect">
            <a:avLst/>
          </a:prstGeom>
          <a:noFill/>
        </p:spPr>
        <p:txBody>
          <a:bodyPr wrap="none" rtlCol="0">
            <a:spAutoFit/>
          </a:bodyPr>
          <a:lstStyle/>
          <a:p>
            <a:r>
              <a:rPr lang="en-GB" sz="2000" dirty="0">
                <a:solidFill>
                  <a:schemeClr val="accent4">
                    <a:lumMod val="50000"/>
                  </a:schemeClr>
                </a:solidFill>
                <a:latin typeface="Calibri" pitchFamily="34" charset="0"/>
              </a:rPr>
              <a:t>August 2021</a:t>
            </a:r>
          </a:p>
        </p:txBody>
      </p:sp>
      <p:sp>
        <p:nvSpPr>
          <p:cNvPr id="14" name="Rectangle 3">
            <a:extLst>
              <a:ext uri="{FF2B5EF4-FFF2-40B4-BE49-F238E27FC236}">
                <a16:creationId xmlns:a16="http://schemas.microsoft.com/office/drawing/2014/main" id="{6B1E0EA9-BF0F-482D-82DA-E4451FBFF8B1}"/>
              </a:ext>
            </a:extLst>
          </p:cNvPr>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lvl="0" fontAlgn="base">
                <a:spcBef>
                  <a:spcPct val="0"/>
                </a:spcBef>
                <a:spcAft>
                  <a:spcPct val="0"/>
                </a:spcAft>
                <a:tabLst>
                  <a:tab pos="2880000" algn="ctr"/>
                  <a:tab pos="5760000" algn="r"/>
                </a:tabLst>
              </a:pPr>
              <a:t>1</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4</a:t>
            </a:r>
            <a:r>
              <a:rPr lang="en-GB" sz="1000" b="1" dirty="0">
                <a:solidFill>
                  <a:schemeClr val="tx1">
                    <a:lumMod val="50000"/>
                    <a:lumOff val="50000"/>
                  </a:schemeClr>
                </a:solidFill>
                <a:latin typeface="Calibri" pitchFamily="34" charset="0"/>
                <a:ea typeface="Calibri" pitchFamily="34" charset="0"/>
                <a:cs typeface="Calibri" pitchFamily="34" charset="0"/>
              </a:rPr>
              <a:t>	 What happens if…</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LR_logo_RGB.jpg"/>
          <p:cNvPicPr>
            <a:picLocks noChangeAspect="1"/>
          </p:cNvPicPr>
          <p:nvPr/>
        </p:nvPicPr>
        <p:blipFill>
          <a:blip r:embed="rId2" cstate="print"/>
          <a:stretch>
            <a:fillRect/>
          </a:stretch>
        </p:blipFill>
        <p:spPr>
          <a:xfrm>
            <a:off x="5373216" y="179512"/>
            <a:ext cx="1150248" cy="546855"/>
          </a:xfrm>
          <a:prstGeom prst="rect">
            <a:avLst/>
          </a:prstGeom>
        </p:spPr>
      </p:pic>
      <p:pic>
        <p:nvPicPr>
          <p:cNvPr id="5" name="Picture 4" descr="techUK logo image.png"/>
          <p:cNvPicPr>
            <a:picLocks noChangeAspect="1"/>
          </p:cNvPicPr>
          <p:nvPr/>
        </p:nvPicPr>
        <p:blipFill>
          <a:blip r:embed="rId3" cstate="print"/>
          <a:stretch>
            <a:fillRect/>
          </a:stretch>
        </p:blipFill>
        <p:spPr>
          <a:xfrm>
            <a:off x="332656" y="216702"/>
            <a:ext cx="1512168" cy="572655"/>
          </a:xfrm>
          <a:prstGeom prst="rect">
            <a:avLst/>
          </a:prstGeom>
        </p:spPr>
      </p:pic>
      <p:sp>
        <p:nvSpPr>
          <p:cNvPr id="8" name="Rectangle 7"/>
          <p:cNvSpPr/>
          <p:nvPr/>
        </p:nvSpPr>
        <p:spPr>
          <a:xfrm rot="18452629">
            <a:off x="-942194" y="3961295"/>
            <a:ext cx="8889836" cy="1631216"/>
          </a:xfrm>
          <a:prstGeom prst="rect">
            <a:avLst/>
          </a:prstGeom>
          <a:noFill/>
        </p:spPr>
        <p:txBody>
          <a:bodyPr wrap="squar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n-US" sz="10000" b="1" spc="150" dirty="0">
                <a:ln w="11430"/>
                <a:solidFill>
                  <a:srgbClr val="F8F8F8">
                    <a:alpha val="12000"/>
                  </a:srgbClr>
                </a:solidFill>
                <a:effectLst>
                  <a:outerShdw blurRad="25400" algn="tl" rotWithShape="0">
                    <a:schemeClr val="bg1">
                      <a:lumMod val="85000"/>
                      <a:alpha val="43000"/>
                    </a:schemeClr>
                  </a:outerShdw>
                </a:effectLst>
              </a:rPr>
              <a:t>techUK SLR</a:t>
            </a:r>
            <a:endParaRPr lang="en-US" sz="10000" b="1" cap="none" spc="150" dirty="0">
              <a:ln w="11430"/>
              <a:solidFill>
                <a:srgbClr val="F8F8F8">
                  <a:alpha val="12000"/>
                </a:srgbClr>
              </a:solidFill>
              <a:effectLst>
                <a:outerShdw blurRad="25400" algn="tl" rotWithShape="0">
                  <a:schemeClr val="bg1">
                    <a:lumMod val="85000"/>
                    <a:alpha val="43000"/>
                  </a:schemeClr>
                </a:outerShdw>
              </a:effectLst>
            </a:endParaRPr>
          </a:p>
        </p:txBody>
      </p:sp>
      <p:sp>
        <p:nvSpPr>
          <p:cNvPr id="9" name="Slide Number Placeholder 8"/>
          <p:cNvSpPr>
            <a:spLocks noGrp="1"/>
          </p:cNvSpPr>
          <p:nvPr>
            <p:ph type="sldNum" sz="quarter" idx="12"/>
          </p:nvPr>
        </p:nvSpPr>
        <p:spPr>
          <a:xfrm>
            <a:off x="5257800" y="8657167"/>
            <a:ext cx="1600200" cy="486833"/>
          </a:xfrm>
        </p:spPr>
        <p:txBody>
          <a:bodyPr/>
          <a:lstStyle/>
          <a:p>
            <a:fld id="{04A3A10D-7D5E-4932-A76F-CD1632FD3D96}" type="slidenum">
              <a:rPr lang="en-US" smtClean="0"/>
              <a:pPr/>
              <a:t>2</a:t>
            </a:fld>
            <a:endParaRPr lang="en-US"/>
          </a:p>
        </p:txBody>
      </p:sp>
      <p:graphicFrame>
        <p:nvGraphicFramePr>
          <p:cNvPr id="15" name="object 2"/>
          <p:cNvGraphicFramePr>
            <a:graphicFrameLocks noGrp="1"/>
          </p:cNvGraphicFramePr>
          <p:nvPr>
            <p:extLst>
              <p:ext uri="{D42A27DB-BD31-4B8C-83A1-F6EECF244321}">
                <p14:modId xmlns:p14="http://schemas.microsoft.com/office/powerpoint/2010/main" val="1213626192"/>
              </p:ext>
            </p:extLst>
          </p:nvPr>
        </p:nvGraphicFramePr>
        <p:xfrm>
          <a:off x="438891" y="1259632"/>
          <a:ext cx="6014445" cy="7208519"/>
        </p:xfrm>
        <a:graphic>
          <a:graphicData uri="http://schemas.openxmlformats.org/drawingml/2006/table">
            <a:tbl>
              <a:tblPr firstRow="1" bandRow="1">
                <a:tableStyleId>{2D5ABB26-0587-4C30-8999-92F81FD0307C}</a:tableStyleId>
              </a:tblPr>
              <a:tblGrid>
                <a:gridCol w="1737445">
                  <a:extLst>
                    <a:ext uri="{9D8B030D-6E8A-4147-A177-3AD203B41FA5}">
                      <a16:colId xmlns:a16="http://schemas.microsoft.com/office/drawing/2014/main" val="20000"/>
                    </a:ext>
                  </a:extLst>
                </a:gridCol>
                <a:gridCol w="4277000">
                  <a:extLst>
                    <a:ext uri="{9D8B030D-6E8A-4147-A177-3AD203B41FA5}">
                      <a16:colId xmlns:a16="http://schemas.microsoft.com/office/drawing/2014/main" val="20001"/>
                    </a:ext>
                  </a:extLst>
                </a:gridCol>
              </a:tblGrid>
              <a:tr h="259080">
                <a:tc gridSpan="2">
                  <a:txBody>
                    <a:bodyPr/>
                    <a:lstStyle/>
                    <a:p>
                      <a:pPr marL="85090">
                        <a:lnSpc>
                          <a:spcPct val="100000"/>
                        </a:lnSpc>
                        <a:spcBef>
                          <a:spcPts val="240"/>
                        </a:spcBef>
                      </a:pPr>
                      <a:r>
                        <a:rPr sz="1100" b="1" spc="-5" dirty="0">
                          <a:solidFill>
                            <a:srgbClr val="FFFFFF"/>
                          </a:solidFill>
                          <a:latin typeface="Calibri"/>
                          <a:cs typeface="Calibri"/>
                        </a:rPr>
                        <a:t>Wh</a:t>
                      </a:r>
                      <a:r>
                        <a:rPr sz="1100" b="1" spc="-10" dirty="0">
                          <a:solidFill>
                            <a:srgbClr val="FFFFFF"/>
                          </a:solidFill>
                          <a:latin typeface="Calibri"/>
                          <a:cs typeface="Calibri"/>
                        </a:rPr>
                        <a:t>a</a:t>
                      </a:r>
                      <a:r>
                        <a:rPr sz="1100" b="1" dirty="0">
                          <a:solidFill>
                            <a:srgbClr val="FFFFFF"/>
                          </a:solidFill>
                          <a:latin typeface="Calibri"/>
                          <a:cs typeface="Calibri"/>
                        </a:rPr>
                        <a:t>t </a:t>
                      </a:r>
                      <a:r>
                        <a:rPr sz="1100" b="1" spc="-5" dirty="0">
                          <a:solidFill>
                            <a:srgbClr val="FFFFFF"/>
                          </a:solidFill>
                          <a:latin typeface="Calibri"/>
                          <a:cs typeface="Calibri"/>
                        </a:rPr>
                        <a:t>h</a:t>
                      </a:r>
                      <a:r>
                        <a:rPr sz="1100" b="1" spc="-10" dirty="0">
                          <a:solidFill>
                            <a:srgbClr val="FFFFFF"/>
                          </a:solidFill>
                          <a:latin typeface="Calibri"/>
                          <a:cs typeface="Calibri"/>
                        </a:rPr>
                        <a:t>a</a:t>
                      </a:r>
                      <a:r>
                        <a:rPr sz="1100" b="1" spc="-5" dirty="0">
                          <a:solidFill>
                            <a:srgbClr val="FFFFFF"/>
                          </a:solidFill>
                          <a:latin typeface="Calibri"/>
                          <a:cs typeface="Calibri"/>
                        </a:rPr>
                        <a:t>ppen</a:t>
                      </a:r>
                      <a:r>
                        <a:rPr sz="1100" b="1" dirty="0">
                          <a:solidFill>
                            <a:srgbClr val="FFFFFF"/>
                          </a:solidFill>
                          <a:latin typeface="Calibri"/>
                          <a:cs typeface="Calibri"/>
                        </a:rPr>
                        <a:t>s</a:t>
                      </a:r>
                      <a:r>
                        <a:rPr sz="1100" b="1" spc="-10" dirty="0">
                          <a:solidFill>
                            <a:srgbClr val="FFFFFF"/>
                          </a:solidFill>
                          <a:latin typeface="Calibri"/>
                          <a:cs typeface="Calibri"/>
                        </a:rPr>
                        <a:t> </a:t>
                      </a:r>
                      <a:r>
                        <a:rPr sz="1100" b="1" dirty="0">
                          <a:solidFill>
                            <a:srgbClr val="FFFFFF"/>
                          </a:solidFill>
                          <a:latin typeface="Calibri"/>
                          <a:cs typeface="Calibri"/>
                        </a:rPr>
                        <a:t>i</a:t>
                      </a:r>
                      <a:r>
                        <a:rPr sz="1100" b="1" spc="-5" dirty="0">
                          <a:solidFill>
                            <a:srgbClr val="FFFFFF"/>
                          </a:solidFill>
                          <a:latin typeface="Calibri"/>
                          <a:cs typeface="Calibri"/>
                        </a:rPr>
                        <a:t>f</a:t>
                      </a:r>
                      <a:r>
                        <a:rPr sz="1100" b="1" dirty="0">
                          <a:solidFill>
                            <a:srgbClr val="FFFFFF"/>
                          </a:solidFill>
                          <a:latin typeface="Calibri"/>
                          <a:cs typeface="Calibri"/>
                        </a:rPr>
                        <a:t>...</a:t>
                      </a:r>
                      <a:endParaRPr sz="1100" dirty="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38100" cap="flat" cmpd="sng" algn="ctr">
                      <a:solidFill>
                        <a:srgbClr val="FFFFFF"/>
                      </a:solidFill>
                      <a:prstDash val="solid"/>
                      <a:round/>
                      <a:headEnd type="none" w="med" len="med"/>
                      <a:tailEnd type="none" w="med" len="med"/>
                    </a:lnB>
                    <a:solidFill>
                      <a:schemeClr val="accent1">
                        <a:lumMod val="75000"/>
                      </a:schemeClr>
                    </a:solidFill>
                  </a:tcPr>
                </a:tc>
                <a:tc hMerge="1">
                  <a:txBody>
                    <a:bodyPr/>
                    <a:lstStyle/>
                    <a:p>
                      <a:endParaRPr/>
                    </a:p>
                  </a:txBody>
                  <a:tcPr marL="0" marR="0" marT="0" marB="0"/>
                </a:tc>
                <a:extLst>
                  <a:ext uri="{0D108BD9-81ED-4DB2-BD59-A6C34878D82A}">
                    <a16:rowId xmlns:a16="http://schemas.microsoft.com/office/drawing/2014/main" val="10000"/>
                  </a:ext>
                </a:extLst>
              </a:tr>
              <a:tr h="1600199">
                <a:tc>
                  <a:txBody>
                    <a:bodyPr/>
                    <a:lstStyle/>
                    <a:p>
                      <a:pPr algn="l">
                        <a:spcBef>
                          <a:spcPts val="300"/>
                        </a:spcBef>
                        <a:spcAft>
                          <a:spcPts val="300"/>
                        </a:spcAft>
                      </a:pPr>
                      <a:r>
                        <a:rPr lang="en-GB" sz="1100" i="1" dirty="0">
                          <a:effectLst/>
                          <a:latin typeface="Calibri"/>
                          <a:ea typeface="Times New Roman"/>
                          <a:cs typeface="Times New Roman"/>
                        </a:rPr>
                        <a:t>...we buy a site that already has a CCA?</a:t>
                      </a:r>
                      <a:endParaRPr lang="en-GB" sz="1100" dirty="0">
                        <a:effectLst/>
                        <a:latin typeface="Arial"/>
                        <a:ea typeface="Times New Roman"/>
                        <a:cs typeface="Times New Roman"/>
                      </a:endParaRPr>
                    </a:p>
                  </a:txBody>
                  <a:tcPr marL="68580" marR="6858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chemeClr val="accent1">
                        <a:lumMod val="40000"/>
                        <a:lumOff val="60000"/>
                      </a:schemeClr>
                    </a:solidFill>
                  </a:tcPr>
                </a:tc>
                <a:tc>
                  <a:txBody>
                    <a:bodyPr/>
                    <a:lstStyle/>
                    <a:p>
                      <a:pPr algn="l">
                        <a:spcBef>
                          <a:spcPts val="300"/>
                        </a:spcBef>
                        <a:spcAft>
                          <a:spcPts val="300"/>
                        </a:spcAft>
                      </a:pPr>
                      <a:r>
                        <a:rPr lang="en-GB" sz="1100" dirty="0">
                          <a:effectLst/>
                          <a:latin typeface="Calibri"/>
                          <a:ea typeface="Times New Roman"/>
                          <a:cs typeface="Times New Roman"/>
                        </a:rPr>
                        <a:t>Please email the techUK CCA helpline to provide the address of the site and the current CCA facility number for the site (i.e. DATC/F00XXX).  We’ll then advise of what further documents are required and then organise for the Climate Change Agreement to be transferred to the new owner (it can go into an existing CCA that the new owner has or can be set up on its own).</a:t>
                      </a:r>
                      <a:r>
                        <a:rPr lang="en-GB" sz="1100" dirty="0">
                          <a:effectLst/>
                          <a:latin typeface="Arial"/>
                          <a:ea typeface="Times New Roman"/>
                          <a:cs typeface="Times New Roman"/>
                        </a:rPr>
                        <a:t> </a:t>
                      </a:r>
                      <a:r>
                        <a:rPr lang="en-GB" sz="1100" dirty="0">
                          <a:effectLst/>
                          <a:latin typeface="Calibri"/>
                          <a:ea typeface="Times New Roman"/>
                          <a:cs typeface="Times New Roman"/>
                        </a:rPr>
                        <a:t>As new owners of the site you will only be able to claim the CCL discount once the CCA has been transferred.</a:t>
                      </a:r>
                      <a:endParaRPr lang="en-GB" sz="1100" dirty="0">
                        <a:effectLst/>
                        <a:latin typeface="Arial"/>
                        <a:ea typeface="Times New Roman"/>
                        <a:cs typeface="Times New Roman"/>
                      </a:endParaRPr>
                    </a:p>
                    <a:p>
                      <a:pPr algn="l">
                        <a:spcBef>
                          <a:spcPts val="300"/>
                        </a:spcBef>
                        <a:spcAft>
                          <a:spcPts val="300"/>
                        </a:spcAft>
                      </a:pPr>
                      <a:r>
                        <a:rPr lang="en-GB" sz="1100" i="1" dirty="0">
                          <a:effectLst/>
                          <a:latin typeface="Calibri"/>
                          <a:ea typeface="Times New Roman"/>
                          <a:cs typeface="Times New Roman"/>
                        </a:rPr>
                        <a:t>Please note that the CCA states that this change should be made within 20 working days of it happening.</a:t>
                      </a:r>
                      <a:endParaRPr lang="en-GB" sz="1100" dirty="0">
                        <a:effectLst/>
                        <a:latin typeface="Arial"/>
                        <a:ea typeface="Times New Roman"/>
                        <a:cs typeface="Times New Roman"/>
                      </a:endParaRPr>
                    </a:p>
                  </a:txBody>
                  <a:tcPr marL="68580" marR="6858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chemeClr val="accent1">
                        <a:lumMod val="40000"/>
                        <a:lumOff val="60000"/>
                      </a:schemeClr>
                    </a:solidFill>
                  </a:tcPr>
                </a:tc>
                <a:extLst>
                  <a:ext uri="{0D108BD9-81ED-4DB2-BD59-A6C34878D82A}">
                    <a16:rowId xmlns:a16="http://schemas.microsoft.com/office/drawing/2014/main" val="10001"/>
                  </a:ext>
                </a:extLst>
              </a:tr>
              <a:tr h="594360">
                <a:tc>
                  <a:txBody>
                    <a:bodyPr/>
                    <a:lstStyle/>
                    <a:p>
                      <a:pPr algn="l">
                        <a:spcBef>
                          <a:spcPts val="300"/>
                        </a:spcBef>
                        <a:spcAft>
                          <a:spcPts val="300"/>
                        </a:spcAft>
                      </a:pPr>
                      <a:r>
                        <a:rPr lang="en-GB" sz="1100" i="1" dirty="0">
                          <a:effectLst/>
                          <a:latin typeface="Calibri"/>
                          <a:ea typeface="Times New Roman"/>
                          <a:cs typeface="Times New Roman"/>
                        </a:rPr>
                        <a:t>...we buy a site that doesn’t have a CCA?</a:t>
                      </a:r>
                      <a:endParaRPr lang="en-GB" sz="1100" dirty="0">
                        <a:effectLst/>
                        <a:latin typeface="Arial"/>
                        <a:ea typeface="Times New Roman"/>
                        <a:cs typeface="Times New Roman"/>
                      </a:endParaRPr>
                    </a:p>
                  </a:txBody>
                  <a:tcPr marL="68580" marR="6858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accent1">
                        <a:lumMod val="20000"/>
                        <a:lumOff val="80000"/>
                      </a:schemeClr>
                    </a:solidFill>
                  </a:tcPr>
                </a:tc>
                <a:tc>
                  <a:txBody>
                    <a:bodyPr/>
                    <a:lstStyle/>
                    <a:p>
                      <a:pPr algn="l">
                        <a:spcBef>
                          <a:spcPts val="300"/>
                        </a:spcBef>
                        <a:spcAft>
                          <a:spcPts val="300"/>
                        </a:spcAft>
                      </a:pPr>
                      <a:r>
                        <a:rPr lang="en-GB" sz="1100" dirty="0">
                          <a:effectLst/>
                          <a:latin typeface="Calibri"/>
                          <a:ea typeface="Times New Roman"/>
                          <a:cs typeface="Times New Roman"/>
                        </a:rPr>
                        <a:t>The current CCA scheme is now closed to new entrants and this includes sites that previously held a CCA but which has since been terminated. Please email the techUK CCA helpline for updates on future schemes that the site may be eligible to join. </a:t>
                      </a:r>
                      <a:endParaRPr lang="en-GB" sz="1100" dirty="0">
                        <a:effectLst/>
                        <a:latin typeface="Arial"/>
                        <a:ea typeface="Times New Roman"/>
                        <a:cs typeface="Times New Roman"/>
                      </a:endParaRPr>
                    </a:p>
                  </a:txBody>
                  <a:tcPr marL="68580" marR="6858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accent1">
                        <a:lumMod val="20000"/>
                        <a:lumOff val="80000"/>
                      </a:schemeClr>
                    </a:solidFill>
                  </a:tcPr>
                </a:tc>
                <a:extLst>
                  <a:ext uri="{0D108BD9-81ED-4DB2-BD59-A6C34878D82A}">
                    <a16:rowId xmlns:a16="http://schemas.microsoft.com/office/drawing/2014/main" val="10002"/>
                  </a:ext>
                </a:extLst>
              </a:tr>
              <a:tr h="2103120">
                <a:tc>
                  <a:txBody>
                    <a:bodyPr/>
                    <a:lstStyle/>
                    <a:p>
                      <a:pPr algn="l">
                        <a:spcBef>
                          <a:spcPts val="300"/>
                        </a:spcBef>
                        <a:spcAft>
                          <a:spcPts val="300"/>
                        </a:spcAft>
                      </a:pPr>
                      <a:r>
                        <a:rPr lang="en-GB" sz="1100" i="1" dirty="0">
                          <a:effectLst/>
                          <a:latin typeface="Calibri"/>
                          <a:ea typeface="Times New Roman"/>
                          <a:cs typeface="Times New Roman"/>
                        </a:rPr>
                        <a:t>...we sell a site?</a:t>
                      </a:r>
                      <a:endParaRPr lang="en-GB" sz="1100" dirty="0">
                        <a:effectLst/>
                        <a:latin typeface="Arial"/>
                        <a:ea typeface="Times New Roman"/>
                        <a:cs typeface="Times New Roman"/>
                      </a:endParaRPr>
                    </a:p>
                  </a:txBody>
                  <a:tcPr marL="68580" marR="6858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accent1">
                        <a:lumMod val="40000"/>
                        <a:lumOff val="60000"/>
                      </a:schemeClr>
                    </a:solidFill>
                  </a:tcPr>
                </a:tc>
                <a:tc>
                  <a:txBody>
                    <a:bodyPr/>
                    <a:lstStyle/>
                    <a:p>
                      <a:pPr algn="l">
                        <a:spcBef>
                          <a:spcPts val="300"/>
                        </a:spcBef>
                        <a:spcAft>
                          <a:spcPts val="300"/>
                        </a:spcAft>
                      </a:pPr>
                      <a:r>
                        <a:rPr lang="en-GB" sz="1100" dirty="0">
                          <a:effectLst/>
                          <a:latin typeface="Calibri"/>
                          <a:ea typeface="Times New Roman"/>
                          <a:cs typeface="Times New Roman"/>
                        </a:rPr>
                        <a:t>Please email the techUK CCA helpline to provide the address of the site and the current CCA facility number for the site (i.e. techUK/F00XXX).  </a:t>
                      </a:r>
                      <a:endParaRPr lang="en-GB" sz="1100" dirty="0">
                        <a:effectLst/>
                        <a:latin typeface="Arial"/>
                        <a:ea typeface="Times New Roman"/>
                        <a:cs typeface="Times New Roman"/>
                      </a:endParaRPr>
                    </a:p>
                    <a:p>
                      <a:pPr algn="l">
                        <a:spcBef>
                          <a:spcPts val="300"/>
                        </a:spcBef>
                        <a:spcAft>
                          <a:spcPts val="300"/>
                        </a:spcAft>
                      </a:pPr>
                      <a:r>
                        <a:rPr lang="en-GB" sz="1100" dirty="0">
                          <a:effectLst/>
                          <a:latin typeface="Calibri"/>
                          <a:ea typeface="Times New Roman"/>
                          <a:cs typeface="Times New Roman"/>
                        </a:rPr>
                        <a:t>PP10/11 forms should be sent to energy suppliers to stop claiming the CCL discount.</a:t>
                      </a:r>
                      <a:endParaRPr lang="en-GB" sz="1100" dirty="0">
                        <a:effectLst/>
                        <a:latin typeface="Arial"/>
                        <a:ea typeface="Times New Roman"/>
                        <a:cs typeface="Times New Roman"/>
                      </a:endParaRPr>
                    </a:p>
                    <a:p>
                      <a:pPr algn="l">
                        <a:spcBef>
                          <a:spcPts val="300"/>
                        </a:spcBef>
                        <a:spcAft>
                          <a:spcPts val="300"/>
                        </a:spcAft>
                      </a:pPr>
                      <a:r>
                        <a:rPr lang="en-GB" sz="1100" dirty="0">
                          <a:effectLst/>
                          <a:latin typeface="Calibri"/>
                          <a:ea typeface="Times New Roman"/>
                          <a:cs typeface="Times New Roman"/>
                        </a:rPr>
                        <a:t>If the site carries on operating as previously the CCA can be transferred to the new owners and removed from the old owners ‘bubble’ CCA (i.e. its base year data removed).</a:t>
                      </a:r>
                      <a:r>
                        <a:rPr lang="en-GB" sz="1100" dirty="0">
                          <a:effectLst/>
                          <a:latin typeface="Arial"/>
                          <a:ea typeface="Times New Roman"/>
                          <a:cs typeface="Times New Roman"/>
                        </a:rPr>
                        <a:t> </a:t>
                      </a:r>
                      <a:r>
                        <a:rPr lang="en-GB" sz="1100" dirty="0">
                          <a:effectLst/>
                          <a:latin typeface="Calibri"/>
                          <a:ea typeface="Times New Roman"/>
                          <a:cs typeface="Times New Roman"/>
                        </a:rPr>
                        <a:t>If the site will not carry on operating as previously then the site may not get removed from the old owner’s CCA (i.e. its base year data may remain in a ‘bubble’ CCA).</a:t>
                      </a:r>
                      <a:endParaRPr lang="en-GB" sz="1100" dirty="0">
                        <a:effectLst/>
                        <a:latin typeface="Arial"/>
                        <a:ea typeface="Times New Roman"/>
                        <a:cs typeface="Times New Roman"/>
                      </a:endParaRPr>
                    </a:p>
                    <a:p>
                      <a:pPr algn="l">
                        <a:spcBef>
                          <a:spcPts val="300"/>
                        </a:spcBef>
                        <a:spcAft>
                          <a:spcPts val="300"/>
                        </a:spcAft>
                      </a:pPr>
                      <a:r>
                        <a:rPr lang="en-GB" sz="1100" i="1" dirty="0">
                          <a:effectLst/>
                          <a:latin typeface="Calibri"/>
                          <a:ea typeface="Times New Roman"/>
                          <a:cs typeface="Times New Roman"/>
                        </a:rPr>
                        <a:t>Please note that the CCA states that this change should be made within 20 working days of it happening.</a:t>
                      </a:r>
                      <a:endParaRPr lang="en-GB" sz="1100" dirty="0">
                        <a:effectLst/>
                        <a:latin typeface="Arial"/>
                        <a:ea typeface="Times New Roman"/>
                        <a:cs typeface="Times New Roman"/>
                      </a:endParaRPr>
                    </a:p>
                  </a:txBody>
                  <a:tcPr marL="68580" marR="6858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accent1">
                        <a:lumMod val="40000"/>
                        <a:lumOff val="60000"/>
                      </a:schemeClr>
                    </a:solidFill>
                  </a:tcPr>
                </a:tc>
                <a:extLst>
                  <a:ext uri="{0D108BD9-81ED-4DB2-BD59-A6C34878D82A}">
                    <a16:rowId xmlns:a16="http://schemas.microsoft.com/office/drawing/2014/main" val="10003"/>
                  </a:ext>
                </a:extLst>
              </a:tr>
              <a:tr h="929639">
                <a:tc>
                  <a:txBody>
                    <a:bodyPr/>
                    <a:lstStyle/>
                    <a:p>
                      <a:pPr algn="l">
                        <a:spcBef>
                          <a:spcPts val="300"/>
                        </a:spcBef>
                        <a:spcAft>
                          <a:spcPts val="300"/>
                        </a:spcAft>
                      </a:pPr>
                      <a:r>
                        <a:rPr lang="en-GB" sz="1100" i="1" dirty="0">
                          <a:effectLst/>
                          <a:latin typeface="Calibri"/>
                          <a:ea typeface="Times New Roman"/>
                          <a:cs typeface="Times New Roman"/>
                        </a:rPr>
                        <a:t>...we close a site?</a:t>
                      </a:r>
                      <a:endParaRPr lang="en-GB" sz="1100" dirty="0">
                        <a:effectLst/>
                        <a:latin typeface="Arial"/>
                        <a:ea typeface="Times New Roman"/>
                        <a:cs typeface="Times New Roman"/>
                      </a:endParaRPr>
                    </a:p>
                  </a:txBody>
                  <a:tcPr marL="68580" marR="68580" marT="0"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l">
                        <a:spcBef>
                          <a:spcPts val="300"/>
                        </a:spcBef>
                        <a:spcAft>
                          <a:spcPts val="300"/>
                        </a:spcAft>
                      </a:pPr>
                      <a:r>
                        <a:rPr lang="en-GB" sz="1100" dirty="0">
                          <a:effectLst/>
                          <a:latin typeface="Calibri"/>
                          <a:ea typeface="Times New Roman"/>
                          <a:cs typeface="Times New Roman"/>
                        </a:rPr>
                        <a:t>Please email the techUK CCA helpline to provide the address of the site and the current CCA facility number for the site (i.e. techUK/F00XXX).  Data for the site will not need to be reported in any future target period reporting.</a:t>
                      </a:r>
                      <a:endParaRPr lang="en-GB" sz="1100" dirty="0">
                        <a:effectLst/>
                        <a:latin typeface="Arial"/>
                        <a:ea typeface="Times New Roman"/>
                        <a:cs typeface="Times New Roman"/>
                      </a:endParaRPr>
                    </a:p>
                    <a:p>
                      <a:pPr algn="l">
                        <a:spcBef>
                          <a:spcPts val="300"/>
                        </a:spcBef>
                        <a:spcAft>
                          <a:spcPts val="300"/>
                        </a:spcAft>
                      </a:pPr>
                      <a:r>
                        <a:rPr lang="en-GB" sz="1100" i="1" dirty="0">
                          <a:effectLst/>
                          <a:latin typeface="Calibri"/>
                          <a:ea typeface="Times New Roman"/>
                          <a:cs typeface="Times New Roman"/>
                        </a:rPr>
                        <a:t>Please note that the CCA states that this change should be made within 20 working days of it happening.</a:t>
                      </a:r>
                      <a:endParaRPr lang="en-GB" sz="1100" dirty="0">
                        <a:effectLst/>
                        <a:latin typeface="Arial"/>
                        <a:ea typeface="Times New Roman"/>
                        <a:cs typeface="Times New Roman"/>
                      </a:endParaRPr>
                    </a:p>
                  </a:txBody>
                  <a:tcPr marL="68580" marR="68580" marT="0"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4"/>
                  </a:ext>
                </a:extLst>
              </a:tr>
              <a:tr h="929639">
                <a:tc>
                  <a:txBody>
                    <a:bodyPr/>
                    <a:lstStyle/>
                    <a:p>
                      <a:pPr algn="l">
                        <a:spcBef>
                          <a:spcPts val="300"/>
                        </a:spcBef>
                        <a:spcAft>
                          <a:spcPts val="300"/>
                        </a:spcAft>
                      </a:pPr>
                      <a:r>
                        <a:rPr lang="en-GB" sz="1100" i="1" kern="1200" dirty="0">
                          <a:solidFill>
                            <a:schemeClr val="tx1"/>
                          </a:solidFill>
                          <a:effectLst/>
                          <a:latin typeface="Calibri"/>
                          <a:ea typeface="Times New Roman"/>
                          <a:cs typeface="Times New Roman"/>
                        </a:rPr>
                        <a:t>...we stop doing the ‘eligible’ process at site but don’t close it?</a:t>
                      </a:r>
                    </a:p>
                    <a:p>
                      <a:pPr algn="l">
                        <a:spcBef>
                          <a:spcPts val="300"/>
                        </a:spcBef>
                        <a:spcAft>
                          <a:spcPts val="300"/>
                        </a:spcAft>
                      </a:pPr>
                      <a:r>
                        <a:rPr lang="en-GB" sz="1100" i="1" kern="1200" dirty="0">
                          <a:solidFill>
                            <a:schemeClr val="tx1"/>
                          </a:solidFill>
                          <a:effectLst/>
                          <a:latin typeface="Calibri"/>
                          <a:ea typeface="Times New Roman"/>
                          <a:cs typeface="Times New Roman"/>
                        </a:rPr>
                        <a:t>e.g. we stop leasing/licensing space to 3rd parties.</a:t>
                      </a:r>
                    </a:p>
                    <a:p>
                      <a:pPr algn="l">
                        <a:spcBef>
                          <a:spcPts val="300"/>
                        </a:spcBef>
                        <a:spcAft>
                          <a:spcPts val="300"/>
                        </a:spcAft>
                      </a:pPr>
                      <a:endParaRPr lang="en-GB" sz="1100" dirty="0">
                        <a:effectLst/>
                        <a:latin typeface="Arial"/>
                        <a:ea typeface="Times New Roman"/>
                        <a:cs typeface="Times New Roman"/>
                      </a:endParaRPr>
                    </a:p>
                  </a:txBody>
                  <a:tcPr marL="68580" marR="68580" marT="0" marB="0">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chemeClr val="accent1">
                        <a:lumMod val="40000"/>
                        <a:lumOff val="60000"/>
                      </a:schemeClr>
                    </a:solidFill>
                  </a:tcPr>
                </a:tc>
                <a:tc>
                  <a:txBody>
                    <a:bodyPr/>
                    <a:lstStyle/>
                    <a:p>
                      <a:pPr marL="0" algn="l" defTabSz="914400" rtl="0" eaLnBrk="1" latinLnBrk="0" hangingPunct="1">
                        <a:spcBef>
                          <a:spcPts val="300"/>
                        </a:spcBef>
                        <a:spcAft>
                          <a:spcPts val="300"/>
                        </a:spcAft>
                      </a:pPr>
                      <a:r>
                        <a:rPr lang="en-GB" sz="1100" kern="1200" dirty="0">
                          <a:solidFill>
                            <a:schemeClr val="tx1"/>
                          </a:solidFill>
                          <a:effectLst/>
                          <a:latin typeface="Calibri"/>
                          <a:ea typeface="Times New Roman"/>
                          <a:cs typeface="Times New Roman"/>
                        </a:rPr>
                        <a:t>Please email the techUK CCA helpline to provide the address of the site and the current CCA facility number for the site (i.e. techUK/F00XXX).  Data for the site will not need to be reported in any future target period reporting.</a:t>
                      </a:r>
                    </a:p>
                    <a:p>
                      <a:pPr marL="0" algn="l" defTabSz="914400" rtl="0" eaLnBrk="1" latinLnBrk="0" hangingPunct="1">
                        <a:spcBef>
                          <a:spcPts val="300"/>
                        </a:spcBef>
                        <a:spcAft>
                          <a:spcPts val="300"/>
                        </a:spcAft>
                      </a:pPr>
                      <a:r>
                        <a:rPr lang="en-GB" sz="1100" kern="1200" dirty="0">
                          <a:solidFill>
                            <a:schemeClr val="tx1"/>
                          </a:solidFill>
                          <a:effectLst/>
                          <a:latin typeface="Calibri"/>
                          <a:ea typeface="Times New Roman"/>
                          <a:cs typeface="Times New Roman"/>
                        </a:rPr>
                        <a:t>PP10/11 forms should be sent to energy suppliers to stop claiming the CCL discount.</a:t>
                      </a:r>
                    </a:p>
                    <a:p>
                      <a:pPr algn="l">
                        <a:spcBef>
                          <a:spcPts val="300"/>
                        </a:spcBef>
                        <a:spcAft>
                          <a:spcPts val="300"/>
                        </a:spcAft>
                      </a:pPr>
                      <a:r>
                        <a:rPr lang="en-GB" sz="1100" i="1" kern="1200" dirty="0">
                          <a:solidFill>
                            <a:schemeClr val="tx1"/>
                          </a:solidFill>
                          <a:effectLst/>
                          <a:latin typeface="Calibri"/>
                          <a:ea typeface="Times New Roman"/>
                          <a:cs typeface="Times New Roman"/>
                        </a:rPr>
                        <a:t>Please note that the CCA states that this change should be made within 20 working days of it happening.</a:t>
                      </a:r>
                    </a:p>
                  </a:txBody>
                  <a:tcPr marL="68580" marR="68580" marT="0"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a:solidFill>
                        <a:srgbClr val="FFFFFF"/>
                      </a:solidFill>
                      <a:prstDash val="solid"/>
                    </a:lnB>
                    <a:solidFill>
                      <a:schemeClr val="accent1">
                        <a:lumMod val="40000"/>
                        <a:lumOff val="60000"/>
                      </a:schemeClr>
                    </a:solidFill>
                  </a:tcPr>
                </a:tc>
                <a:extLst>
                  <a:ext uri="{0D108BD9-81ED-4DB2-BD59-A6C34878D82A}">
                    <a16:rowId xmlns:a16="http://schemas.microsoft.com/office/drawing/2014/main" val="426971083"/>
                  </a:ext>
                </a:extLst>
              </a:tr>
            </a:tbl>
          </a:graphicData>
        </a:graphic>
      </p:graphicFrame>
      <p:sp>
        <p:nvSpPr>
          <p:cNvPr id="11" name="Rectangle 3">
            <a:extLst>
              <a:ext uri="{FF2B5EF4-FFF2-40B4-BE49-F238E27FC236}">
                <a16:creationId xmlns:a16="http://schemas.microsoft.com/office/drawing/2014/main" id="{7AFDF645-720E-4B30-AC1F-7ED52086E035}"/>
              </a:ext>
            </a:extLst>
          </p:cNvPr>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lvl="0" fontAlgn="base">
                <a:spcBef>
                  <a:spcPct val="0"/>
                </a:spcBef>
                <a:spcAft>
                  <a:spcPct val="0"/>
                </a:spcAft>
                <a:tabLst>
                  <a:tab pos="2880000" algn="ctr"/>
                  <a:tab pos="5760000" algn="r"/>
                </a:tabLst>
              </a:pPr>
              <a:t>2</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4</a:t>
            </a:r>
            <a:r>
              <a:rPr lang="en-GB" sz="1000" b="1" dirty="0">
                <a:solidFill>
                  <a:schemeClr val="tx1">
                    <a:lumMod val="50000"/>
                    <a:lumOff val="50000"/>
                  </a:schemeClr>
                </a:solidFill>
                <a:latin typeface="Calibri" pitchFamily="34" charset="0"/>
                <a:ea typeface="Calibri" pitchFamily="34" charset="0"/>
                <a:cs typeface="Calibri" pitchFamily="34" charset="0"/>
              </a:rPr>
              <a:t>	 What happens if…</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spTree>
    <p:extLst>
      <p:ext uri="{BB962C8B-B14F-4D97-AF65-F5344CB8AC3E}">
        <p14:creationId xmlns:p14="http://schemas.microsoft.com/office/powerpoint/2010/main" val="3031696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LR_logo_RGB.jpg"/>
          <p:cNvPicPr>
            <a:picLocks noChangeAspect="1"/>
          </p:cNvPicPr>
          <p:nvPr/>
        </p:nvPicPr>
        <p:blipFill>
          <a:blip r:embed="rId2" cstate="print"/>
          <a:stretch>
            <a:fillRect/>
          </a:stretch>
        </p:blipFill>
        <p:spPr>
          <a:xfrm>
            <a:off x="5373216" y="179512"/>
            <a:ext cx="1150248" cy="546855"/>
          </a:xfrm>
          <a:prstGeom prst="rect">
            <a:avLst/>
          </a:prstGeom>
        </p:spPr>
      </p:pic>
      <p:pic>
        <p:nvPicPr>
          <p:cNvPr id="5" name="Picture 4" descr="techUK logo image.png"/>
          <p:cNvPicPr>
            <a:picLocks noChangeAspect="1"/>
          </p:cNvPicPr>
          <p:nvPr/>
        </p:nvPicPr>
        <p:blipFill>
          <a:blip r:embed="rId3" cstate="print"/>
          <a:stretch>
            <a:fillRect/>
          </a:stretch>
        </p:blipFill>
        <p:spPr>
          <a:xfrm>
            <a:off x="332656" y="216702"/>
            <a:ext cx="1512168" cy="572655"/>
          </a:xfrm>
          <a:prstGeom prst="rect">
            <a:avLst/>
          </a:prstGeom>
        </p:spPr>
      </p:pic>
      <p:sp>
        <p:nvSpPr>
          <p:cNvPr id="8" name="Rectangle 7"/>
          <p:cNvSpPr/>
          <p:nvPr/>
        </p:nvSpPr>
        <p:spPr>
          <a:xfrm rot="18452629">
            <a:off x="-942194" y="3961295"/>
            <a:ext cx="8889836" cy="1631216"/>
          </a:xfrm>
          <a:prstGeom prst="rect">
            <a:avLst/>
          </a:prstGeom>
          <a:noFill/>
        </p:spPr>
        <p:txBody>
          <a:bodyPr wrap="squar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n-US" sz="10000" b="1" spc="150" dirty="0">
                <a:ln w="11430"/>
                <a:solidFill>
                  <a:srgbClr val="F8F8F8">
                    <a:alpha val="12000"/>
                  </a:srgbClr>
                </a:solidFill>
                <a:effectLst>
                  <a:outerShdw blurRad="25400" algn="tl" rotWithShape="0">
                    <a:schemeClr val="bg1">
                      <a:lumMod val="85000"/>
                      <a:alpha val="43000"/>
                    </a:schemeClr>
                  </a:outerShdw>
                </a:effectLst>
              </a:rPr>
              <a:t>techUK SLR</a:t>
            </a:r>
            <a:endParaRPr lang="en-US" sz="10000" b="1" cap="none" spc="150" dirty="0">
              <a:ln w="11430"/>
              <a:solidFill>
                <a:srgbClr val="F8F8F8">
                  <a:alpha val="12000"/>
                </a:srgbClr>
              </a:solidFill>
              <a:effectLst>
                <a:outerShdw blurRad="25400" algn="tl" rotWithShape="0">
                  <a:schemeClr val="bg1">
                    <a:lumMod val="85000"/>
                    <a:alpha val="43000"/>
                  </a:schemeClr>
                </a:outerShdw>
              </a:effectLst>
            </a:endParaRPr>
          </a:p>
        </p:txBody>
      </p:sp>
      <p:sp>
        <p:nvSpPr>
          <p:cNvPr id="9" name="Slide Number Placeholder 8"/>
          <p:cNvSpPr>
            <a:spLocks noGrp="1"/>
          </p:cNvSpPr>
          <p:nvPr>
            <p:ph type="sldNum" sz="quarter" idx="12"/>
          </p:nvPr>
        </p:nvSpPr>
        <p:spPr>
          <a:xfrm>
            <a:off x="5257800" y="8657167"/>
            <a:ext cx="1600200" cy="486833"/>
          </a:xfrm>
        </p:spPr>
        <p:txBody>
          <a:bodyPr/>
          <a:lstStyle/>
          <a:p>
            <a:fld id="{04A3A10D-7D5E-4932-A76F-CD1632FD3D96}" type="slidenum">
              <a:rPr lang="en-US" smtClean="0"/>
              <a:pPr/>
              <a:t>3</a:t>
            </a:fld>
            <a:endParaRPr lang="en-US"/>
          </a:p>
        </p:txBody>
      </p:sp>
      <p:graphicFrame>
        <p:nvGraphicFramePr>
          <p:cNvPr id="7" name="object 2"/>
          <p:cNvGraphicFramePr>
            <a:graphicFrameLocks noGrp="1"/>
          </p:cNvGraphicFramePr>
          <p:nvPr>
            <p:extLst>
              <p:ext uri="{D42A27DB-BD31-4B8C-83A1-F6EECF244321}">
                <p14:modId xmlns:p14="http://schemas.microsoft.com/office/powerpoint/2010/main" val="4193215018"/>
              </p:ext>
            </p:extLst>
          </p:nvPr>
        </p:nvGraphicFramePr>
        <p:xfrm>
          <a:off x="476672" y="1259632"/>
          <a:ext cx="5976335" cy="7262486"/>
        </p:xfrm>
        <a:graphic>
          <a:graphicData uri="http://schemas.openxmlformats.org/drawingml/2006/table">
            <a:tbl>
              <a:tblPr firstRow="1" bandRow="1">
                <a:tableStyleId>{2D5ABB26-0587-4C30-8999-92F81FD0307C}</a:tableStyleId>
              </a:tblPr>
              <a:tblGrid>
                <a:gridCol w="1649941">
                  <a:extLst>
                    <a:ext uri="{9D8B030D-6E8A-4147-A177-3AD203B41FA5}">
                      <a16:colId xmlns:a16="http://schemas.microsoft.com/office/drawing/2014/main" val="20000"/>
                    </a:ext>
                  </a:extLst>
                </a:gridCol>
                <a:gridCol w="4326394">
                  <a:extLst>
                    <a:ext uri="{9D8B030D-6E8A-4147-A177-3AD203B41FA5}">
                      <a16:colId xmlns:a16="http://schemas.microsoft.com/office/drawing/2014/main" val="20001"/>
                    </a:ext>
                  </a:extLst>
                </a:gridCol>
              </a:tblGrid>
              <a:tr h="259080">
                <a:tc gridSpan="2">
                  <a:txBody>
                    <a:bodyPr/>
                    <a:lstStyle/>
                    <a:p>
                      <a:pPr marL="85090">
                        <a:lnSpc>
                          <a:spcPct val="100000"/>
                        </a:lnSpc>
                        <a:spcBef>
                          <a:spcPts val="240"/>
                        </a:spcBef>
                      </a:pPr>
                      <a:r>
                        <a:rPr sz="1100" b="1" spc="-5" dirty="0">
                          <a:solidFill>
                            <a:srgbClr val="FFFFFF"/>
                          </a:solidFill>
                          <a:latin typeface="Calibri"/>
                          <a:cs typeface="Calibri"/>
                        </a:rPr>
                        <a:t>Wh</a:t>
                      </a:r>
                      <a:r>
                        <a:rPr sz="1100" b="1" spc="-10" dirty="0">
                          <a:solidFill>
                            <a:srgbClr val="FFFFFF"/>
                          </a:solidFill>
                          <a:latin typeface="Calibri"/>
                          <a:cs typeface="Calibri"/>
                        </a:rPr>
                        <a:t>a</a:t>
                      </a:r>
                      <a:r>
                        <a:rPr sz="1100" b="1" dirty="0">
                          <a:solidFill>
                            <a:srgbClr val="FFFFFF"/>
                          </a:solidFill>
                          <a:latin typeface="Calibri"/>
                          <a:cs typeface="Calibri"/>
                        </a:rPr>
                        <a:t>t </a:t>
                      </a:r>
                      <a:r>
                        <a:rPr sz="1100" b="1" spc="-5" dirty="0">
                          <a:solidFill>
                            <a:srgbClr val="FFFFFF"/>
                          </a:solidFill>
                          <a:latin typeface="Calibri"/>
                          <a:cs typeface="Calibri"/>
                        </a:rPr>
                        <a:t>h</a:t>
                      </a:r>
                      <a:r>
                        <a:rPr sz="1100" b="1" spc="-10" dirty="0">
                          <a:solidFill>
                            <a:srgbClr val="FFFFFF"/>
                          </a:solidFill>
                          <a:latin typeface="Calibri"/>
                          <a:cs typeface="Calibri"/>
                        </a:rPr>
                        <a:t>a</a:t>
                      </a:r>
                      <a:r>
                        <a:rPr sz="1100" b="1" spc="-5" dirty="0">
                          <a:solidFill>
                            <a:srgbClr val="FFFFFF"/>
                          </a:solidFill>
                          <a:latin typeface="Calibri"/>
                          <a:cs typeface="Calibri"/>
                        </a:rPr>
                        <a:t>ppen</a:t>
                      </a:r>
                      <a:r>
                        <a:rPr sz="1100" b="1" dirty="0">
                          <a:solidFill>
                            <a:srgbClr val="FFFFFF"/>
                          </a:solidFill>
                          <a:latin typeface="Calibri"/>
                          <a:cs typeface="Calibri"/>
                        </a:rPr>
                        <a:t>s</a:t>
                      </a:r>
                      <a:r>
                        <a:rPr sz="1100" b="1" spc="-10" dirty="0">
                          <a:solidFill>
                            <a:srgbClr val="FFFFFF"/>
                          </a:solidFill>
                          <a:latin typeface="Calibri"/>
                          <a:cs typeface="Calibri"/>
                        </a:rPr>
                        <a:t> </a:t>
                      </a:r>
                      <a:r>
                        <a:rPr sz="1100" b="1" dirty="0">
                          <a:solidFill>
                            <a:srgbClr val="FFFFFF"/>
                          </a:solidFill>
                          <a:latin typeface="Calibri"/>
                          <a:cs typeface="Calibri"/>
                        </a:rPr>
                        <a:t>i</a:t>
                      </a:r>
                      <a:r>
                        <a:rPr sz="1100" b="1" spc="-5" dirty="0">
                          <a:solidFill>
                            <a:srgbClr val="FFFFFF"/>
                          </a:solidFill>
                          <a:latin typeface="Calibri"/>
                          <a:cs typeface="Calibri"/>
                        </a:rPr>
                        <a:t>f</a:t>
                      </a:r>
                      <a:r>
                        <a:rPr sz="1100" b="1" dirty="0">
                          <a:solidFill>
                            <a:srgbClr val="FFFFFF"/>
                          </a:solidFill>
                          <a:latin typeface="Calibri"/>
                          <a:cs typeface="Calibri"/>
                        </a:rPr>
                        <a:t>...</a:t>
                      </a:r>
                      <a:endParaRPr sz="1100" dirty="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38100" cap="flat" cmpd="sng" algn="ctr">
                      <a:solidFill>
                        <a:srgbClr val="FFFFFF"/>
                      </a:solidFill>
                      <a:prstDash val="solid"/>
                      <a:round/>
                      <a:headEnd type="none" w="med" len="med"/>
                      <a:tailEnd type="none" w="med" len="med"/>
                    </a:lnB>
                    <a:solidFill>
                      <a:schemeClr val="accent1">
                        <a:lumMod val="75000"/>
                      </a:schemeClr>
                    </a:solidFill>
                  </a:tcPr>
                </a:tc>
                <a:tc hMerge="1">
                  <a:txBody>
                    <a:bodyPr/>
                    <a:lstStyle/>
                    <a:p>
                      <a:endParaRPr/>
                    </a:p>
                  </a:txBody>
                  <a:tcPr marL="0" marR="0" marT="0" marB="0"/>
                </a:tc>
                <a:extLst>
                  <a:ext uri="{0D108BD9-81ED-4DB2-BD59-A6C34878D82A}">
                    <a16:rowId xmlns:a16="http://schemas.microsoft.com/office/drawing/2014/main" val="10000"/>
                  </a:ext>
                </a:extLst>
              </a:tr>
              <a:tr h="594360">
                <a:tc>
                  <a:txBody>
                    <a:bodyPr/>
                    <a:lstStyle/>
                    <a:p>
                      <a:pPr algn="l">
                        <a:spcBef>
                          <a:spcPts val="300"/>
                        </a:spcBef>
                        <a:spcAft>
                          <a:spcPts val="300"/>
                        </a:spcAft>
                      </a:pPr>
                      <a:r>
                        <a:rPr lang="en-GB" sz="1100" i="1" dirty="0">
                          <a:effectLst/>
                          <a:latin typeface="Calibri"/>
                          <a:ea typeface="Times New Roman"/>
                          <a:cs typeface="Times New Roman"/>
                        </a:rPr>
                        <a:t>...we are considering closing a site?</a:t>
                      </a:r>
                      <a:endParaRPr lang="en-GB" sz="1100" dirty="0">
                        <a:effectLst/>
                        <a:latin typeface="Arial"/>
                        <a:ea typeface="Times New Roman"/>
                        <a:cs typeface="Times New Roman"/>
                      </a:endParaRPr>
                    </a:p>
                  </a:txBody>
                  <a:tcPr marL="68580" marR="68580" marT="0" marB="0">
                    <a:lnL w="12700">
                      <a:solidFill>
                        <a:srgbClr val="FFFFFF"/>
                      </a:solidFill>
                      <a:prstDash val="soli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a:solidFill>
                        <a:srgbClr val="FFFFFF"/>
                      </a:solidFill>
                      <a:prstDash val="solid"/>
                    </a:lnB>
                    <a:solidFill>
                      <a:schemeClr val="accent1">
                        <a:lumMod val="20000"/>
                        <a:lumOff val="80000"/>
                      </a:schemeClr>
                    </a:solidFill>
                  </a:tcPr>
                </a:tc>
                <a:tc>
                  <a:txBody>
                    <a:bodyPr/>
                    <a:lstStyle/>
                    <a:p>
                      <a:pPr algn="l">
                        <a:spcBef>
                          <a:spcPts val="300"/>
                        </a:spcBef>
                        <a:spcAft>
                          <a:spcPts val="300"/>
                        </a:spcAft>
                      </a:pPr>
                      <a:r>
                        <a:rPr lang="en-GB" sz="1100" dirty="0">
                          <a:effectLst/>
                          <a:latin typeface="Calibri"/>
                          <a:ea typeface="Times New Roman"/>
                          <a:cs typeface="Times New Roman"/>
                        </a:rPr>
                        <a:t>Please contact the techUK CCA helpline to discuss the implications (if production steadily decreases it may be advantageous to withdraw the site from the CCA before it closes as its base year data could then be removed from the bubble)</a:t>
                      </a:r>
                    </a:p>
                    <a:p>
                      <a:pPr algn="l">
                        <a:spcBef>
                          <a:spcPts val="300"/>
                        </a:spcBef>
                        <a:spcAft>
                          <a:spcPts val="300"/>
                        </a:spcAft>
                      </a:pPr>
                      <a:endParaRPr lang="en-GB" sz="1100" dirty="0">
                        <a:effectLst/>
                        <a:latin typeface="Arial"/>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a:solidFill>
                        <a:srgbClr val="FFFFFF"/>
                      </a:solidFill>
                      <a:prstDash val="solid"/>
                    </a:lnB>
                    <a:solidFill>
                      <a:schemeClr val="accent1">
                        <a:lumMod val="20000"/>
                        <a:lumOff val="80000"/>
                      </a:schemeClr>
                    </a:solidFill>
                  </a:tcPr>
                </a:tc>
                <a:extLst>
                  <a:ext uri="{0D108BD9-81ED-4DB2-BD59-A6C34878D82A}">
                    <a16:rowId xmlns:a16="http://schemas.microsoft.com/office/drawing/2014/main" val="10002"/>
                  </a:ext>
                </a:extLst>
              </a:tr>
              <a:tr h="839972">
                <a:tc>
                  <a:txBody>
                    <a:bodyPr/>
                    <a:lstStyle/>
                    <a:p>
                      <a:pPr algn="l">
                        <a:spcBef>
                          <a:spcPts val="300"/>
                        </a:spcBef>
                        <a:spcAft>
                          <a:spcPts val="300"/>
                        </a:spcAft>
                      </a:pPr>
                      <a:r>
                        <a:rPr lang="en-GB" sz="1100" i="1" dirty="0">
                          <a:effectLst/>
                          <a:latin typeface="Calibri"/>
                          <a:ea typeface="Times New Roman"/>
                          <a:cs typeface="Times New Roman"/>
                        </a:rPr>
                        <a:t>...we have problems with our metering?</a:t>
                      </a:r>
                      <a:endParaRPr lang="en-GB" sz="1100" dirty="0">
                        <a:effectLst/>
                        <a:latin typeface="Arial"/>
                        <a:ea typeface="Times New Roman"/>
                        <a:cs typeface="Times New Roman"/>
                      </a:endParaRPr>
                    </a:p>
                    <a:p>
                      <a:pPr algn="l">
                        <a:spcBef>
                          <a:spcPts val="300"/>
                        </a:spcBef>
                        <a:spcAft>
                          <a:spcPts val="300"/>
                        </a:spcAft>
                      </a:pPr>
                      <a:r>
                        <a:rPr lang="en-GB" sz="1100" i="1" dirty="0">
                          <a:effectLst/>
                          <a:latin typeface="Calibri"/>
                          <a:ea typeface="Times New Roman"/>
                          <a:cs typeface="Times New Roman"/>
                        </a:rPr>
                        <a:t>e.g. main incomers or sub-meters.</a:t>
                      </a:r>
                      <a:endParaRPr lang="en-GB" sz="1100" dirty="0">
                        <a:effectLst/>
                        <a:latin typeface="Arial"/>
                        <a:ea typeface="Times New Roman"/>
                        <a:cs typeface="Times New Roman"/>
                      </a:endParaRPr>
                    </a:p>
                  </a:txBody>
                  <a:tcPr marL="68580" marR="6858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accent1">
                        <a:lumMod val="40000"/>
                        <a:lumOff val="60000"/>
                      </a:schemeClr>
                    </a:solidFill>
                  </a:tcPr>
                </a:tc>
                <a:tc>
                  <a:txBody>
                    <a:bodyPr/>
                    <a:lstStyle/>
                    <a:p>
                      <a:pPr algn="l">
                        <a:spcBef>
                          <a:spcPts val="300"/>
                        </a:spcBef>
                        <a:spcAft>
                          <a:spcPts val="300"/>
                        </a:spcAft>
                      </a:pPr>
                      <a:r>
                        <a:rPr lang="en-GB" sz="1100" dirty="0">
                          <a:effectLst/>
                          <a:latin typeface="Calibri"/>
                          <a:ea typeface="Times New Roman"/>
                          <a:cs typeface="Times New Roman"/>
                        </a:rPr>
                        <a:t>Please contact the techUK CCA helpline to discuss the implications and the alternative techniques for estimating your energy consumption.</a:t>
                      </a:r>
                      <a:endParaRPr lang="en-GB" sz="1100" dirty="0">
                        <a:effectLst/>
                        <a:latin typeface="Arial"/>
                        <a:ea typeface="Times New Roman"/>
                        <a:cs typeface="Times New Roman"/>
                      </a:endParaRPr>
                    </a:p>
                  </a:txBody>
                  <a:tcPr marL="68580" marR="6858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accent1">
                        <a:lumMod val="40000"/>
                        <a:lumOff val="60000"/>
                      </a:schemeClr>
                    </a:solidFill>
                  </a:tcPr>
                </a:tc>
                <a:extLst>
                  <a:ext uri="{0D108BD9-81ED-4DB2-BD59-A6C34878D82A}">
                    <a16:rowId xmlns:a16="http://schemas.microsoft.com/office/drawing/2014/main" val="10003"/>
                  </a:ext>
                </a:extLst>
              </a:tr>
              <a:tr h="1512168">
                <a:tc>
                  <a:txBody>
                    <a:bodyPr/>
                    <a:lstStyle/>
                    <a:p>
                      <a:pPr algn="l">
                        <a:spcBef>
                          <a:spcPts val="300"/>
                        </a:spcBef>
                        <a:spcAft>
                          <a:spcPts val="300"/>
                        </a:spcAft>
                      </a:pPr>
                      <a:r>
                        <a:rPr lang="en-GB" sz="1100" i="1" dirty="0">
                          <a:effectLst/>
                          <a:latin typeface="Calibri"/>
                          <a:ea typeface="Times New Roman"/>
                          <a:cs typeface="Times New Roman"/>
                        </a:rPr>
                        <a:t>...we find an error in our base year or target period data?</a:t>
                      </a:r>
                      <a:endParaRPr lang="en-GB" sz="1100" dirty="0">
                        <a:effectLst/>
                        <a:latin typeface="Arial"/>
                        <a:ea typeface="Times New Roman"/>
                        <a:cs typeface="Times New Roman"/>
                      </a:endParaRPr>
                    </a:p>
                  </a:txBody>
                  <a:tcPr marL="68580" marR="6858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accent1">
                        <a:lumMod val="20000"/>
                        <a:lumOff val="80000"/>
                      </a:schemeClr>
                    </a:solidFill>
                  </a:tcPr>
                </a:tc>
                <a:tc>
                  <a:txBody>
                    <a:bodyPr/>
                    <a:lstStyle/>
                    <a:p>
                      <a:pPr algn="l">
                        <a:spcBef>
                          <a:spcPts val="300"/>
                        </a:spcBef>
                        <a:spcAft>
                          <a:spcPts val="300"/>
                        </a:spcAft>
                      </a:pPr>
                      <a:r>
                        <a:rPr lang="en-GB" sz="1100" dirty="0">
                          <a:effectLst/>
                          <a:latin typeface="Calibri"/>
                          <a:ea typeface="Times New Roman"/>
                          <a:cs typeface="Times New Roman"/>
                        </a:rPr>
                        <a:t>Please email the techUK CCA helpline to provide the corrected data and a brief explanation about why the data needs to change.  We’ll then process the change and advise if any further actions are required (i.e. the change could result in a need to purchase more CO2 for a previous target period, or, that more CO2 was bought than necessary and hence a refund may be possible). </a:t>
                      </a:r>
                      <a:endParaRPr lang="en-GB" sz="1100" dirty="0">
                        <a:effectLst/>
                        <a:latin typeface="Arial"/>
                        <a:ea typeface="Times New Roman"/>
                        <a:cs typeface="Times New Roman"/>
                      </a:endParaRPr>
                    </a:p>
                    <a:p>
                      <a:pPr algn="l">
                        <a:spcBef>
                          <a:spcPts val="300"/>
                        </a:spcBef>
                        <a:spcAft>
                          <a:spcPts val="300"/>
                        </a:spcAft>
                      </a:pPr>
                      <a:r>
                        <a:rPr lang="en-GB" sz="1100" i="1" dirty="0">
                          <a:effectLst/>
                          <a:latin typeface="Calibri"/>
                          <a:ea typeface="Times New Roman"/>
                          <a:cs typeface="Times New Roman"/>
                        </a:rPr>
                        <a:t>Please note that the CCA states that notification of the error should be made within 20 working days of discovering it.</a:t>
                      </a:r>
                      <a:endParaRPr lang="en-GB" sz="1100" dirty="0">
                        <a:effectLst/>
                        <a:latin typeface="Arial"/>
                        <a:ea typeface="Times New Roman"/>
                        <a:cs typeface="Times New Roman"/>
                      </a:endParaRPr>
                    </a:p>
                  </a:txBody>
                  <a:tcPr marL="68580" marR="6858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accent1">
                        <a:lumMod val="20000"/>
                        <a:lumOff val="80000"/>
                      </a:schemeClr>
                    </a:solidFill>
                  </a:tcPr>
                </a:tc>
                <a:extLst>
                  <a:ext uri="{0D108BD9-81ED-4DB2-BD59-A6C34878D82A}">
                    <a16:rowId xmlns:a16="http://schemas.microsoft.com/office/drawing/2014/main" val="10004"/>
                  </a:ext>
                </a:extLst>
              </a:tr>
              <a:tr h="643096">
                <a:tc>
                  <a:txBody>
                    <a:bodyPr/>
                    <a:lstStyle/>
                    <a:p>
                      <a:pPr algn="l">
                        <a:spcBef>
                          <a:spcPts val="300"/>
                        </a:spcBef>
                        <a:spcAft>
                          <a:spcPts val="300"/>
                        </a:spcAft>
                      </a:pPr>
                      <a:r>
                        <a:rPr lang="en-GB" sz="1100" i="1" dirty="0">
                          <a:effectLst/>
                          <a:latin typeface="Calibri"/>
                          <a:ea typeface="Times New Roman"/>
                          <a:cs typeface="Times New Roman"/>
                        </a:rPr>
                        <a:t>...we change our energy suppliers?</a:t>
                      </a:r>
                      <a:endParaRPr lang="en-GB" sz="1100" dirty="0">
                        <a:effectLst/>
                        <a:latin typeface="Arial"/>
                        <a:ea typeface="Times New Roman"/>
                        <a:cs typeface="Times New Roman"/>
                      </a:endParaRPr>
                    </a:p>
                  </a:txBody>
                  <a:tcPr marL="68580" marR="68580" marT="0"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a:spcBef>
                          <a:spcPts val="300"/>
                        </a:spcBef>
                        <a:spcAft>
                          <a:spcPts val="300"/>
                        </a:spcAft>
                      </a:pPr>
                      <a:r>
                        <a:rPr lang="en-GB" sz="1100" dirty="0">
                          <a:effectLst/>
                          <a:latin typeface="Calibri"/>
                          <a:ea typeface="Times New Roman"/>
                          <a:cs typeface="Times New Roman"/>
                        </a:rPr>
                        <a:t>A new PP11 form should be sent to the new energy suppliers to start claiming the CCL discount and a new PP10 form to HMRC for their records.</a:t>
                      </a:r>
                      <a:endParaRPr lang="en-GB" sz="1100" dirty="0">
                        <a:effectLst/>
                        <a:latin typeface="Arial"/>
                        <a:ea typeface="Times New Roman"/>
                        <a:cs typeface="Times New Roman"/>
                      </a:endParaRPr>
                    </a:p>
                  </a:txBody>
                  <a:tcPr marL="68580" marR="68580" marT="0"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5"/>
                  </a:ext>
                </a:extLst>
              </a:tr>
              <a:tr h="1432610">
                <a:tc>
                  <a:txBody>
                    <a:bodyPr/>
                    <a:lstStyle/>
                    <a:p>
                      <a:pPr algn="l">
                        <a:spcBef>
                          <a:spcPts val="300"/>
                        </a:spcBef>
                        <a:spcAft>
                          <a:spcPts val="300"/>
                        </a:spcAft>
                      </a:pPr>
                      <a:r>
                        <a:rPr lang="en-GB" sz="1100" i="1" dirty="0">
                          <a:effectLst/>
                          <a:latin typeface="Calibri"/>
                          <a:ea typeface="Times New Roman"/>
                          <a:cs typeface="Times New Roman"/>
                        </a:rPr>
                        <a:t>…what if the company name changes but it is not a Change of Ownership?</a:t>
                      </a:r>
                      <a:endParaRPr lang="en-GB" sz="1100" dirty="0">
                        <a:effectLst/>
                        <a:latin typeface="Arial"/>
                        <a:ea typeface="Times New Roman"/>
                        <a:cs typeface="Times New Roman"/>
                      </a:endParaRPr>
                    </a:p>
                  </a:txBody>
                  <a:tcPr marL="68580" marR="68580" marT="0" marB="0">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l">
                        <a:spcBef>
                          <a:spcPts val="300"/>
                        </a:spcBef>
                        <a:spcAft>
                          <a:spcPts val="300"/>
                        </a:spcAft>
                      </a:pPr>
                      <a:r>
                        <a:rPr lang="en-GB" sz="1100" dirty="0">
                          <a:effectLst/>
                          <a:latin typeface="Calibri"/>
                          <a:ea typeface="Times New Roman"/>
                          <a:cs typeface="Times New Roman"/>
                        </a:rPr>
                        <a:t>Please email the techUK CCA helpline to provide the new Company Name including proof that the Companies House Registration Number has not changed.  We’ll then make the changes to the EA CCA Registry. Upon approval of this change, the Environment Agency will issue a revised Underlying Agreement. Once received, the Responsible Person will need to provide their email assent within 20 working days.</a:t>
                      </a:r>
                      <a:endParaRPr lang="en-GB" sz="1100" dirty="0">
                        <a:effectLst/>
                        <a:latin typeface="Arial"/>
                        <a:ea typeface="Times New Roman"/>
                        <a:cs typeface="Times New Roman"/>
                      </a:endParaRPr>
                    </a:p>
                    <a:p>
                      <a:pPr algn="l">
                        <a:spcBef>
                          <a:spcPts val="300"/>
                        </a:spcBef>
                        <a:spcAft>
                          <a:spcPts val="300"/>
                        </a:spcAft>
                      </a:pPr>
                      <a:r>
                        <a:rPr lang="en-GB" sz="1100" i="1" dirty="0">
                          <a:effectLst/>
                          <a:latin typeface="Calibri"/>
                          <a:ea typeface="Times New Roman"/>
                          <a:cs typeface="Times New Roman"/>
                        </a:rPr>
                        <a:t>Please note that the CCA states that this change should be made within 20 working days of it happening.</a:t>
                      </a:r>
                    </a:p>
                    <a:p>
                      <a:pPr algn="l">
                        <a:spcBef>
                          <a:spcPts val="300"/>
                        </a:spcBef>
                        <a:spcAft>
                          <a:spcPts val="300"/>
                        </a:spcAft>
                      </a:pPr>
                      <a:endParaRPr lang="en-GB" sz="1100" i="1" dirty="0">
                        <a:effectLst/>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6"/>
                  </a:ext>
                </a:extLst>
              </a:tr>
              <a:tr h="1432610">
                <a:tc>
                  <a:txBody>
                    <a:bodyPr/>
                    <a:lstStyle/>
                    <a:p>
                      <a:pPr algn="l">
                        <a:spcBef>
                          <a:spcPts val="300"/>
                        </a:spcBef>
                        <a:spcAft>
                          <a:spcPts val="300"/>
                        </a:spcAft>
                      </a:pPr>
                      <a:r>
                        <a:rPr lang="en-GB" sz="1100" i="1" kern="1200" dirty="0">
                          <a:solidFill>
                            <a:schemeClr val="tx1"/>
                          </a:solidFill>
                          <a:effectLst/>
                          <a:latin typeface="Calibri"/>
                          <a:ea typeface="Times New Roman"/>
                          <a:cs typeface="Times New Roman"/>
                        </a:rPr>
                        <a:t>We gain or surrender a UK ETS or EU ETS permit?</a:t>
                      </a:r>
                    </a:p>
                    <a:p>
                      <a:pPr algn="l">
                        <a:spcBef>
                          <a:spcPts val="300"/>
                        </a:spcBef>
                        <a:spcAft>
                          <a:spcPts val="300"/>
                        </a:spcAft>
                      </a:pPr>
                      <a:endParaRPr lang="en-GB" sz="1100" dirty="0">
                        <a:effectLst/>
                        <a:latin typeface="Arial"/>
                        <a:ea typeface="Times New Roman"/>
                        <a:cs typeface="Times New Roman"/>
                      </a:endParaRPr>
                    </a:p>
                  </a:txBody>
                  <a:tcPr marL="68580" marR="68580" marT="0" marB="0">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chemeClr val="accent1">
                        <a:lumMod val="40000"/>
                        <a:lumOff val="60000"/>
                      </a:schemeClr>
                    </a:solidFill>
                  </a:tcPr>
                </a:tc>
                <a:tc>
                  <a:txBody>
                    <a:bodyPr/>
                    <a:lstStyle/>
                    <a:p>
                      <a:pPr algn="l">
                        <a:spcBef>
                          <a:spcPts val="300"/>
                        </a:spcBef>
                        <a:spcAft>
                          <a:spcPts val="300"/>
                        </a:spcAft>
                      </a:pPr>
                      <a:r>
                        <a:rPr lang="en-GB" sz="1100" kern="1200" dirty="0">
                          <a:solidFill>
                            <a:schemeClr val="tx1"/>
                          </a:solidFill>
                          <a:effectLst/>
                          <a:latin typeface="Calibri"/>
                          <a:ea typeface="Times New Roman"/>
                          <a:cs typeface="Times New Roman"/>
                        </a:rPr>
                        <a:t>Please email the techUK CCA helpline to advise of the change. A change to your baseline energy and targets will be required to include/exclude the fuels covered by the permit.</a:t>
                      </a:r>
                    </a:p>
                    <a:p>
                      <a:pPr algn="l">
                        <a:spcBef>
                          <a:spcPts val="300"/>
                        </a:spcBef>
                        <a:spcAft>
                          <a:spcPts val="300"/>
                        </a:spcAft>
                      </a:pPr>
                      <a:endParaRPr lang="en-GB" sz="1100" i="1" dirty="0">
                        <a:effectLst/>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a:solidFill>
                        <a:srgbClr val="FFFFFF"/>
                      </a:solidFill>
                      <a:prstDash val="solid"/>
                    </a:lnB>
                    <a:solidFill>
                      <a:schemeClr val="accent1">
                        <a:lumMod val="40000"/>
                        <a:lumOff val="60000"/>
                      </a:schemeClr>
                    </a:solidFill>
                  </a:tcPr>
                </a:tc>
                <a:extLst>
                  <a:ext uri="{0D108BD9-81ED-4DB2-BD59-A6C34878D82A}">
                    <a16:rowId xmlns:a16="http://schemas.microsoft.com/office/drawing/2014/main" val="4101589152"/>
                  </a:ext>
                </a:extLst>
              </a:tr>
            </a:tbl>
          </a:graphicData>
        </a:graphic>
      </p:graphicFrame>
      <p:sp>
        <p:nvSpPr>
          <p:cNvPr id="11" name="Rectangle 3">
            <a:extLst>
              <a:ext uri="{FF2B5EF4-FFF2-40B4-BE49-F238E27FC236}">
                <a16:creationId xmlns:a16="http://schemas.microsoft.com/office/drawing/2014/main" id="{0C0A2FCA-6F09-46A3-8A6A-47AEFEE977CA}"/>
              </a:ext>
            </a:extLst>
          </p:cNvPr>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lvl="0" fontAlgn="base">
                <a:spcBef>
                  <a:spcPct val="0"/>
                </a:spcBef>
                <a:spcAft>
                  <a:spcPct val="0"/>
                </a:spcAft>
                <a:tabLst>
                  <a:tab pos="2880000" algn="ctr"/>
                  <a:tab pos="5760000" algn="r"/>
                </a:tabLst>
              </a:pPr>
              <a:t>3</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4</a:t>
            </a:r>
            <a:r>
              <a:rPr lang="en-GB" sz="1000" b="1" dirty="0">
                <a:solidFill>
                  <a:schemeClr val="tx1">
                    <a:lumMod val="50000"/>
                    <a:lumOff val="50000"/>
                  </a:schemeClr>
                </a:solidFill>
                <a:latin typeface="Calibri" pitchFamily="34" charset="0"/>
                <a:ea typeface="Calibri" pitchFamily="34" charset="0"/>
                <a:cs typeface="Calibri" pitchFamily="34" charset="0"/>
              </a:rPr>
              <a:t>	 What happens if…</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spTree>
    <p:extLst>
      <p:ext uri="{BB962C8B-B14F-4D97-AF65-F5344CB8AC3E}">
        <p14:creationId xmlns:p14="http://schemas.microsoft.com/office/powerpoint/2010/main" val="3846569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LR_logo_RGB.jpg"/>
          <p:cNvPicPr>
            <a:picLocks noChangeAspect="1"/>
          </p:cNvPicPr>
          <p:nvPr/>
        </p:nvPicPr>
        <p:blipFill>
          <a:blip r:embed="rId2" cstate="print"/>
          <a:stretch>
            <a:fillRect/>
          </a:stretch>
        </p:blipFill>
        <p:spPr>
          <a:xfrm>
            <a:off x="5373216" y="179512"/>
            <a:ext cx="1150248" cy="546855"/>
          </a:xfrm>
          <a:prstGeom prst="rect">
            <a:avLst/>
          </a:prstGeom>
        </p:spPr>
      </p:pic>
      <p:pic>
        <p:nvPicPr>
          <p:cNvPr id="5" name="Picture 4" descr="techUK logo image.png"/>
          <p:cNvPicPr>
            <a:picLocks noChangeAspect="1"/>
          </p:cNvPicPr>
          <p:nvPr/>
        </p:nvPicPr>
        <p:blipFill>
          <a:blip r:embed="rId3" cstate="print"/>
          <a:stretch>
            <a:fillRect/>
          </a:stretch>
        </p:blipFill>
        <p:spPr>
          <a:xfrm>
            <a:off x="332656" y="216702"/>
            <a:ext cx="1512168" cy="572655"/>
          </a:xfrm>
          <a:prstGeom prst="rect">
            <a:avLst/>
          </a:prstGeom>
        </p:spPr>
      </p:pic>
      <p:sp>
        <p:nvSpPr>
          <p:cNvPr id="8" name="Rectangle 7"/>
          <p:cNvSpPr/>
          <p:nvPr/>
        </p:nvSpPr>
        <p:spPr>
          <a:xfrm rot="18452629">
            <a:off x="-942194" y="3961295"/>
            <a:ext cx="8889836" cy="1631216"/>
          </a:xfrm>
          <a:prstGeom prst="rect">
            <a:avLst/>
          </a:prstGeom>
          <a:noFill/>
        </p:spPr>
        <p:txBody>
          <a:bodyPr wrap="squar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n-US" sz="10000" b="1" spc="150" dirty="0">
                <a:ln w="11430"/>
                <a:solidFill>
                  <a:srgbClr val="F8F8F8">
                    <a:alpha val="12000"/>
                  </a:srgbClr>
                </a:solidFill>
                <a:effectLst>
                  <a:outerShdw blurRad="25400" algn="tl" rotWithShape="0">
                    <a:schemeClr val="bg1">
                      <a:lumMod val="85000"/>
                      <a:alpha val="43000"/>
                    </a:schemeClr>
                  </a:outerShdw>
                </a:effectLst>
              </a:rPr>
              <a:t>techUK SLR</a:t>
            </a:r>
            <a:endParaRPr lang="en-US" sz="10000" b="1" cap="none" spc="150" dirty="0">
              <a:ln w="11430"/>
              <a:solidFill>
                <a:srgbClr val="F8F8F8">
                  <a:alpha val="12000"/>
                </a:srgbClr>
              </a:solidFill>
              <a:effectLst>
                <a:outerShdw blurRad="25400" algn="tl" rotWithShape="0">
                  <a:schemeClr val="bg1">
                    <a:lumMod val="85000"/>
                    <a:alpha val="43000"/>
                  </a:schemeClr>
                </a:outerShdw>
              </a:effectLst>
            </a:endParaRPr>
          </a:p>
        </p:txBody>
      </p:sp>
      <p:sp>
        <p:nvSpPr>
          <p:cNvPr id="9" name="Slide Number Placeholder 8"/>
          <p:cNvSpPr>
            <a:spLocks noGrp="1"/>
          </p:cNvSpPr>
          <p:nvPr>
            <p:ph type="sldNum" sz="quarter" idx="12"/>
          </p:nvPr>
        </p:nvSpPr>
        <p:spPr>
          <a:xfrm>
            <a:off x="5257800" y="8657167"/>
            <a:ext cx="1600200" cy="486833"/>
          </a:xfrm>
        </p:spPr>
        <p:txBody>
          <a:bodyPr/>
          <a:lstStyle/>
          <a:p>
            <a:fld id="{04A3A10D-7D5E-4932-A76F-CD1632FD3D96}" type="slidenum">
              <a:rPr lang="en-US" smtClean="0"/>
              <a:pPr/>
              <a:t>4</a:t>
            </a:fld>
            <a:endParaRPr lang="en-US"/>
          </a:p>
        </p:txBody>
      </p:sp>
      <p:sp>
        <p:nvSpPr>
          <p:cNvPr id="11" name="TextBox 10">
            <a:extLst>
              <a:ext uri="{FF2B5EF4-FFF2-40B4-BE49-F238E27FC236}">
                <a16:creationId xmlns:a16="http://schemas.microsoft.com/office/drawing/2014/main" id="{8CC2A92F-659D-40A1-83D7-94B0D07CE177}"/>
              </a:ext>
            </a:extLst>
          </p:cNvPr>
          <p:cNvSpPr txBox="1"/>
          <p:nvPr/>
        </p:nvSpPr>
        <p:spPr>
          <a:xfrm>
            <a:off x="620688" y="1453005"/>
            <a:ext cx="5544616" cy="2110884"/>
          </a:xfrm>
          <a:prstGeom prst="rect">
            <a:avLst/>
          </a:prstGeom>
          <a:solidFill>
            <a:schemeClr val="accent1">
              <a:lumMod val="20000"/>
              <a:lumOff val="80000"/>
            </a:schemeClr>
          </a:solidFill>
          <a:ln>
            <a:solidFill>
              <a:schemeClr val="accent1"/>
            </a:solidFill>
          </a:ln>
        </p:spPr>
        <p:txBody>
          <a:bodyPr wrap="square" rtlCol="0">
            <a:noAutofit/>
          </a:bodyPr>
          <a:lstStyle/>
          <a:p>
            <a:pPr algn="ctr"/>
            <a:endParaRPr lang="en-GB" sz="1400" u="sng" dirty="0">
              <a:solidFill>
                <a:schemeClr val="accent4">
                  <a:lumMod val="50000"/>
                </a:schemeClr>
              </a:solidFill>
              <a:latin typeface="Calibri" pitchFamily="34" charset="0"/>
            </a:endParaRPr>
          </a:p>
          <a:p>
            <a:pPr algn="ctr"/>
            <a:r>
              <a:rPr lang="en-GB" sz="1400" b="1" i="1" dirty="0">
                <a:solidFill>
                  <a:schemeClr val="accent4">
                    <a:lumMod val="50000"/>
                  </a:schemeClr>
                </a:solidFill>
                <a:latin typeface="Calibri" pitchFamily="34" charset="0"/>
              </a:rPr>
              <a:t>For further information please contact SLR’s techUK CCA helpdesk:</a:t>
            </a:r>
          </a:p>
          <a:p>
            <a:pPr algn="ctr"/>
            <a:endParaRPr lang="en-GB" sz="1400" u="sng" dirty="0">
              <a:solidFill>
                <a:schemeClr val="accent4">
                  <a:lumMod val="50000"/>
                </a:schemeClr>
              </a:solidFill>
              <a:latin typeface="Calibri" pitchFamily="34" charset="0"/>
            </a:endParaRPr>
          </a:p>
          <a:p>
            <a:pPr algn="ctr"/>
            <a:r>
              <a:rPr lang="fr-FR" sz="1400" dirty="0">
                <a:solidFill>
                  <a:schemeClr val="accent4">
                    <a:lumMod val="50000"/>
                  </a:schemeClr>
                </a:solidFill>
                <a:latin typeface="Calibri" pitchFamily="34" charset="0"/>
              </a:rPr>
              <a:t>+44 (0)844 800 1880</a:t>
            </a:r>
          </a:p>
          <a:p>
            <a:pPr algn="ctr"/>
            <a:endParaRPr lang="en-GB" sz="1400" dirty="0">
              <a:solidFill>
                <a:schemeClr val="accent4">
                  <a:lumMod val="50000"/>
                </a:schemeClr>
              </a:solidFill>
              <a:latin typeface="Calibri" pitchFamily="34" charset="0"/>
            </a:endParaRPr>
          </a:p>
          <a:p>
            <a:pPr algn="ctr"/>
            <a:r>
              <a:rPr lang="fr-FR" sz="1400" u="sng" dirty="0">
                <a:solidFill>
                  <a:schemeClr val="accent4">
                    <a:lumMod val="50000"/>
                  </a:schemeClr>
                </a:solidFill>
                <a:latin typeface="Calibri" pitchFamily="34" charset="0"/>
                <a:hlinkClick r:id="rId4"/>
              </a:rPr>
              <a:t>techUK@slrconsulting.com</a:t>
            </a:r>
            <a:endParaRPr lang="fr-FR" sz="1400" dirty="0">
              <a:solidFill>
                <a:schemeClr val="accent4">
                  <a:lumMod val="50000"/>
                </a:schemeClr>
              </a:solidFill>
              <a:latin typeface="Calibri" pitchFamily="34" charset="0"/>
            </a:endParaRPr>
          </a:p>
          <a:p>
            <a:pPr algn="ctr"/>
            <a:endParaRPr lang="fr-FR" sz="1400" dirty="0">
              <a:solidFill>
                <a:schemeClr val="accent4">
                  <a:lumMod val="50000"/>
                </a:schemeClr>
              </a:solidFill>
              <a:latin typeface="Calibri" pitchFamily="34" charset="0"/>
            </a:endParaRPr>
          </a:p>
          <a:p>
            <a:pPr algn="ctr"/>
            <a:r>
              <a:rPr lang="fr-FR" sz="1400" dirty="0">
                <a:solidFill>
                  <a:schemeClr val="accent4">
                    <a:lumMod val="50000"/>
                  </a:schemeClr>
                </a:solidFill>
                <a:latin typeface="Calibri" pitchFamily="34" charset="0"/>
              </a:rPr>
              <a:t>or </a:t>
            </a:r>
            <a:r>
              <a:rPr lang="fr-FR" sz="1400" dirty="0" err="1">
                <a:solidFill>
                  <a:schemeClr val="accent4">
                    <a:lumMod val="50000"/>
                  </a:schemeClr>
                </a:solidFill>
                <a:latin typeface="Calibri" pitchFamily="34" charset="0"/>
              </a:rPr>
              <a:t>visit</a:t>
            </a:r>
            <a:r>
              <a:rPr lang="fr-FR" sz="1400" dirty="0">
                <a:solidFill>
                  <a:schemeClr val="accent4">
                    <a:lumMod val="50000"/>
                  </a:schemeClr>
                </a:solidFill>
                <a:latin typeface="Calibri" pitchFamily="34" charset="0"/>
              </a:rPr>
              <a:t> </a:t>
            </a:r>
            <a:r>
              <a:rPr lang="fr-FR" sz="1400" dirty="0">
                <a:solidFill>
                  <a:schemeClr val="accent4">
                    <a:lumMod val="50000"/>
                  </a:schemeClr>
                </a:solidFill>
                <a:latin typeface="Calibri" pitchFamily="34" charset="0"/>
                <a:hlinkClick r:id="rId5"/>
              </a:rPr>
              <a:t>www.techuk.org/developing-markets/data-centres.html</a:t>
            </a:r>
            <a:r>
              <a:rPr lang="fr-FR" sz="1400" dirty="0">
                <a:solidFill>
                  <a:schemeClr val="accent4">
                    <a:lumMod val="50000"/>
                  </a:schemeClr>
                </a:solidFill>
                <a:latin typeface="Calibri" pitchFamily="34" charset="0"/>
              </a:rPr>
              <a:t> </a:t>
            </a:r>
          </a:p>
          <a:p>
            <a:pPr algn="ctr"/>
            <a:endParaRPr lang="en-GB" sz="1400" dirty="0">
              <a:solidFill>
                <a:schemeClr val="accent4">
                  <a:lumMod val="50000"/>
                </a:schemeClr>
              </a:solidFill>
              <a:latin typeface="Calibri" pitchFamily="34" charset="0"/>
            </a:endParaRPr>
          </a:p>
        </p:txBody>
      </p:sp>
      <p:sp>
        <p:nvSpPr>
          <p:cNvPr id="12" name="TextBox 11">
            <a:extLst>
              <a:ext uri="{FF2B5EF4-FFF2-40B4-BE49-F238E27FC236}">
                <a16:creationId xmlns:a16="http://schemas.microsoft.com/office/drawing/2014/main" id="{696598B7-26D0-4841-B44A-FEDD89FEFD30}"/>
              </a:ext>
            </a:extLst>
          </p:cNvPr>
          <p:cNvSpPr txBox="1"/>
          <p:nvPr/>
        </p:nvSpPr>
        <p:spPr>
          <a:xfrm>
            <a:off x="584684" y="3815325"/>
            <a:ext cx="5688632" cy="430887"/>
          </a:xfrm>
          <a:prstGeom prst="rect">
            <a:avLst/>
          </a:prstGeom>
          <a:noFill/>
        </p:spPr>
        <p:txBody>
          <a:bodyPr wrap="square" rtlCol="0">
            <a:spAutoFit/>
          </a:bodyPr>
          <a:lstStyle/>
          <a:p>
            <a:r>
              <a:rPr lang="en-GB" sz="1100" dirty="0">
                <a:latin typeface="Calibri" pitchFamily="34" charset="0"/>
              </a:rPr>
              <a:t>The full suite of techUK CCA Guidance Notes are listed below and can be accessed via contacting the helpdesk or visiting the website.</a:t>
            </a:r>
          </a:p>
        </p:txBody>
      </p:sp>
      <p:sp>
        <p:nvSpPr>
          <p:cNvPr id="14" name="Rectangle 3">
            <a:extLst>
              <a:ext uri="{FF2B5EF4-FFF2-40B4-BE49-F238E27FC236}">
                <a16:creationId xmlns:a16="http://schemas.microsoft.com/office/drawing/2014/main" id="{019BD7F0-991E-4208-A608-485C9088673A}"/>
              </a:ext>
            </a:extLst>
          </p:cNvPr>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lvl="0" fontAlgn="base">
                <a:spcBef>
                  <a:spcPct val="0"/>
                </a:spcBef>
                <a:spcAft>
                  <a:spcPct val="0"/>
                </a:spcAft>
                <a:tabLst>
                  <a:tab pos="2880000" algn="ctr"/>
                  <a:tab pos="5760000" algn="r"/>
                </a:tabLst>
              </a:pPr>
              <a:t>4</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4</a:t>
            </a:r>
            <a:r>
              <a:rPr lang="en-GB" sz="1000" b="1" dirty="0">
                <a:solidFill>
                  <a:schemeClr val="tx1">
                    <a:lumMod val="50000"/>
                    <a:lumOff val="50000"/>
                  </a:schemeClr>
                </a:solidFill>
                <a:latin typeface="Calibri" pitchFamily="34" charset="0"/>
                <a:ea typeface="Calibri" pitchFamily="34" charset="0"/>
                <a:cs typeface="Calibri" pitchFamily="34" charset="0"/>
              </a:rPr>
              <a:t>	 What happens if…</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graphicFrame>
        <p:nvGraphicFramePr>
          <p:cNvPr id="15" name="Table 14">
            <a:extLst>
              <a:ext uri="{FF2B5EF4-FFF2-40B4-BE49-F238E27FC236}">
                <a16:creationId xmlns:a16="http://schemas.microsoft.com/office/drawing/2014/main" id="{003B57E9-EF76-4257-BB4B-CD122566AC4C}"/>
              </a:ext>
            </a:extLst>
          </p:cNvPr>
          <p:cNvGraphicFramePr>
            <a:graphicFrameLocks noGrp="1"/>
          </p:cNvGraphicFramePr>
          <p:nvPr>
            <p:extLst>
              <p:ext uri="{D42A27DB-BD31-4B8C-83A1-F6EECF244321}">
                <p14:modId xmlns:p14="http://schemas.microsoft.com/office/powerpoint/2010/main" val="2480968036"/>
              </p:ext>
            </p:extLst>
          </p:nvPr>
        </p:nvGraphicFramePr>
        <p:xfrm>
          <a:off x="872716" y="4436345"/>
          <a:ext cx="5112568" cy="3939425"/>
        </p:xfrm>
        <a:graphic>
          <a:graphicData uri="http://schemas.openxmlformats.org/drawingml/2006/table">
            <a:tbl>
              <a:tblPr/>
              <a:tblGrid>
                <a:gridCol w="1126247">
                  <a:extLst>
                    <a:ext uri="{9D8B030D-6E8A-4147-A177-3AD203B41FA5}">
                      <a16:colId xmlns:a16="http://schemas.microsoft.com/office/drawing/2014/main" val="804519977"/>
                    </a:ext>
                  </a:extLst>
                </a:gridCol>
                <a:gridCol w="3986321">
                  <a:extLst>
                    <a:ext uri="{9D8B030D-6E8A-4147-A177-3AD203B41FA5}">
                      <a16:colId xmlns:a16="http://schemas.microsoft.com/office/drawing/2014/main" val="2265281513"/>
                    </a:ext>
                  </a:extLst>
                </a:gridCol>
              </a:tblGrid>
              <a:tr h="227449">
                <a:tc>
                  <a:txBody>
                    <a:bodyPr/>
                    <a:lstStyle/>
                    <a:p>
                      <a:pPr algn="ctr" rtl="0" fontAlgn="ctr"/>
                      <a:r>
                        <a:rPr lang="en-GB" sz="1100" b="1" i="0" u="none" strike="noStrike" dirty="0">
                          <a:solidFill>
                            <a:srgbClr val="FFFFFF"/>
                          </a:solidFill>
                          <a:effectLst/>
                          <a:latin typeface="Calibri" panose="020F0502020204030204" pitchFamily="34" charset="0"/>
                        </a:rPr>
                        <a:t>Guidance Note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05496"/>
                    </a:solidFill>
                  </a:tcPr>
                </a:tc>
                <a:tc>
                  <a:txBody>
                    <a:bodyPr/>
                    <a:lstStyle/>
                    <a:p>
                      <a:pPr algn="l" rtl="0" fontAlgn="ctr"/>
                      <a:r>
                        <a:rPr lang="en-GB" sz="1100" b="1" i="0" u="none" strike="noStrike">
                          <a:solidFill>
                            <a:srgbClr val="FFFFFF"/>
                          </a:solidFill>
                          <a:effectLst/>
                          <a:latin typeface="Calibri" panose="020F0502020204030204" pitchFamily="34" charset="0"/>
                        </a:rPr>
                        <a:t>Title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05496"/>
                    </a:solidFill>
                  </a:tcPr>
                </a:tc>
                <a:extLst>
                  <a:ext uri="{0D108BD9-81ED-4DB2-BD59-A6C34878D82A}">
                    <a16:rowId xmlns:a16="http://schemas.microsoft.com/office/drawing/2014/main" val="3191973578"/>
                  </a:ext>
                </a:extLst>
              </a:tr>
              <a:tr h="236548">
                <a:tc>
                  <a:txBody>
                    <a:bodyPr/>
                    <a:lstStyle/>
                    <a:p>
                      <a:pPr algn="ctr" rtl="0" fontAlgn="ctr"/>
                      <a:r>
                        <a:rPr lang="en-GB" sz="1100" b="0" i="0" u="none" strike="noStrike" dirty="0">
                          <a:solidFill>
                            <a:srgbClr val="000000"/>
                          </a:solidFill>
                          <a:effectLst/>
                          <a:latin typeface="Calibri" panose="020F0502020204030204" pitchFamily="34" charset="0"/>
                        </a:rPr>
                        <a:t>1</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What is a CCA</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46964000"/>
                  </a:ext>
                </a:extLst>
              </a:tr>
              <a:tr h="227449">
                <a:tc>
                  <a:txBody>
                    <a:bodyPr/>
                    <a:lstStyle/>
                    <a:p>
                      <a:pPr algn="ctr" rtl="0" fontAlgn="ctr"/>
                      <a:r>
                        <a:rPr lang="en-GB" sz="1100" b="0" i="0" u="none" strike="noStrike">
                          <a:solidFill>
                            <a:srgbClr val="000000"/>
                          </a:solidFill>
                          <a:effectLst/>
                          <a:latin typeface="Calibri" panose="020F0502020204030204" pitchFamily="34" charset="0"/>
                        </a:rPr>
                        <a:t>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Transferring Ownership of a CCA</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821604717"/>
                  </a:ext>
                </a:extLst>
              </a:tr>
              <a:tr h="236548">
                <a:tc>
                  <a:txBody>
                    <a:bodyPr/>
                    <a:lstStyle/>
                    <a:p>
                      <a:pPr algn="ctr" rtl="0" fontAlgn="ctr"/>
                      <a:r>
                        <a:rPr lang="en-GB" sz="1100" b="0" i="0" u="none" strike="noStrike">
                          <a:solidFill>
                            <a:srgbClr val="000000"/>
                          </a:solidFill>
                          <a:effectLst/>
                          <a:latin typeface="Calibri" panose="020F0502020204030204" pitchFamily="34" charset="0"/>
                        </a:rPr>
                        <a:t>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dirty="0">
                          <a:solidFill>
                            <a:srgbClr val="000000"/>
                          </a:solidFill>
                          <a:effectLst/>
                          <a:latin typeface="Calibri" panose="020F0502020204030204" pitchFamily="34" charset="0"/>
                        </a:rPr>
                        <a:t>techUK CCA Administration Charges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940641820"/>
                  </a:ext>
                </a:extLst>
              </a:tr>
              <a:tr h="227449">
                <a:tc>
                  <a:txBody>
                    <a:bodyPr/>
                    <a:lstStyle/>
                    <a:p>
                      <a:pPr algn="ctr" rtl="0" fontAlgn="ctr"/>
                      <a:r>
                        <a:rPr lang="en-GB" sz="1100" b="0" i="0" u="none" strike="noStrike">
                          <a:solidFill>
                            <a:srgbClr val="000000"/>
                          </a:solidFill>
                          <a:effectLst/>
                          <a:latin typeface="Calibri" panose="020F0502020204030204" pitchFamily="34" charset="0"/>
                        </a:rPr>
                        <a:t>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Completing HMRC PP10 and PP11 Forms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429116604"/>
                  </a:ext>
                </a:extLst>
              </a:tr>
              <a:tr h="236548">
                <a:tc>
                  <a:txBody>
                    <a:bodyPr/>
                    <a:lstStyle/>
                    <a:p>
                      <a:pPr algn="ctr" rtl="0" fontAlgn="ctr"/>
                      <a:r>
                        <a:rPr lang="en-GB" sz="1100" b="0" i="0" u="none" strike="noStrike">
                          <a:solidFill>
                            <a:srgbClr val="000000"/>
                          </a:solidFill>
                          <a:effectLst/>
                          <a:latin typeface="Calibri" panose="020F0502020204030204" pitchFamily="34" charset="0"/>
                        </a:rPr>
                        <a:t>5</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dirty="0">
                          <a:solidFill>
                            <a:srgbClr val="000000"/>
                          </a:solidFill>
                          <a:effectLst/>
                          <a:latin typeface="Calibri" panose="020F0502020204030204" pitchFamily="34" charset="0"/>
                        </a:rPr>
                        <a:t>Timetable of techUK CCA Activities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508928115"/>
                  </a:ext>
                </a:extLst>
              </a:tr>
              <a:tr h="227449">
                <a:tc>
                  <a:txBody>
                    <a:bodyPr/>
                    <a:lstStyle/>
                    <a:p>
                      <a:pPr algn="ctr" rtl="0" fontAlgn="ctr"/>
                      <a:r>
                        <a:rPr lang="en-GB" sz="1100" b="0" i="0" u="none" strike="noStrike">
                          <a:solidFill>
                            <a:srgbClr val="000000"/>
                          </a:solidFill>
                          <a:effectLst/>
                          <a:latin typeface="Calibri" panose="020F0502020204030204" pitchFamily="34" charset="0"/>
                        </a:rPr>
                        <a:t>6</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Obligations under your CCA including audits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435595621"/>
                  </a:ext>
                </a:extLst>
              </a:tr>
              <a:tr h="236548">
                <a:tc>
                  <a:txBody>
                    <a:bodyPr/>
                    <a:lstStyle/>
                    <a:p>
                      <a:pPr algn="ctr" rtl="0" fontAlgn="ctr"/>
                      <a:r>
                        <a:rPr lang="en-GB" sz="1100" b="0" i="0" u="none" strike="noStrike">
                          <a:solidFill>
                            <a:srgbClr val="000000"/>
                          </a:solidFill>
                          <a:effectLst/>
                          <a:latin typeface="Calibri" panose="020F0502020204030204" pitchFamily="34" charset="0"/>
                        </a:rPr>
                        <a:t>7</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Reporting data at each Target Period</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834719161"/>
                  </a:ext>
                </a:extLst>
              </a:tr>
              <a:tr h="227449">
                <a:tc>
                  <a:txBody>
                    <a:bodyPr/>
                    <a:lstStyle/>
                    <a:p>
                      <a:pPr algn="ctr" rtl="0" fontAlgn="ctr"/>
                      <a:r>
                        <a:rPr lang="en-GB" sz="1100" b="0" i="0" u="none" strike="noStrike">
                          <a:solidFill>
                            <a:srgbClr val="000000"/>
                          </a:solidFill>
                          <a:effectLst/>
                          <a:latin typeface="Calibri" panose="020F0502020204030204" pitchFamily="34" charset="0"/>
                        </a:rPr>
                        <a:t>8</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How CCAs interact with other schemes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036526448"/>
                  </a:ext>
                </a:extLst>
              </a:tr>
              <a:tr h="236548">
                <a:tc>
                  <a:txBody>
                    <a:bodyPr/>
                    <a:lstStyle/>
                    <a:p>
                      <a:pPr algn="ctr" rtl="0" fontAlgn="ctr"/>
                      <a:r>
                        <a:rPr lang="en-GB" sz="1100" b="0" i="0" u="none" strike="noStrike">
                          <a:solidFill>
                            <a:srgbClr val="000000"/>
                          </a:solidFill>
                          <a:effectLst/>
                          <a:latin typeface="Calibri" panose="020F0502020204030204" pitchFamily="34" charset="0"/>
                        </a:rPr>
                        <a:t>9</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Glossary and Abbreviations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884124896"/>
                  </a:ext>
                </a:extLst>
              </a:tr>
              <a:tr h="227449">
                <a:tc>
                  <a:txBody>
                    <a:bodyPr/>
                    <a:lstStyle/>
                    <a:p>
                      <a:pPr algn="ctr" rtl="0" fontAlgn="ctr"/>
                      <a:r>
                        <a:rPr lang="en-GB" sz="1100" b="0" i="0" u="none" strike="noStrike">
                          <a:solidFill>
                            <a:srgbClr val="000000"/>
                          </a:solidFill>
                          <a:effectLst/>
                          <a:latin typeface="Calibri" panose="020F0502020204030204" pitchFamily="34" charset="0"/>
                        </a:rPr>
                        <a:t>10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What happens if...</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508446292"/>
                  </a:ext>
                </a:extLst>
              </a:tr>
              <a:tr h="236548">
                <a:tc>
                  <a:txBody>
                    <a:bodyPr/>
                    <a:lstStyle/>
                    <a:p>
                      <a:pPr algn="ctr" rtl="0" fontAlgn="ctr"/>
                      <a:r>
                        <a:rPr lang="en-GB" sz="1100" b="0" i="0" u="none" strike="noStrike">
                          <a:solidFill>
                            <a:srgbClr val="000000"/>
                          </a:solidFill>
                          <a:effectLst/>
                          <a:latin typeface="Calibri" panose="020F0502020204030204" pitchFamily="34" charset="0"/>
                        </a:rPr>
                        <a:t>11</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Submetering and base year </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149804086"/>
                  </a:ext>
                </a:extLst>
              </a:tr>
              <a:tr h="227449">
                <a:tc>
                  <a:txBody>
                    <a:bodyPr/>
                    <a:lstStyle/>
                    <a:p>
                      <a:pPr algn="ctr" rtl="0" fontAlgn="ctr"/>
                      <a:r>
                        <a:rPr lang="en-GB" sz="1100" b="0" i="0" u="none" strike="noStrike">
                          <a:solidFill>
                            <a:srgbClr val="000000"/>
                          </a:solidFill>
                          <a:effectLst/>
                          <a:latin typeface="Calibri" panose="020F0502020204030204" pitchFamily="34" charset="0"/>
                        </a:rPr>
                        <a:t>12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Measuring Generator Fuel </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121176871"/>
                  </a:ext>
                </a:extLst>
              </a:tr>
              <a:tr h="236548">
                <a:tc>
                  <a:txBody>
                    <a:bodyPr/>
                    <a:lstStyle/>
                    <a:p>
                      <a:pPr algn="ctr" rtl="0" fontAlgn="ctr"/>
                      <a:r>
                        <a:rPr lang="en-GB" sz="1100" b="0" i="0" u="none" strike="noStrike">
                          <a:solidFill>
                            <a:srgbClr val="000000"/>
                          </a:solidFill>
                          <a:effectLst/>
                          <a:latin typeface="Calibri" panose="020F0502020204030204" pitchFamily="34" charset="0"/>
                        </a:rPr>
                        <a:t>13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State Aid Transparency reporting</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387275525"/>
                  </a:ext>
                </a:extLst>
              </a:tr>
              <a:tr h="227449">
                <a:tc>
                  <a:txBody>
                    <a:bodyPr/>
                    <a:lstStyle/>
                    <a:p>
                      <a:pPr algn="ctr" rtl="0" fontAlgn="ctr"/>
                      <a:r>
                        <a:rPr lang="en-GB" sz="1100" b="0" i="0" u="none" strike="noStrike">
                          <a:solidFill>
                            <a:srgbClr val="000000"/>
                          </a:solidFill>
                          <a:effectLst/>
                          <a:latin typeface="Calibri" panose="020F0502020204030204" pitchFamily="34" charset="0"/>
                        </a:rPr>
                        <a:t>14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Penalties for non compliance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4046959368"/>
                  </a:ext>
                </a:extLst>
              </a:tr>
              <a:tr h="236548">
                <a:tc>
                  <a:txBody>
                    <a:bodyPr/>
                    <a:lstStyle/>
                    <a:p>
                      <a:pPr algn="ctr" rtl="0" fontAlgn="ctr"/>
                      <a:r>
                        <a:rPr lang="en-GB" sz="1100" b="0" i="0" u="none" strike="noStrike">
                          <a:solidFill>
                            <a:srgbClr val="000000"/>
                          </a:solidFill>
                          <a:effectLst/>
                          <a:latin typeface="Calibri" panose="020F0502020204030204" pitchFamily="34" charset="0"/>
                        </a:rPr>
                        <a:t>15</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Application Documentation</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783993431"/>
                  </a:ext>
                </a:extLst>
              </a:tr>
              <a:tr h="227449">
                <a:tc>
                  <a:txBody>
                    <a:bodyPr/>
                    <a:lstStyle/>
                    <a:p>
                      <a:pPr algn="ctr" rtl="0" fontAlgn="ctr"/>
                      <a:r>
                        <a:rPr lang="en-GB" sz="1100" b="0" i="0" u="none" strike="noStrike">
                          <a:solidFill>
                            <a:srgbClr val="000000"/>
                          </a:solidFill>
                          <a:effectLst/>
                          <a:latin typeface="Calibri" panose="020F0502020204030204" pitchFamily="34" charset="0"/>
                        </a:rPr>
                        <a:t>16</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dirty="0">
                          <a:solidFill>
                            <a:srgbClr val="000000"/>
                          </a:solidFill>
                          <a:effectLst/>
                          <a:latin typeface="Calibri" panose="020F0502020204030204" pitchFamily="34" charset="0"/>
                        </a:rPr>
                        <a:t>Datacentre CCA eligibility</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3925068217"/>
                  </a:ext>
                </a:extLst>
              </a:tr>
            </a:tbl>
          </a:graphicData>
        </a:graphic>
      </p:graphicFrame>
    </p:spTree>
    <p:extLst>
      <p:ext uri="{BB962C8B-B14F-4D97-AF65-F5344CB8AC3E}">
        <p14:creationId xmlns:p14="http://schemas.microsoft.com/office/powerpoint/2010/main" val="3311957947"/>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899</TotalTime>
  <Words>1569</Words>
  <Application>Microsoft Office PowerPoint</Application>
  <PresentationFormat>On-screen Show (4:3)</PresentationFormat>
  <Paragraphs>109</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Cambria</vt:lpstr>
      <vt:lpstr>Blank</vt:lpstr>
      <vt:lpstr>PowerPoint Presentation</vt:lpstr>
      <vt:lpstr>PowerPoint Presentation</vt:lpstr>
      <vt:lpstr>PowerPoint Presentation</vt:lpstr>
      <vt:lpstr>PowerPoint Presentation</vt:lpstr>
    </vt:vector>
  </TitlesOfParts>
  <Company>SLR Consulting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lpeart</dc:creator>
  <cp:lastModifiedBy>Lucinda Peart</cp:lastModifiedBy>
  <cp:revision>105</cp:revision>
  <dcterms:created xsi:type="dcterms:W3CDTF">2015-02-19T16:18:28Z</dcterms:created>
  <dcterms:modified xsi:type="dcterms:W3CDTF">2021-10-07T11:08:36Z</dcterms:modified>
</cp:coreProperties>
</file>