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319" r:id="rId3"/>
    <p:sldId id="320" r:id="rId4"/>
    <p:sldId id="321" r:id="rId5"/>
    <p:sldId id="322" r:id="rId6"/>
    <p:sldId id="323" r:id="rId7"/>
    <p:sldId id="326" r:id="rId8"/>
    <p:sldId id="327" r:id="rId9"/>
    <p:sldId id="328" r:id="rId10"/>
    <p:sldId id="32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014A"/>
    <a:srgbClr val="009839"/>
    <a:srgbClr val="6F2567"/>
    <a:srgbClr val="FFFFFF"/>
    <a:srgbClr val="EE732C"/>
    <a:srgbClr val="FF6600"/>
    <a:srgbClr val="00A44A"/>
    <a:srgbClr val="D72D62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06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3072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1AEDC-7448-404E-933A-CB0953D5C8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D7F2B6-B52B-4950-A9F7-1731C92F5B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A421E4-CBE5-46A0-A48F-8EAEB0E284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7FAD85-9789-4779-A097-E22A030A37CE}" type="datetimeFigureOut">
              <a:rPr lang="en-GB" smtClean="0"/>
              <a:t>13/07/2022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A2AF1-0D2F-486F-904C-43EC8652C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D9B9B7-981D-48DD-BAC2-61475812D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C2C2A3B-4709-41E6-B35D-0A1E3BA67B9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3017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D526A-C4DD-4019-AD2C-133C0A12F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6F2F2A-1B02-4F7B-AE63-B0F55C30F1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63491-36B3-41AC-8D69-FC35524A48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7FAD85-9789-4779-A097-E22A030A37CE}" type="datetimeFigureOut">
              <a:rPr lang="en-GB" smtClean="0"/>
              <a:t>13/07/2022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4A31C9-CA07-408A-AA6C-1C7DF93AA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ED3C70-DCAE-4D85-90EF-41195790B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C2C2A3B-4709-41E6-B35D-0A1E3BA67B9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2262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32684A-CA0A-4785-B17F-540C9A9066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ACCA6D-6D81-4CB6-B2D1-CEB8021E5F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C220AB-2BE8-4BCB-87E9-74B500A444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7FAD85-9789-4779-A097-E22A030A37CE}" type="datetimeFigureOut">
              <a:rPr lang="en-GB" smtClean="0"/>
              <a:t>13/07/2022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DA3C69-7D97-4F06-B7A8-63C925165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7A5225-FE64-4F92-AC60-7346BDCA7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C2C2A3B-4709-41E6-B35D-0A1E3BA67B9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6466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941A1-6CC6-4081-B282-F2584881E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FE5CB4-C2AF-4E1F-9E7B-87092ABEB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62208D-38A4-4FE0-90E1-6DBA0787E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Team Bury:  April 2022</a:t>
            </a:r>
          </a:p>
        </p:txBody>
      </p:sp>
      <p:sp>
        <p:nvSpPr>
          <p:cNvPr id="6" name="Title 4">
            <a:extLst>
              <a:ext uri="{FF2B5EF4-FFF2-40B4-BE49-F238E27FC236}">
                <a16:creationId xmlns:a16="http://schemas.microsoft.com/office/drawing/2014/main" id="{B9E2AE42-F75C-42BB-B460-4C90AA6D2780}"/>
              </a:ext>
            </a:extLst>
          </p:cNvPr>
          <p:cNvSpPr txBox="1">
            <a:spLocks/>
          </p:cNvSpPr>
          <p:nvPr userDrawn="1"/>
        </p:nvSpPr>
        <p:spPr>
          <a:xfrm>
            <a:off x="580103" y="331078"/>
            <a:ext cx="2379406" cy="1325563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softEdge rad="0"/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dirty="0"/>
              <a:t> 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ABDE8B-E92F-4C67-A820-3540814B0A91}"/>
              </a:ext>
            </a:extLst>
          </p:cNvPr>
          <p:cNvSpPr txBox="1"/>
          <p:nvPr userDrawn="1"/>
        </p:nvSpPr>
        <p:spPr>
          <a:xfrm>
            <a:off x="580103" y="516805"/>
            <a:ext cx="23794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Team Bury</a:t>
            </a:r>
          </a:p>
          <a:p>
            <a:pPr algn="ctr"/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April 2022</a:t>
            </a:r>
          </a:p>
        </p:txBody>
      </p:sp>
    </p:spTree>
    <p:extLst>
      <p:ext uri="{BB962C8B-B14F-4D97-AF65-F5344CB8AC3E}">
        <p14:creationId xmlns:p14="http://schemas.microsoft.com/office/powerpoint/2010/main" val="1771645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1607E-0C56-43A2-BB22-87E8005DA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8A72B9-FA73-448D-B1DF-FB9D739014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8FB7F1-CDE9-4A91-9613-1ED00AC2DA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7FAD85-9789-4779-A097-E22A030A37CE}" type="datetimeFigureOut">
              <a:rPr lang="en-GB" smtClean="0"/>
              <a:t>13/07/2022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99B546-9710-492E-9B5E-2CA3F814D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0F4921-0C76-4C0C-84B5-4C231298A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C2C2A3B-4709-41E6-B35D-0A1E3BA67B9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4605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F5C16-4876-4640-841E-1CB6051EA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9F714-2F37-4669-A42A-8C6E46CC79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C33678-7902-46EC-A3F0-1814A4A150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4541CA-A227-43C5-A949-832EB0508F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7FAD85-9789-4779-A097-E22A030A37CE}" type="datetimeFigureOut">
              <a:rPr lang="en-GB" smtClean="0"/>
              <a:t>13/07/2022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C4BC9A-A201-43AC-A13C-FD381E393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FAA7C1-841C-4620-B951-9AD7266F1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C2C2A3B-4709-41E6-B35D-0A1E3BA67B9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9780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BB08F-11CE-4319-A76E-29A393208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9B91B9-8B64-4B59-B730-8005E4CF9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E51394-F94D-415D-A9C8-2A402BA2B9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B9E4F8-6434-4D70-954B-A64281DE8A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AE2B0B-B705-4DD6-A081-55851B88E6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8886BA-84DB-49D1-A5C9-3BCB3D28C7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7FAD85-9789-4779-A097-E22A030A37CE}" type="datetimeFigureOut">
              <a:rPr lang="en-GB" smtClean="0"/>
              <a:t>13/07/2022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9DF1AD-E2C2-413A-B1CF-3DB2176C8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4BAA33-6BE2-4C8A-9CCD-88E4C1589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C2C2A3B-4709-41E6-B35D-0A1E3BA67B9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0162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43921-DD53-43CD-B006-2B4463FB9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AFB158-C5B1-45D1-8771-E3543222C3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7FAD85-9789-4779-A097-E22A030A37CE}" type="datetimeFigureOut">
              <a:rPr lang="en-GB" smtClean="0"/>
              <a:t>13/07/2022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E738B7-2FE3-4A49-BFE8-D7A7C3792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B83135-4758-4432-8680-E4F8B2412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C2C2A3B-4709-41E6-B35D-0A1E3BA67B9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9974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2378D4-2DA1-47B5-B964-7688F28A4E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7FAD85-9789-4779-A097-E22A030A37CE}" type="datetimeFigureOut">
              <a:rPr lang="en-GB" smtClean="0"/>
              <a:t>13/07/2022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D7D71F-C207-4336-BF7F-F5796555C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1C3F29-59EE-4EE8-976E-DE9959BFC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C2C2A3B-4709-41E6-B35D-0A1E3BA67B9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7059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C25E2-718A-42B1-8592-BD553A373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58FBD-CD04-411D-81D4-DBA61753F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4E4F46-F2C8-452E-910B-9B912CA8CB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A3A63F-3E00-4CC5-AE31-41F4A94377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7FAD85-9789-4779-A097-E22A030A37CE}" type="datetimeFigureOut">
              <a:rPr lang="en-GB" smtClean="0"/>
              <a:t>13/07/2022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B64A0D-CE21-42F3-9A5F-039F24E79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ED8733-CDD9-4150-A30B-2FD59265C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C2C2A3B-4709-41E6-B35D-0A1E3BA67B9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2829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313A3-B622-484A-9ABA-50A5702BD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CBD038-42C4-44E9-A5C9-51BDEAE8FC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50F7F-6949-42EF-88D5-F10A2F007E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C39BA4-1638-407D-93CA-790308EDF8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7FAD85-9789-4779-A097-E22A030A37CE}" type="datetimeFigureOut">
              <a:rPr lang="en-GB" smtClean="0"/>
              <a:t>13/07/2022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C13762-8EEA-40B9-AB9E-5D51AD678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5B98E3-695B-4C5B-8E1A-29F2A2711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C2C2A3B-4709-41E6-B35D-0A1E3BA67B9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6772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1FDB25-0E9C-4646-A840-0194C1DD61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67150" y="1815306"/>
            <a:ext cx="78676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635BE3-BFB3-4DBB-AABD-5DFEF0D16C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67150" y="6349206"/>
            <a:ext cx="7867650" cy="365125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/>
          <a:lstStyle>
            <a:lvl1pPr algn="ct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Team Bury:  April 2022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A36203A-5BB0-4DBE-AC5F-520CC154AEA1}"/>
              </a:ext>
            </a:extLst>
          </p:cNvPr>
          <p:cNvSpPr/>
          <p:nvPr userDrawn="1"/>
        </p:nvSpPr>
        <p:spPr>
          <a:xfrm>
            <a:off x="0" y="0"/>
            <a:ext cx="35814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AA6C1F-3670-4ABB-90E1-8A2E4F209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7150" y="365125"/>
            <a:ext cx="7867650" cy="1325563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11" name="Picture 10" descr="Logo&#10;&#10;Description automatically generated with low confidence">
            <a:extLst>
              <a:ext uri="{FF2B5EF4-FFF2-40B4-BE49-F238E27FC236}">
                <a16:creationId xmlns:a16="http://schemas.microsoft.com/office/drawing/2014/main" id="{8176897A-6A94-4995-901F-860B6013D27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317" y="2484236"/>
            <a:ext cx="2496766" cy="2449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210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10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10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10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10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10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councildecisions.bury.gov.uk/documents/s31731/Radcliffe%20People%20and%20Communities%20Plan%20-%20Appendix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DD18530-C185-4D9F-8FF5-A36BC86D1437}"/>
              </a:ext>
            </a:extLst>
          </p:cNvPr>
          <p:cNvSpPr/>
          <p:nvPr/>
        </p:nvSpPr>
        <p:spPr>
          <a:xfrm>
            <a:off x="3667125" y="0"/>
            <a:ext cx="8593701" cy="686783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5004DBA-562E-4778-85E6-E10B47954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0241" y="331079"/>
            <a:ext cx="8531656" cy="1325563"/>
          </a:xfrm>
          <a:ln>
            <a:noFill/>
          </a:ln>
          <a:effectLst>
            <a:softEdge rad="0"/>
          </a:effectLst>
        </p:spPr>
        <p:txBody>
          <a:bodyPr/>
          <a:lstStyle/>
          <a:p>
            <a:pPr algn="ctr"/>
            <a:r>
              <a:rPr lang="en-GB" dirty="0" err="1"/>
              <a:t>iNetwork</a:t>
            </a:r>
            <a:r>
              <a:rPr lang="en-GB" dirty="0"/>
              <a:t>/ </a:t>
            </a:r>
            <a:r>
              <a:rPr lang="en-GB" dirty="0" err="1"/>
              <a:t>TechUK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B36A254-C0AD-42D5-8ED5-9AA5D4E3F4A3}"/>
              </a:ext>
            </a:extLst>
          </p:cNvPr>
          <p:cNvSpPr txBox="1">
            <a:spLocks/>
          </p:cNvSpPr>
          <p:nvPr/>
        </p:nvSpPr>
        <p:spPr>
          <a:xfrm>
            <a:off x="3900286" y="2777131"/>
            <a:ext cx="975852" cy="59485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46000" b="1" dirty="0">
              <a:solidFill>
                <a:srgbClr val="FFC000"/>
              </a:solidFill>
            </a:endParaRPr>
          </a:p>
          <a:p>
            <a:pPr marL="0" indent="0" algn="r">
              <a:buFont typeface="Arial" panose="020B0604020202020204" pitchFamily="34" charset="0"/>
              <a:buNone/>
            </a:pPr>
            <a:endParaRPr lang="en-GB" sz="7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B445AD3-E3FB-4C3D-AEF6-42A8A062B6D9}"/>
              </a:ext>
            </a:extLst>
          </p:cNvPr>
          <p:cNvSpPr txBox="1"/>
          <p:nvPr/>
        </p:nvSpPr>
        <p:spPr>
          <a:xfrm>
            <a:off x="4422098" y="2459421"/>
            <a:ext cx="714972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b="1" dirty="0">
                <a:solidFill>
                  <a:schemeClr val="bg1"/>
                </a:solidFill>
              </a:rPr>
              <a:t>Radcliffe People and Communities Plan </a:t>
            </a:r>
          </a:p>
        </p:txBody>
      </p:sp>
      <p:sp>
        <p:nvSpPr>
          <p:cNvPr id="15" name="Title 4">
            <a:extLst>
              <a:ext uri="{FF2B5EF4-FFF2-40B4-BE49-F238E27FC236}">
                <a16:creationId xmlns:a16="http://schemas.microsoft.com/office/drawing/2014/main" id="{176FD7EA-D129-4E89-BE15-04DAB3D8D46E}"/>
              </a:ext>
            </a:extLst>
          </p:cNvPr>
          <p:cNvSpPr txBox="1">
            <a:spLocks/>
          </p:cNvSpPr>
          <p:nvPr/>
        </p:nvSpPr>
        <p:spPr>
          <a:xfrm>
            <a:off x="580103" y="331078"/>
            <a:ext cx="2379406" cy="1325563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softEdge rad="0"/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dirty="0"/>
              <a:t> 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847DC61-37CD-4251-8C8C-34B029E2E1E8}"/>
              </a:ext>
            </a:extLst>
          </p:cNvPr>
          <p:cNvSpPr txBox="1"/>
          <p:nvPr/>
        </p:nvSpPr>
        <p:spPr>
          <a:xfrm>
            <a:off x="580103" y="331078"/>
            <a:ext cx="237940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200" b="1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14</a:t>
            </a:r>
            <a:r>
              <a:rPr lang="en-GB" sz="2800" b="1" baseline="30000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</a:t>
            </a:r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July 2022</a:t>
            </a:r>
          </a:p>
        </p:txBody>
      </p:sp>
    </p:spTree>
    <p:extLst>
      <p:ext uri="{BB962C8B-B14F-4D97-AF65-F5344CB8AC3E}">
        <p14:creationId xmlns:p14="http://schemas.microsoft.com/office/powerpoint/2010/main" val="1249556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0AB21-CD57-4F40-84B2-527AF7EC2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5286" y="330015"/>
            <a:ext cx="7867650" cy="1325563"/>
          </a:xfrm>
        </p:spPr>
        <p:txBody>
          <a:bodyPr/>
          <a:lstStyle/>
          <a:p>
            <a:r>
              <a:rPr lang="en-GB" dirty="0"/>
              <a:t>The plan in full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D49B040-353C-4037-9D11-7020ACA2FE32}"/>
              </a:ext>
            </a:extLst>
          </p:cNvPr>
          <p:cNvSpPr txBox="1">
            <a:spLocks/>
          </p:cNvSpPr>
          <p:nvPr/>
        </p:nvSpPr>
        <p:spPr>
          <a:xfrm>
            <a:off x="580103" y="331078"/>
            <a:ext cx="2379406" cy="1325563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softEdge rad="0"/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dirty="0"/>
              <a:t> 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A2256B-EF23-478C-97DB-3376C7E990BB}"/>
              </a:ext>
            </a:extLst>
          </p:cNvPr>
          <p:cNvSpPr txBox="1"/>
          <p:nvPr/>
        </p:nvSpPr>
        <p:spPr>
          <a:xfrm>
            <a:off x="580103" y="515742"/>
            <a:ext cx="23794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Radcliffe P&amp;C Plan 	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4A88B6-7C4C-45B2-8DC0-9D7EAEF57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7150" y="1815305"/>
            <a:ext cx="7867650" cy="490905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3200" dirty="0">
              <a:hlinkClick r:id="rId2"/>
            </a:endParaRPr>
          </a:p>
          <a:p>
            <a:pPr marL="0" indent="0">
              <a:buNone/>
            </a:pPr>
            <a:endParaRPr lang="en-GB" sz="3200" dirty="0">
              <a:hlinkClick r:id="rId2"/>
            </a:endParaRPr>
          </a:p>
          <a:p>
            <a:pPr marL="0" indent="0">
              <a:buNone/>
            </a:pPr>
            <a:r>
              <a:rPr lang="en-GB" sz="3200" dirty="0">
                <a:hlinkClick r:id="rId2"/>
              </a:rPr>
              <a:t>Radcliffe People and Communities Plan - Appendix.pdf (bury.gov.uk)</a:t>
            </a:r>
            <a:endParaRPr lang="en-GB" sz="32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2065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0AB21-CD57-4F40-84B2-527AF7EC2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5286" y="330015"/>
            <a:ext cx="7867650" cy="1325563"/>
          </a:xfrm>
        </p:spPr>
        <p:txBody>
          <a:bodyPr/>
          <a:lstStyle/>
          <a:p>
            <a:r>
              <a:rPr lang="en-GB" dirty="0"/>
              <a:t>Context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D49B040-353C-4037-9D11-7020ACA2FE32}"/>
              </a:ext>
            </a:extLst>
          </p:cNvPr>
          <p:cNvSpPr txBox="1">
            <a:spLocks/>
          </p:cNvSpPr>
          <p:nvPr/>
        </p:nvSpPr>
        <p:spPr>
          <a:xfrm>
            <a:off x="580103" y="331078"/>
            <a:ext cx="2379406" cy="1325563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softEdge rad="0"/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dirty="0"/>
              <a:t> 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A2256B-EF23-478C-97DB-3376C7E990BB}"/>
              </a:ext>
            </a:extLst>
          </p:cNvPr>
          <p:cNvSpPr txBox="1"/>
          <p:nvPr/>
        </p:nvSpPr>
        <p:spPr>
          <a:xfrm>
            <a:off x="580103" y="515742"/>
            <a:ext cx="23794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Radcliffe P&amp;C Plan 	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4A88B6-7C4C-45B2-8DC0-9D7EAEF57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Let’s Do It vision and outcomes – reform with a focus on PLACE and PEOPLE</a:t>
            </a:r>
          </a:p>
          <a:p>
            <a:endParaRPr lang="en-GB" dirty="0"/>
          </a:p>
          <a:p>
            <a:r>
              <a:rPr lang="en-GB" dirty="0"/>
              <a:t>Radcliffe has highest deprivation rates; but highest proportion of opportunities, particularly through the Strategic Regeneration Framework and Levelling Up</a:t>
            </a:r>
          </a:p>
          <a:p>
            <a:endParaRPr lang="en-GB" dirty="0"/>
          </a:p>
          <a:p>
            <a:r>
              <a:rPr lang="en-GB" dirty="0"/>
              <a:t>Following of LETS principles to develop community led priorities, alongside reformed public services</a:t>
            </a:r>
          </a:p>
          <a:p>
            <a:endParaRPr lang="en-GB" dirty="0"/>
          </a:p>
          <a:p>
            <a:r>
              <a:rPr lang="en-GB" dirty="0"/>
              <a:t>Role of digital in developing and delivering place-based activity in Radcliffe 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6682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0AB21-CD57-4F40-84B2-527AF7EC2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5286" y="330015"/>
            <a:ext cx="7867650" cy="1325563"/>
          </a:xfrm>
        </p:spPr>
        <p:txBody>
          <a:bodyPr/>
          <a:lstStyle/>
          <a:p>
            <a:r>
              <a:rPr lang="en-GB" dirty="0"/>
              <a:t>Approach 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D49B040-353C-4037-9D11-7020ACA2FE32}"/>
              </a:ext>
            </a:extLst>
          </p:cNvPr>
          <p:cNvSpPr txBox="1">
            <a:spLocks/>
          </p:cNvSpPr>
          <p:nvPr/>
        </p:nvSpPr>
        <p:spPr>
          <a:xfrm>
            <a:off x="580103" y="331078"/>
            <a:ext cx="2379406" cy="1325563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softEdge rad="0"/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dirty="0"/>
              <a:t> 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A2256B-EF23-478C-97DB-3376C7E990BB}"/>
              </a:ext>
            </a:extLst>
          </p:cNvPr>
          <p:cNvSpPr txBox="1"/>
          <p:nvPr/>
        </p:nvSpPr>
        <p:spPr>
          <a:xfrm>
            <a:off x="580103" y="515742"/>
            <a:ext cx="23794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Radcliffe P&amp;C Plan 	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4A88B6-7C4C-45B2-8DC0-9D7EAEF57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7150" y="1815305"/>
            <a:ext cx="7867650" cy="4909051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Recognise individual and community assets through strengths-based working. Assets include community groups; friends; relatives and neighbours, who all work together to support one another and develop a place </a:t>
            </a:r>
          </a:p>
          <a:p>
            <a:r>
              <a:rPr lang="en-GB" dirty="0"/>
              <a:t>Connect community assets through networks of community champions; relationships between public sector services; families and social networks and voluntary, community and faith organisations </a:t>
            </a:r>
          </a:p>
          <a:p>
            <a:r>
              <a:rPr lang="en-GB" dirty="0"/>
              <a:t>Mobilise and grow assets through, for example, participatory budgeting; social prescribing; developing the role of the VCFA and community-led commissioning</a:t>
            </a:r>
          </a:p>
          <a:p>
            <a:r>
              <a:rPr lang="en-GB" dirty="0"/>
              <a:t>Bring alliances of community, voluntary and faith groups together to act collaboratively as a voice in their local neighbourhood</a:t>
            </a:r>
          </a:p>
          <a:p>
            <a:r>
              <a:rPr lang="en-US" sz="2800" dirty="0"/>
              <a:t>Take lessons from Covi</a:t>
            </a:r>
            <a:r>
              <a:rPr lang="en-US" dirty="0"/>
              <a:t>d experiences and adaptions that worked well – from United We Stream to </a:t>
            </a:r>
            <a:r>
              <a:rPr lang="en-US" dirty="0" err="1"/>
              <a:t>Neighbourhood</a:t>
            </a:r>
            <a:r>
              <a:rPr lang="en-US" dirty="0"/>
              <a:t> Pitch</a:t>
            </a:r>
            <a:endParaRPr lang="en-US" sz="2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1052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0AB21-CD57-4F40-84B2-527AF7EC2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5286" y="330015"/>
            <a:ext cx="7867650" cy="1325563"/>
          </a:xfrm>
        </p:spPr>
        <p:txBody>
          <a:bodyPr/>
          <a:lstStyle/>
          <a:p>
            <a:r>
              <a:rPr lang="en-GB" dirty="0"/>
              <a:t>Radcliffe Strategic Regeneration Framework (SRF) 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D49B040-353C-4037-9D11-7020ACA2FE32}"/>
              </a:ext>
            </a:extLst>
          </p:cNvPr>
          <p:cNvSpPr txBox="1">
            <a:spLocks/>
          </p:cNvSpPr>
          <p:nvPr/>
        </p:nvSpPr>
        <p:spPr>
          <a:xfrm>
            <a:off x="580103" y="331078"/>
            <a:ext cx="2379406" cy="1325563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softEdge rad="0"/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dirty="0"/>
              <a:t> 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A2256B-EF23-478C-97DB-3376C7E990BB}"/>
              </a:ext>
            </a:extLst>
          </p:cNvPr>
          <p:cNvSpPr txBox="1"/>
          <p:nvPr/>
        </p:nvSpPr>
        <p:spPr>
          <a:xfrm>
            <a:off x="580103" y="515742"/>
            <a:ext cx="23794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Radcliffe P&amp;C Plan 	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4A88B6-7C4C-45B2-8DC0-9D7EAEF57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7150" y="1815305"/>
            <a:ext cx="7867650" cy="4909051"/>
          </a:xfrm>
        </p:spPr>
        <p:txBody>
          <a:bodyPr>
            <a:normAutofit/>
          </a:bodyPr>
          <a:lstStyle/>
          <a:p>
            <a:pPr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900" dirty="0">
                <a:effectLst/>
              </a:rPr>
              <a:t>Adopted in September 2020 after extensive consultation. </a:t>
            </a:r>
            <a:br>
              <a:rPr lang="en-GB" sz="1900" dirty="0">
                <a:effectLst/>
              </a:rPr>
            </a:br>
            <a:endParaRPr lang="en-GB" sz="1900" dirty="0">
              <a:effectLst/>
            </a:endParaRPr>
          </a:p>
          <a:p>
            <a:pPr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900" dirty="0">
                <a:effectLst/>
              </a:rPr>
              <a:t>Part of </a:t>
            </a:r>
            <a:r>
              <a:rPr lang="en-GB" sz="1900" i="1" dirty="0"/>
              <a:t>Let’s</a:t>
            </a:r>
            <a:r>
              <a:rPr lang="en-GB" sz="1900" i="1" dirty="0">
                <a:effectLst/>
              </a:rPr>
              <a:t> Do </a:t>
            </a:r>
            <a:r>
              <a:rPr lang="en-GB" sz="1900" i="1" dirty="0"/>
              <a:t>I</a:t>
            </a:r>
            <a:r>
              <a:rPr lang="en-GB" sz="1900" i="1" dirty="0">
                <a:effectLst/>
              </a:rPr>
              <a:t>t </a:t>
            </a:r>
            <a:r>
              <a:rPr lang="en-GB" sz="1900" dirty="0"/>
              <a:t>S</a:t>
            </a:r>
            <a:r>
              <a:rPr lang="en-GB" sz="1900" dirty="0">
                <a:effectLst/>
              </a:rPr>
              <a:t>trategy.</a:t>
            </a:r>
            <a:br>
              <a:rPr lang="en-GB" sz="1900" dirty="0">
                <a:effectLst/>
              </a:rPr>
            </a:br>
            <a:endParaRPr lang="en-GB" sz="1900" dirty="0">
              <a:effectLst/>
            </a:endParaRPr>
          </a:p>
          <a:p>
            <a:pPr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900" dirty="0">
                <a:effectLst/>
              </a:rPr>
              <a:t>A single integrated plan for the regeneration of Radcliffe: </a:t>
            </a:r>
          </a:p>
          <a:p>
            <a:pPr marL="742950" lvl="1" indent="-285750" rtl="0" fontAlgn="ctr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1900" dirty="0">
                <a:effectLst/>
              </a:rPr>
              <a:t>Skills, education and employment.</a:t>
            </a:r>
          </a:p>
          <a:p>
            <a:pPr marL="742950" lvl="1" indent="-285750" rtl="0" fontAlgn="ctr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1900" dirty="0">
                <a:effectLst/>
              </a:rPr>
              <a:t>Housing.</a:t>
            </a:r>
          </a:p>
          <a:p>
            <a:pPr marL="742950" lvl="1" indent="-285750" rtl="0" fontAlgn="ctr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1900" dirty="0">
                <a:effectLst/>
              </a:rPr>
              <a:t>Culture and leisure.</a:t>
            </a:r>
          </a:p>
          <a:p>
            <a:pPr marL="742950" lvl="1" indent="-285750" rtl="0" fontAlgn="ctr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1900" dirty="0">
                <a:effectLst/>
              </a:rPr>
              <a:t>Green and blue infrastructure.</a:t>
            </a:r>
            <a:br>
              <a:rPr lang="en-GB" sz="1900" dirty="0">
                <a:effectLst/>
              </a:rPr>
            </a:br>
            <a:endParaRPr lang="en-GB" sz="1900" dirty="0">
              <a:effectLst/>
            </a:endParaRPr>
          </a:p>
          <a:p>
            <a:pPr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900" dirty="0"/>
              <a:t>Pride of place.</a:t>
            </a:r>
          </a:p>
          <a:p>
            <a:pPr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1900" dirty="0">
              <a:effectLst/>
            </a:endParaRPr>
          </a:p>
          <a:p>
            <a:pPr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900" dirty="0">
                <a:effectLst/>
              </a:rPr>
              <a:t>Progress to date: Developin</a:t>
            </a:r>
            <a:r>
              <a:rPr lang="en-GB" sz="1900" dirty="0"/>
              <a:t>g proposals for </a:t>
            </a:r>
            <a:r>
              <a:rPr lang="en-GB" sz="1900" dirty="0">
                <a:effectLst/>
              </a:rPr>
              <a:t>Civic </a:t>
            </a:r>
            <a:r>
              <a:rPr lang="en-GB" sz="1900" dirty="0"/>
              <a:t>H</a:t>
            </a:r>
            <a:r>
              <a:rPr lang="en-GB" sz="1900" dirty="0">
                <a:effectLst/>
              </a:rPr>
              <a:t>ub;  Radcliffe </a:t>
            </a:r>
            <a:r>
              <a:rPr lang="en-GB" sz="1900" dirty="0"/>
              <a:t>S</a:t>
            </a:r>
            <a:r>
              <a:rPr lang="en-GB" sz="1900" dirty="0">
                <a:effectLst/>
              </a:rPr>
              <a:t>econdary </a:t>
            </a:r>
            <a:r>
              <a:rPr lang="en-GB" sz="1900" dirty="0"/>
              <a:t>S</a:t>
            </a:r>
            <a:r>
              <a:rPr lang="en-GB" sz="1900" dirty="0">
                <a:effectLst/>
              </a:rPr>
              <a:t>chool; </a:t>
            </a:r>
            <a:r>
              <a:rPr lang="en-GB" sz="1900" dirty="0"/>
              <a:t>f</a:t>
            </a:r>
            <a:r>
              <a:rPr lang="en-GB" sz="1900" dirty="0">
                <a:effectLst/>
              </a:rPr>
              <a:t>lexible workspace; Transport strategy, cycling and walking and public realm; new housing - East Lancashire Paper </a:t>
            </a:r>
            <a:r>
              <a:rPr lang="en-GB" sz="1900" dirty="0"/>
              <a:t>M</a:t>
            </a:r>
            <a:r>
              <a:rPr lang="en-GB" sz="1900" dirty="0">
                <a:effectLst/>
              </a:rPr>
              <a:t>ill site, School </a:t>
            </a:r>
            <a:r>
              <a:rPr lang="en-GB" sz="1900" dirty="0"/>
              <a:t>S</a:t>
            </a:r>
            <a:r>
              <a:rPr lang="en-GB" sz="1900" dirty="0">
                <a:effectLst/>
              </a:rPr>
              <a:t>treet, Green </a:t>
            </a:r>
            <a:r>
              <a:rPr lang="en-GB" sz="1900" dirty="0"/>
              <a:t>S</a:t>
            </a:r>
            <a:r>
              <a:rPr lang="en-GB" sz="1900" dirty="0">
                <a:effectLst/>
              </a:rPr>
              <a:t>treet</a:t>
            </a:r>
            <a:r>
              <a:rPr lang="en-GB" sz="1900" dirty="0"/>
              <a:t>.</a:t>
            </a:r>
            <a:endParaRPr lang="en-GB" sz="1900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6029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0AB21-CD57-4F40-84B2-527AF7EC2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5286" y="330015"/>
            <a:ext cx="7867650" cy="1325563"/>
          </a:xfrm>
        </p:spPr>
        <p:txBody>
          <a:bodyPr/>
          <a:lstStyle/>
          <a:p>
            <a:r>
              <a:rPr lang="en-GB" dirty="0"/>
              <a:t>People and Communities Plan Framework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D49B040-353C-4037-9D11-7020ACA2FE32}"/>
              </a:ext>
            </a:extLst>
          </p:cNvPr>
          <p:cNvSpPr txBox="1">
            <a:spLocks/>
          </p:cNvSpPr>
          <p:nvPr/>
        </p:nvSpPr>
        <p:spPr>
          <a:xfrm>
            <a:off x="580103" y="331078"/>
            <a:ext cx="2379406" cy="1325563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softEdge rad="0"/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dirty="0"/>
              <a:t> 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A2256B-EF23-478C-97DB-3376C7E990BB}"/>
              </a:ext>
            </a:extLst>
          </p:cNvPr>
          <p:cNvSpPr txBox="1"/>
          <p:nvPr/>
        </p:nvSpPr>
        <p:spPr>
          <a:xfrm>
            <a:off x="580103" y="515742"/>
            <a:ext cx="23794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Radcliffe P&amp;C Plan 	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4A88B6-7C4C-45B2-8DC0-9D7EAEF57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7150" y="1815305"/>
            <a:ext cx="7867650" cy="4909051"/>
          </a:xfrm>
        </p:spPr>
        <p:txBody>
          <a:bodyPr>
            <a:normAutofit/>
          </a:bodyPr>
          <a:lstStyle/>
          <a:p>
            <a:r>
              <a:rPr lang="en-US" sz="3200" dirty="0"/>
              <a:t>Evidence base and listening</a:t>
            </a:r>
          </a:p>
          <a:p>
            <a:r>
              <a:rPr lang="en-US" sz="3200" dirty="0"/>
              <a:t>Co-design – by Radcliffe, for Radcliffe</a:t>
            </a:r>
          </a:p>
          <a:p>
            <a:r>
              <a:rPr lang="en-US" sz="3200" dirty="0"/>
              <a:t>Public Service Reform</a:t>
            </a:r>
          </a:p>
          <a:p>
            <a:r>
              <a:rPr lang="en-US" sz="3200" dirty="0"/>
              <a:t>Thematic Delivery Plans</a:t>
            </a:r>
          </a:p>
          <a:p>
            <a:r>
              <a:rPr lang="en-US" sz="3200" dirty="0"/>
              <a:t>Performance Management: Outcomes Framework and Floor Targets</a:t>
            </a:r>
          </a:p>
          <a:p>
            <a:r>
              <a:rPr lang="en-US" sz="3200" dirty="0"/>
              <a:t>Resourcing and investment opportunities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713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0AB21-CD57-4F40-84B2-527AF7EC2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5286" y="330015"/>
            <a:ext cx="7867650" cy="1325563"/>
          </a:xfrm>
        </p:spPr>
        <p:txBody>
          <a:bodyPr/>
          <a:lstStyle/>
          <a:p>
            <a:r>
              <a:rPr lang="en-GB" dirty="0"/>
              <a:t>Priorities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D49B040-353C-4037-9D11-7020ACA2FE32}"/>
              </a:ext>
            </a:extLst>
          </p:cNvPr>
          <p:cNvSpPr txBox="1">
            <a:spLocks/>
          </p:cNvSpPr>
          <p:nvPr/>
        </p:nvSpPr>
        <p:spPr>
          <a:xfrm>
            <a:off x="580103" y="331078"/>
            <a:ext cx="2379406" cy="1325563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softEdge rad="0"/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dirty="0"/>
              <a:t> 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A2256B-EF23-478C-97DB-3376C7E990BB}"/>
              </a:ext>
            </a:extLst>
          </p:cNvPr>
          <p:cNvSpPr txBox="1"/>
          <p:nvPr/>
        </p:nvSpPr>
        <p:spPr>
          <a:xfrm>
            <a:off x="580103" y="515742"/>
            <a:ext cx="23794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Radcliffe P&amp;C Plan 	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4A88B6-7C4C-45B2-8DC0-9D7EAEF57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7150" y="1759033"/>
            <a:ext cx="7867650" cy="5042695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ts val="2400"/>
              </a:lnSpc>
            </a:pPr>
            <a:r>
              <a:rPr lang="en-GB" sz="1900" dirty="0">
                <a:latin typeface="Verdana" panose="020B0604030504040204" pitchFamily="34" charset="0"/>
                <a:ea typeface="Verdana" panose="020B0604030504040204" pitchFamily="34" charset="0"/>
              </a:rPr>
              <a:t>The data and insight has led to seven thematic areas of focus, which considering through a lens of technology and digital: </a:t>
            </a:r>
          </a:p>
          <a:p>
            <a:pPr marL="800100" lvl="1" indent="-34290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GB" sz="1900" dirty="0">
                <a:latin typeface="Verdana" panose="020B0604030504040204" pitchFamily="34" charset="0"/>
                <a:ea typeface="Verdana" panose="020B0604030504040204" pitchFamily="34" charset="0"/>
              </a:rPr>
              <a:t>Community Safety - Smart CCTV; reporting mechanisms; safety by design</a:t>
            </a:r>
          </a:p>
          <a:p>
            <a:pPr marL="800100" lvl="1" indent="-34290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GB" sz="1900" dirty="0">
                <a:latin typeface="Verdana" panose="020B0604030504040204" pitchFamily="34" charset="0"/>
                <a:ea typeface="Verdana" panose="020B0604030504040204" pitchFamily="34" charset="0"/>
              </a:rPr>
              <a:t>Environment - carbon neutrality; modelling people/transport flows</a:t>
            </a:r>
          </a:p>
          <a:p>
            <a:pPr marL="800100" lvl="1" indent="-34290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GB" sz="1900" dirty="0">
                <a:latin typeface="Verdana" panose="020B0604030504040204" pitchFamily="34" charset="0"/>
                <a:ea typeface="Verdana" panose="020B0604030504040204" pitchFamily="34" charset="0"/>
              </a:rPr>
              <a:t>Digital Divide – skills;  tech; confidence; loan libraries;  rooting in antipoverty work</a:t>
            </a:r>
          </a:p>
          <a:p>
            <a:pPr marL="800100" lvl="1" indent="-34290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GB" sz="1900" dirty="0">
                <a:latin typeface="Verdana" panose="020B0604030504040204" pitchFamily="34" charset="0"/>
                <a:ea typeface="Verdana" panose="020B0604030504040204" pitchFamily="34" charset="0"/>
              </a:rPr>
              <a:t>Health and Care -  assistive technology; wearables; pivot to wellbeing</a:t>
            </a:r>
          </a:p>
          <a:p>
            <a:pPr marL="800100" lvl="1" indent="-34290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GB" sz="1900" dirty="0">
                <a:latin typeface="Verdana" panose="020B0604030504040204" pitchFamily="34" charset="0"/>
                <a:ea typeface="Verdana" panose="020B0604030504040204" pitchFamily="34" charset="0"/>
              </a:rPr>
              <a:t>Culture and Sport - digital streaming infrastructure;  cultural creation and consumption</a:t>
            </a:r>
          </a:p>
          <a:p>
            <a:pPr marL="800100" lvl="1" indent="-34290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GB" sz="1900" dirty="0">
                <a:latin typeface="Verdana" panose="020B0604030504040204" pitchFamily="34" charset="0"/>
                <a:ea typeface="Verdana" panose="020B0604030504040204" pitchFamily="34" charset="0"/>
              </a:rPr>
              <a:t>Education, Skills and Employability - current and future careers technology; have-a-go days; mentoring</a:t>
            </a:r>
          </a:p>
          <a:p>
            <a:pPr marL="800100" lvl="1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-"/>
            </a:pPr>
            <a:endParaRPr lang="en-GB" sz="19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ts val="2400"/>
              </a:lnSpc>
            </a:pPr>
            <a:r>
              <a:rPr lang="en-GB" sz="1900" dirty="0">
                <a:latin typeface="Verdana" panose="020B0604030504040204" pitchFamily="34" charset="0"/>
                <a:ea typeface="Verdana" panose="020B0604030504040204" pitchFamily="34" charset="0"/>
              </a:rPr>
              <a:t>Inclusion runs throughout this in terms of communities of interest.</a:t>
            </a:r>
          </a:p>
          <a:p>
            <a:pPr>
              <a:lnSpc>
                <a:spcPts val="2400"/>
              </a:lnSpc>
            </a:pPr>
            <a:r>
              <a:rPr lang="en-GB" sz="1900" dirty="0">
                <a:latin typeface="Verdana" panose="020B0604030504040204" pitchFamily="34" charset="0"/>
                <a:ea typeface="Verdana" panose="020B0604030504040204" pitchFamily="34" charset="0"/>
              </a:rPr>
              <a:t>The activities within the plans will be targeted to those areas within Radcliffe where data and insight have indicated there is the greatest need/ opportunities.</a:t>
            </a:r>
          </a:p>
        </p:txBody>
      </p:sp>
    </p:spTree>
    <p:extLst>
      <p:ext uri="{BB962C8B-B14F-4D97-AF65-F5344CB8AC3E}">
        <p14:creationId xmlns:p14="http://schemas.microsoft.com/office/powerpoint/2010/main" val="279610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0AB21-CD57-4F40-84B2-527AF7EC2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5286" y="330015"/>
            <a:ext cx="7867650" cy="1325563"/>
          </a:xfrm>
        </p:spPr>
        <p:txBody>
          <a:bodyPr/>
          <a:lstStyle/>
          <a:p>
            <a:r>
              <a:rPr lang="en-GB" dirty="0"/>
              <a:t>Targeted support for people with complex lives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D49B040-353C-4037-9D11-7020ACA2FE32}"/>
              </a:ext>
            </a:extLst>
          </p:cNvPr>
          <p:cNvSpPr txBox="1">
            <a:spLocks/>
          </p:cNvSpPr>
          <p:nvPr/>
        </p:nvSpPr>
        <p:spPr>
          <a:xfrm>
            <a:off x="580103" y="331078"/>
            <a:ext cx="2379406" cy="1325563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softEdge rad="0"/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dirty="0"/>
              <a:t> 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A2256B-EF23-478C-97DB-3376C7E990BB}"/>
              </a:ext>
            </a:extLst>
          </p:cNvPr>
          <p:cNvSpPr txBox="1"/>
          <p:nvPr/>
        </p:nvSpPr>
        <p:spPr>
          <a:xfrm>
            <a:off x="580103" y="515742"/>
            <a:ext cx="23794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Radcliffe P&amp;C Plan 	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4A88B6-7C4C-45B2-8DC0-9D7EAEF57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7150" y="1815305"/>
            <a:ext cx="7867650" cy="4909051"/>
          </a:xfrm>
        </p:spPr>
        <p:txBody>
          <a:bodyPr>
            <a:normAutofit/>
          </a:bodyPr>
          <a:lstStyle/>
          <a:p>
            <a:r>
              <a:rPr lang="en-US" dirty="0"/>
              <a:t>Public Service Leadership Team in Radcliffe</a:t>
            </a:r>
          </a:p>
          <a:p>
            <a:r>
              <a:rPr lang="en-US" dirty="0"/>
              <a:t>Frontline practitioner network.</a:t>
            </a:r>
          </a:p>
          <a:p>
            <a:r>
              <a:rPr lang="en-US" dirty="0"/>
              <a:t>Identification of people with complex lives / at risk of becoming more complex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Single plan.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Lead worker.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Direct relationship with individual and family.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Milestones for progress / exit.</a:t>
            </a:r>
          </a:p>
          <a:p>
            <a:r>
              <a:rPr lang="en-GB" dirty="0"/>
              <a:t>Working on system IG based on Supporting Families model</a:t>
            </a:r>
          </a:p>
        </p:txBody>
      </p:sp>
    </p:spTree>
    <p:extLst>
      <p:ext uri="{BB962C8B-B14F-4D97-AF65-F5344CB8AC3E}">
        <p14:creationId xmlns:p14="http://schemas.microsoft.com/office/powerpoint/2010/main" val="2982120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0AB21-CD57-4F40-84B2-527AF7EC2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5286" y="330015"/>
            <a:ext cx="7867650" cy="1325563"/>
          </a:xfrm>
        </p:spPr>
        <p:txBody>
          <a:bodyPr/>
          <a:lstStyle/>
          <a:p>
            <a:r>
              <a:rPr lang="en-GB" dirty="0"/>
              <a:t>Communication and Engagement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D49B040-353C-4037-9D11-7020ACA2FE32}"/>
              </a:ext>
            </a:extLst>
          </p:cNvPr>
          <p:cNvSpPr txBox="1">
            <a:spLocks/>
          </p:cNvSpPr>
          <p:nvPr/>
        </p:nvSpPr>
        <p:spPr>
          <a:xfrm>
            <a:off x="580103" y="331078"/>
            <a:ext cx="2379406" cy="1325563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softEdge rad="0"/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dirty="0"/>
              <a:t> 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A2256B-EF23-478C-97DB-3376C7E990BB}"/>
              </a:ext>
            </a:extLst>
          </p:cNvPr>
          <p:cNvSpPr txBox="1"/>
          <p:nvPr/>
        </p:nvSpPr>
        <p:spPr>
          <a:xfrm>
            <a:off x="580103" y="515742"/>
            <a:ext cx="23794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Radcliffe P&amp;C Plan 	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4A88B6-7C4C-45B2-8DC0-9D7EAEF57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7150" y="1815305"/>
            <a:ext cx="7867650" cy="4909051"/>
          </a:xfrm>
        </p:spPr>
        <p:txBody>
          <a:bodyPr>
            <a:normAutofit fontScale="70000" lnSpcReduction="20000"/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altLang="en-US" sz="3200" dirty="0">
                <a:cs typeface="Arial" panose="020B0604020202020204" pitchFamily="34" charset="0"/>
              </a:rPr>
              <a:t>Throughout the development of the plan, we have been engaging with local communities (individuals/groups/networks) to inform the </a:t>
            </a:r>
            <a:r>
              <a:rPr lang="en-GB" altLang="en-US" sz="3200" dirty="0"/>
              <a:t>development of the plan and activities within this. 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GB" altLang="en-US" sz="3200" dirty="0"/>
          </a:p>
          <a:p>
            <a:pPr marL="285750" indent="-2857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en-US" sz="3200" dirty="0"/>
              <a:t>Recognition of breadth of audience – the general population of Radcliffe; young people; families; community groups as anchor institutions; businesses in Radcliffe (and those who may seek to invest in the town). Defined communities of interest and experience (</a:t>
            </a:r>
            <a:r>
              <a:rPr lang="en-GB" altLang="en-US" sz="3200" dirty="0" err="1"/>
              <a:t>eg</a:t>
            </a:r>
            <a:r>
              <a:rPr lang="en-GB" altLang="en-US" sz="3200" dirty="0"/>
              <a:t> digital excluded) being considered to target messaging/ approaches 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GB" altLang="en-US" sz="3200" dirty="0"/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altLang="en-US" sz="3200" dirty="0"/>
              <a:t>Opportunities to further co-design and co-deliver creative approaches -  positioning Radcliffe with its own strong identity based on activities, resources and voices that are specific to the neighbourhood </a:t>
            </a:r>
          </a:p>
          <a:p>
            <a:endParaRPr lang="en-US" sz="32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439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0AB21-CD57-4F40-84B2-527AF7EC2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5286" y="330015"/>
            <a:ext cx="7867650" cy="1325563"/>
          </a:xfrm>
        </p:spPr>
        <p:txBody>
          <a:bodyPr/>
          <a:lstStyle/>
          <a:p>
            <a:r>
              <a:rPr lang="en-GB" b="1" dirty="0">
                <a:solidFill>
                  <a:srgbClr val="002060"/>
                </a:solidFill>
              </a:rPr>
              <a:t>Implementation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D49B040-353C-4037-9D11-7020ACA2FE32}"/>
              </a:ext>
            </a:extLst>
          </p:cNvPr>
          <p:cNvSpPr txBox="1">
            <a:spLocks/>
          </p:cNvSpPr>
          <p:nvPr/>
        </p:nvSpPr>
        <p:spPr>
          <a:xfrm>
            <a:off x="580103" y="331078"/>
            <a:ext cx="2379406" cy="1325563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softEdge rad="0"/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dirty="0"/>
              <a:t> 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A2256B-EF23-478C-97DB-3376C7E990BB}"/>
              </a:ext>
            </a:extLst>
          </p:cNvPr>
          <p:cNvSpPr txBox="1"/>
          <p:nvPr/>
        </p:nvSpPr>
        <p:spPr>
          <a:xfrm>
            <a:off x="580103" y="515742"/>
            <a:ext cx="23794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Radcliffe P&amp;C Plan 	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4A88B6-7C4C-45B2-8DC0-9D7EAEF57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2647" y="1815305"/>
            <a:ext cx="7867650" cy="4909051"/>
          </a:xfrm>
        </p:spPr>
        <p:txBody>
          <a:bodyPr>
            <a:normAutofit/>
          </a:bodyPr>
          <a:lstStyle/>
          <a:p>
            <a:r>
              <a:rPr lang="en-US" sz="2400" dirty="0"/>
              <a:t>Outcomes framework – track impact across Let’s Do It; Levelling Up requirements; local outcomes, including building in those from Economic/Skills Strategy development.</a:t>
            </a:r>
          </a:p>
          <a:p>
            <a:r>
              <a:rPr lang="en-US" sz="2400" dirty="0"/>
              <a:t>Seven thematic delivery plans with named leads. </a:t>
            </a:r>
          </a:p>
          <a:p>
            <a:r>
              <a:rPr lang="en-US" sz="2400" dirty="0"/>
              <a:t>Reporting through Radcliffe governance</a:t>
            </a:r>
          </a:p>
          <a:p>
            <a:pPr lvl="1"/>
            <a:r>
              <a:rPr lang="en-US" sz="1800" dirty="0"/>
              <a:t>Radcliffe Regeneration Advisory Group.</a:t>
            </a:r>
          </a:p>
          <a:p>
            <a:pPr lvl="1"/>
            <a:r>
              <a:rPr lang="en-US" sz="1800" dirty="0"/>
              <a:t>Radcliffe Regeneration Delivery Board.</a:t>
            </a:r>
          </a:p>
          <a:p>
            <a:pPr lvl="1"/>
            <a:r>
              <a:rPr lang="en-US" sz="1800" dirty="0"/>
              <a:t>Radcliffe Cabinet Committee.</a:t>
            </a:r>
          </a:p>
          <a:p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38385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19510</TotalTime>
  <Words>784</Words>
  <Application>Microsoft Office PowerPoint</Application>
  <PresentationFormat>Widescreen</PresentationFormat>
  <Paragraphs>92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Courier New</vt:lpstr>
      <vt:lpstr>Verdana</vt:lpstr>
      <vt:lpstr>Office Theme</vt:lpstr>
      <vt:lpstr>iNetwork/ TechUK</vt:lpstr>
      <vt:lpstr>Context</vt:lpstr>
      <vt:lpstr>Approach </vt:lpstr>
      <vt:lpstr>Radcliffe Strategic Regeneration Framework (SRF) </vt:lpstr>
      <vt:lpstr>People and Communities Plan Framework</vt:lpstr>
      <vt:lpstr>Priorities</vt:lpstr>
      <vt:lpstr>Targeted support for people with complex lives</vt:lpstr>
      <vt:lpstr>Communication and Engagement</vt:lpstr>
      <vt:lpstr>Implementation</vt:lpstr>
      <vt:lpstr>The plan in full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Long, Gill</dc:creator>
  <cp:lastModifiedBy>Woodhouse, Chris</cp:lastModifiedBy>
  <cp:revision>97</cp:revision>
  <dcterms:created xsi:type="dcterms:W3CDTF">2022-04-06T18:07:02Z</dcterms:created>
  <dcterms:modified xsi:type="dcterms:W3CDTF">2022-07-13T07:29:20Z</dcterms:modified>
</cp:coreProperties>
</file>