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681" r:id="rId2"/>
    <p:sldId id="685" r:id="rId3"/>
    <p:sldId id="278" r:id="rId4"/>
    <p:sldId id="682" r:id="rId5"/>
    <p:sldId id="683" r:id="rId6"/>
    <p:sldId id="684" r:id="rId7"/>
    <p:sldId id="68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003087"/>
    <a:srgbClr val="FB1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9" d="100"/>
          <a:sy n="119" d="100"/>
        </p:scale>
        <p:origin x="200" y="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DEF66-BBAE-43D8-A821-FAC9A88BB8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71914-BB7D-4D18-9DD2-B38344DB2929}">
      <dgm:prSet/>
      <dgm:spPr/>
      <dgm:t>
        <a:bodyPr/>
        <a:lstStyle/>
        <a:p>
          <a:r>
            <a:rPr lang="en-GB" b="0" i="0" dirty="0"/>
            <a:t>Digital by default</a:t>
          </a:r>
          <a:endParaRPr lang="en-US" dirty="0"/>
        </a:p>
      </dgm:t>
    </dgm:pt>
    <dgm:pt modelId="{6E5CC016-D9C2-4590-B10C-1A16E72DE6E3}" type="parTrans" cxnId="{32F48CEE-68FF-4B94-BE24-88D174B341FB}">
      <dgm:prSet/>
      <dgm:spPr/>
      <dgm:t>
        <a:bodyPr/>
        <a:lstStyle/>
        <a:p>
          <a:endParaRPr lang="en-US"/>
        </a:p>
      </dgm:t>
    </dgm:pt>
    <dgm:pt modelId="{5247BC7B-9A37-4CCA-B84D-FC39462F61DA}" type="sibTrans" cxnId="{32F48CEE-68FF-4B94-BE24-88D174B341FB}">
      <dgm:prSet/>
      <dgm:spPr/>
      <dgm:t>
        <a:bodyPr/>
        <a:lstStyle/>
        <a:p>
          <a:endParaRPr lang="en-US"/>
        </a:p>
      </dgm:t>
    </dgm:pt>
    <dgm:pt modelId="{EDBAA90E-023B-4794-A652-9025EB143517}">
      <dgm:prSet/>
      <dgm:spPr/>
      <dgm:t>
        <a:bodyPr/>
        <a:lstStyle/>
        <a:p>
          <a:r>
            <a:rPr lang="en-GB" dirty="0"/>
            <a:t>Transform data into intelligence </a:t>
          </a:r>
          <a:endParaRPr lang="en-US" dirty="0"/>
        </a:p>
      </dgm:t>
    </dgm:pt>
    <dgm:pt modelId="{2970AEA3-FF56-4EF9-AF43-353010D340B1}" type="parTrans" cxnId="{00FC02BE-7743-4FFB-965D-CD8ACA99B16B}">
      <dgm:prSet/>
      <dgm:spPr/>
      <dgm:t>
        <a:bodyPr/>
        <a:lstStyle/>
        <a:p>
          <a:endParaRPr lang="en-US"/>
        </a:p>
      </dgm:t>
    </dgm:pt>
    <dgm:pt modelId="{1725E405-C823-4E94-932F-EBB6616FD1D9}" type="sibTrans" cxnId="{00FC02BE-7743-4FFB-965D-CD8ACA99B16B}">
      <dgm:prSet/>
      <dgm:spPr/>
      <dgm:t>
        <a:bodyPr/>
        <a:lstStyle/>
        <a:p>
          <a:endParaRPr lang="en-US"/>
        </a:p>
      </dgm:t>
    </dgm:pt>
    <dgm:pt modelId="{009F51D7-E552-413C-B672-CBC1AC45D29C}">
      <dgm:prSet/>
      <dgm:spPr/>
      <dgm:t>
        <a:bodyPr/>
        <a:lstStyle/>
        <a:p>
          <a:r>
            <a:rPr lang="en-GB" b="0" i="0" dirty="0"/>
            <a:t>Design around the person</a:t>
          </a:r>
          <a:endParaRPr lang="en-US" dirty="0"/>
        </a:p>
      </dgm:t>
    </dgm:pt>
    <dgm:pt modelId="{0397F732-A31D-4D2A-814C-4FBBCA56A9D8}" type="parTrans" cxnId="{E699BA45-B97D-40B6-8FC9-E2C8F9335976}">
      <dgm:prSet/>
      <dgm:spPr/>
      <dgm:t>
        <a:bodyPr/>
        <a:lstStyle/>
        <a:p>
          <a:endParaRPr lang="en-US"/>
        </a:p>
      </dgm:t>
    </dgm:pt>
    <dgm:pt modelId="{86DA62B7-1F25-465C-A729-26AA9FC05C03}" type="sibTrans" cxnId="{E699BA45-B97D-40B6-8FC9-E2C8F9335976}">
      <dgm:prSet/>
      <dgm:spPr/>
      <dgm:t>
        <a:bodyPr/>
        <a:lstStyle/>
        <a:p>
          <a:endParaRPr lang="en-US"/>
        </a:p>
      </dgm:t>
    </dgm:pt>
    <dgm:pt modelId="{522827C7-6725-4081-B3E8-2460599AA502}">
      <dgm:prSet/>
      <dgm:spPr/>
      <dgm:t>
        <a:bodyPr/>
        <a:lstStyle/>
        <a:p>
          <a:r>
            <a:rPr lang="en-GB" dirty="0"/>
            <a:t>S</a:t>
          </a:r>
          <a:r>
            <a:rPr lang="en-GB" b="0" i="0" dirty="0"/>
            <a:t>afe and secure</a:t>
          </a:r>
          <a:endParaRPr lang="en-US" dirty="0"/>
        </a:p>
      </dgm:t>
    </dgm:pt>
    <dgm:pt modelId="{E86E04A7-60AE-4B2E-BE6E-B39492B37FFB}" type="parTrans" cxnId="{368764A4-C1B1-4AEC-A4F4-20F658603280}">
      <dgm:prSet/>
      <dgm:spPr/>
      <dgm:t>
        <a:bodyPr/>
        <a:lstStyle/>
        <a:p>
          <a:endParaRPr lang="en-US"/>
        </a:p>
      </dgm:t>
    </dgm:pt>
    <dgm:pt modelId="{457063F2-3CE7-4E35-A4EF-1A5193158DE6}" type="sibTrans" cxnId="{368764A4-C1B1-4AEC-A4F4-20F658603280}">
      <dgm:prSet/>
      <dgm:spPr/>
      <dgm:t>
        <a:bodyPr/>
        <a:lstStyle/>
        <a:p>
          <a:endParaRPr lang="en-US"/>
        </a:p>
      </dgm:t>
    </dgm:pt>
    <dgm:pt modelId="{5D0DD7E6-8761-4CB9-B657-455D11DAAE35}">
      <dgm:prSet/>
      <dgm:spPr/>
      <dgm:t>
        <a:bodyPr/>
        <a:lstStyle/>
        <a:p>
          <a:r>
            <a:rPr lang="en-GB" b="0" i="0" dirty="0"/>
            <a:t>Trusted partner and leader</a:t>
          </a:r>
          <a:endParaRPr lang="en-US" dirty="0"/>
        </a:p>
      </dgm:t>
    </dgm:pt>
    <dgm:pt modelId="{36F959B3-B8E8-4117-AC95-E16D85C1891A}" type="parTrans" cxnId="{2201430D-DB82-40E9-8C52-2830CAA32E7C}">
      <dgm:prSet/>
      <dgm:spPr/>
      <dgm:t>
        <a:bodyPr/>
        <a:lstStyle/>
        <a:p>
          <a:endParaRPr lang="en-US"/>
        </a:p>
      </dgm:t>
    </dgm:pt>
    <dgm:pt modelId="{E5223427-A74A-4CDB-BCB8-3C60D3AAF147}" type="sibTrans" cxnId="{2201430D-DB82-40E9-8C52-2830CAA32E7C}">
      <dgm:prSet/>
      <dgm:spPr/>
      <dgm:t>
        <a:bodyPr/>
        <a:lstStyle/>
        <a:p>
          <a:endParaRPr lang="en-US"/>
        </a:p>
      </dgm:t>
    </dgm:pt>
    <dgm:pt modelId="{843AAFAC-3B77-4A43-BEEC-610431E27DCA}">
      <dgm:prSet/>
      <dgm:spPr/>
      <dgm:t>
        <a:bodyPr/>
        <a:lstStyle/>
        <a:p>
          <a:r>
            <a:rPr lang="en-GB" dirty="0">
              <a:latin typeface="+mj-lt"/>
            </a:rPr>
            <a:t>Digital is everyone's responsibility</a:t>
          </a:r>
          <a:endParaRPr lang="en-US" dirty="0">
            <a:latin typeface="+mj-lt"/>
          </a:endParaRPr>
        </a:p>
      </dgm:t>
    </dgm:pt>
    <dgm:pt modelId="{476A1132-670C-4844-A6BA-7B744EC3611F}" type="parTrans" cxnId="{3ECCEF20-1C6E-4B35-A3BF-49F1CE83DF7D}">
      <dgm:prSet/>
      <dgm:spPr/>
      <dgm:t>
        <a:bodyPr/>
        <a:lstStyle/>
        <a:p>
          <a:endParaRPr lang="en-US"/>
        </a:p>
      </dgm:t>
    </dgm:pt>
    <dgm:pt modelId="{1D1FF8D2-3A0A-484C-9C14-76EFA5D9AA49}" type="sibTrans" cxnId="{3ECCEF20-1C6E-4B35-A3BF-49F1CE83DF7D}">
      <dgm:prSet/>
      <dgm:spPr/>
      <dgm:t>
        <a:bodyPr/>
        <a:lstStyle/>
        <a:p>
          <a:endParaRPr lang="en-US"/>
        </a:p>
      </dgm:t>
    </dgm:pt>
    <dgm:pt modelId="{3D4B3660-58A1-4711-967C-B200F9F04482}" type="pres">
      <dgm:prSet presAssocID="{2C3DEF66-BBAE-43D8-A821-FAC9A88BB834}" presName="linear" presStyleCnt="0">
        <dgm:presLayoutVars>
          <dgm:animLvl val="lvl"/>
          <dgm:resizeHandles val="exact"/>
        </dgm:presLayoutVars>
      </dgm:prSet>
      <dgm:spPr/>
    </dgm:pt>
    <dgm:pt modelId="{BEA03FE3-1A7D-4757-B50B-96E04293925B}" type="pres">
      <dgm:prSet presAssocID="{52A71914-BB7D-4D18-9DD2-B38344DB292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8F15B67-6C8A-44FF-9663-CF26CD74782D}" type="pres">
      <dgm:prSet presAssocID="{5247BC7B-9A37-4CCA-B84D-FC39462F61DA}" presName="spacer" presStyleCnt="0"/>
      <dgm:spPr/>
    </dgm:pt>
    <dgm:pt modelId="{9C8AAF10-54EA-41E7-B20A-54EA5C8B75F9}" type="pres">
      <dgm:prSet presAssocID="{EDBAA90E-023B-4794-A652-9025EB14351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96C57FD-6A3C-41A1-BF37-52A62E24F575}" type="pres">
      <dgm:prSet presAssocID="{1725E405-C823-4E94-932F-EBB6616FD1D9}" presName="spacer" presStyleCnt="0"/>
      <dgm:spPr/>
    </dgm:pt>
    <dgm:pt modelId="{8737A789-9154-4CA3-B72B-BE7C689CF233}" type="pres">
      <dgm:prSet presAssocID="{009F51D7-E552-413C-B672-CBC1AC45D29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9CED83A-83FD-4675-8E0E-8E8F777BAE9C}" type="pres">
      <dgm:prSet presAssocID="{86DA62B7-1F25-465C-A729-26AA9FC05C03}" presName="spacer" presStyleCnt="0"/>
      <dgm:spPr/>
    </dgm:pt>
    <dgm:pt modelId="{00D64575-310C-4EEF-A55C-23456EEC030D}" type="pres">
      <dgm:prSet presAssocID="{522827C7-6725-4081-B3E8-2460599AA50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5C7ADF3-4CB4-44AE-93EF-819DAB15BA8C}" type="pres">
      <dgm:prSet presAssocID="{457063F2-3CE7-4E35-A4EF-1A5193158DE6}" presName="spacer" presStyleCnt="0"/>
      <dgm:spPr/>
    </dgm:pt>
    <dgm:pt modelId="{8D84ED01-C437-4E0F-B74A-9FF29F35F73C}" type="pres">
      <dgm:prSet presAssocID="{5D0DD7E6-8761-4CB9-B657-455D11DAAE3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42AB20E-6E1E-4B32-9ECC-D05550541750}" type="pres">
      <dgm:prSet presAssocID="{E5223427-A74A-4CDB-BCB8-3C60D3AAF147}" presName="spacer" presStyleCnt="0"/>
      <dgm:spPr/>
    </dgm:pt>
    <dgm:pt modelId="{A2B937F3-6B25-47C5-A386-3020FAC3BF35}" type="pres">
      <dgm:prSet presAssocID="{843AAFAC-3B77-4A43-BEEC-610431E27DC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201430D-DB82-40E9-8C52-2830CAA32E7C}" srcId="{2C3DEF66-BBAE-43D8-A821-FAC9A88BB834}" destId="{5D0DD7E6-8761-4CB9-B657-455D11DAAE35}" srcOrd="4" destOrd="0" parTransId="{36F959B3-B8E8-4117-AC95-E16D85C1891A}" sibTransId="{E5223427-A74A-4CDB-BCB8-3C60D3AAF147}"/>
    <dgm:cxn modelId="{3ECCEF20-1C6E-4B35-A3BF-49F1CE83DF7D}" srcId="{2C3DEF66-BBAE-43D8-A821-FAC9A88BB834}" destId="{843AAFAC-3B77-4A43-BEEC-610431E27DCA}" srcOrd="5" destOrd="0" parTransId="{476A1132-670C-4844-A6BA-7B744EC3611F}" sibTransId="{1D1FF8D2-3A0A-484C-9C14-76EFA5D9AA49}"/>
    <dgm:cxn modelId="{55267D41-80E3-4BBA-96FB-4200B26873A0}" type="presOf" srcId="{52A71914-BB7D-4D18-9DD2-B38344DB2929}" destId="{BEA03FE3-1A7D-4757-B50B-96E04293925B}" srcOrd="0" destOrd="0" presId="urn:microsoft.com/office/officeart/2005/8/layout/vList2"/>
    <dgm:cxn modelId="{E699BA45-B97D-40B6-8FC9-E2C8F9335976}" srcId="{2C3DEF66-BBAE-43D8-A821-FAC9A88BB834}" destId="{009F51D7-E552-413C-B672-CBC1AC45D29C}" srcOrd="2" destOrd="0" parTransId="{0397F732-A31D-4D2A-814C-4FBBCA56A9D8}" sibTransId="{86DA62B7-1F25-465C-A729-26AA9FC05C03}"/>
    <dgm:cxn modelId="{D1D00D63-4BEB-4F0F-A672-5CC7D8C89705}" type="presOf" srcId="{5D0DD7E6-8761-4CB9-B657-455D11DAAE35}" destId="{8D84ED01-C437-4E0F-B74A-9FF29F35F73C}" srcOrd="0" destOrd="0" presId="urn:microsoft.com/office/officeart/2005/8/layout/vList2"/>
    <dgm:cxn modelId="{821BBD82-FF4C-43D5-8EB0-7C4D1891E2AC}" type="presOf" srcId="{009F51D7-E552-413C-B672-CBC1AC45D29C}" destId="{8737A789-9154-4CA3-B72B-BE7C689CF233}" srcOrd="0" destOrd="0" presId="urn:microsoft.com/office/officeart/2005/8/layout/vList2"/>
    <dgm:cxn modelId="{A78A8A92-EF6B-4B8F-B87B-53DFE1B9C3DA}" type="presOf" srcId="{522827C7-6725-4081-B3E8-2460599AA502}" destId="{00D64575-310C-4EEF-A55C-23456EEC030D}" srcOrd="0" destOrd="0" presId="urn:microsoft.com/office/officeart/2005/8/layout/vList2"/>
    <dgm:cxn modelId="{368764A4-C1B1-4AEC-A4F4-20F658603280}" srcId="{2C3DEF66-BBAE-43D8-A821-FAC9A88BB834}" destId="{522827C7-6725-4081-B3E8-2460599AA502}" srcOrd="3" destOrd="0" parTransId="{E86E04A7-60AE-4B2E-BE6E-B39492B37FFB}" sibTransId="{457063F2-3CE7-4E35-A4EF-1A5193158DE6}"/>
    <dgm:cxn modelId="{00FC02BE-7743-4FFB-965D-CD8ACA99B16B}" srcId="{2C3DEF66-BBAE-43D8-A821-FAC9A88BB834}" destId="{EDBAA90E-023B-4794-A652-9025EB143517}" srcOrd="1" destOrd="0" parTransId="{2970AEA3-FF56-4EF9-AF43-353010D340B1}" sibTransId="{1725E405-C823-4E94-932F-EBB6616FD1D9}"/>
    <dgm:cxn modelId="{F9C495CF-688C-432D-81A5-39D97A3061DA}" type="presOf" srcId="{843AAFAC-3B77-4A43-BEEC-610431E27DCA}" destId="{A2B937F3-6B25-47C5-A386-3020FAC3BF35}" srcOrd="0" destOrd="0" presId="urn:microsoft.com/office/officeart/2005/8/layout/vList2"/>
    <dgm:cxn modelId="{78756DE1-A2B0-4991-A97C-D8E7037620AF}" type="presOf" srcId="{2C3DEF66-BBAE-43D8-A821-FAC9A88BB834}" destId="{3D4B3660-58A1-4711-967C-B200F9F04482}" srcOrd="0" destOrd="0" presId="urn:microsoft.com/office/officeart/2005/8/layout/vList2"/>
    <dgm:cxn modelId="{32E920E8-67D7-41EB-95AB-84BEE0C3BEEB}" type="presOf" srcId="{EDBAA90E-023B-4794-A652-9025EB143517}" destId="{9C8AAF10-54EA-41E7-B20A-54EA5C8B75F9}" srcOrd="0" destOrd="0" presId="urn:microsoft.com/office/officeart/2005/8/layout/vList2"/>
    <dgm:cxn modelId="{32F48CEE-68FF-4B94-BE24-88D174B341FB}" srcId="{2C3DEF66-BBAE-43D8-A821-FAC9A88BB834}" destId="{52A71914-BB7D-4D18-9DD2-B38344DB2929}" srcOrd="0" destOrd="0" parTransId="{6E5CC016-D9C2-4590-B10C-1A16E72DE6E3}" sibTransId="{5247BC7B-9A37-4CCA-B84D-FC39462F61DA}"/>
    <dgm:cxn modelId="{AE6A6B62-50B0-4DDA-956F-2DF510A090B6}" type="presParOf" srcId="{3D4B3660-58A1-4711-967C-B200F9F04482}" destId="{BEA03FE3-1A7D-4757-B50B-96E04293925B}" srcOrd="0" destOrd="0" presId="urn:microsoft.com/office/officeart/2005/8/layout/vList2"/>
    <dgm:cxn modelId="{3338ADDC-9AF6-42E9-BDA9-8B7A58816F6C}" type="presParOf" srcId="{3D4B3660-58A1-4711-967C-B200F9F04482}" destId="{B8F15B67-6C8A-44FF-9663-CF26CD74782D}" srcOrd="1" destOrd="0" presId="urn:microsoft.com/office/officeart/2005/8/layout/vList2"/>
    <dgm:cxn modelId="{6065219A-046D-4903-8526-7E36E339628A}" type="presParOf" srcId="{3D4B3660-58A1-4711-967C-B200F9F04482}" destId="{9C8AAF10-54EA-41E7-B20A-54EA5C8B75F9}" srcOrd="2" destOrd="0" presId="urn:microsoft.com/office/officeart/2005/8/layout/vList2"/>
    <dgm:cxn modelId="{8BBB7D80-D4C3-4117-B093-FA827A75C2B2}" type="presParOf" srcId="{3D4B3660-58A1-4711-967C-B200F9F04482}" destId="{896C57FD-6A3C-41A1-BF37-52A62E24F575}" srcOrd="3" destOrd="0" presId="urn:microsoft.com/office/officeart/2005/8/layout/vList2"/>
    <dgm:cxn modelId="{96EB6B3B-21BB-4871-B775-54EEF93CB333}" type="presParOf" srcId="{3D4B3660-58A1-4711-967C-B200F9F04482}" destId="{8737A789-9154-4CA3-B72B-BE7C689CF233}" srcOrd="4" destOrd="0" presId="urn:microsoft.com/office/officeart/2005/8/layout/vList2"/>
    <dgm:cxn modelId="{4DDD17EE-5114-4746-B85A-127EB5FAB208}" type="presParOf" srcId="{3D4B3660-58A1-4711-967C-B200F9F04482}" destId="{39CED83A-83FD-4675-8E0E-8E8F777BAE9C}" srcOrd="5" destOrd="0" presId="urn:microsoft.com/office/officeart/2005/8/layout/vList2"/>
    <dgm:cxn modelId="{23E490F7-43AB-44CB-94A0-B179F34CA715}" type="presParOf" srcId="{3D4B3660-58A1-4711-967C-B200F9F04482}" destId="{00D64575-310C-4EEF-A55C-23456EEC030D}" srcOrd="6" destOrd="0" presId="urn:microsoft.com/office/officeart/2005/8/layout/vList2"/>
    <dgm:cxn modelId="{8E123801-F38F-4C16-9172-87B88FEF4F54}" type="presParOf" srcId="{3D4B3660-58A1-4711-967C-B200F9F04482}" destId="{A5C7ADF3-4CB4-44AE-93EF-819DAB15BA8C}" srcOrd="7" destOrd="0" presId="urn:microsoft.com/office/officeart/2005/8/layout/vList2"/>
    <dgm:cxn modelId="{FCA838D2-A6E7-4380-AD0E-4E776AEBE0D0}" type="presParOf" srcId="{3D4B3660-58A1-4711-967C-B200F9F04482}" destId="{8D84ED01-C437-4E0F-B74A-9FF29F35F73C}" srcOrd="8" destOrd="0" presId="urn:microsoft.com/office/officeart/2005/8/layout/vList2"/>
    <dgm:cxn modelId="{D87E459A-45F3-443A-A630-771659A2E2EB}" type="presParOf" srcId="{3D4B3660-58A1-4711-967C-B200F9F04482}" destId="{C42AB20E-6E1E-4B32-9ECC-D05550541750}" srcOrd="9" destOrd="0" presId="urn:microsoft.com/office/officeart/2005/8/layout/vList2"/>
    <dgm:cxn modelId="{E32666BF-918A-4EBA-AB4A-7E6CD5D839C1}" type="presParOf" srcId="{3D4B3660-58A1-4711-967C-B200F9F04482}" destId="{A2B937F3-6B25-47C5-A386-3020FAC3BF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03FE3-1A7D-4757-B50B-96E04293925B}">
      <dsp:nvSpPr>
        <dsp:cNvPr id="0" name=""/>
        <dsp:cNvSpPr/>
      </dsp:nvSpPr>
      <dsp:spPr>
        <a:xfrm>
          <a:off x="0" y="57379"/>
          <a:ext cx="3888432" cy="45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Digital by default</a:t>
          </a:r>
          <a:endParaRPr lang="en-US" sz="1900" kern="1200" dirty="0"/>
        </a:p>
      </dsp:txBody>
      <dsp:txXfrm>
        <a:off x="22382" y="79761"/>
        <a:ext cx="3843668" cy="413729"/>
      </dsp:txXfrm>
    </dsp:sp>
    <dsp:sp modelId="{9C8AAF10-54EA-41E7-B20A-54EA5C8B75F9}">
      <dsp:nvSpPr>
        <dsp:cNvPr id="0" name=""/>
        <dsp:cNvSpPr/>
      </dsp:nvSpPr>
      <dsp:spPr>
        <a:xfrm>
          <a:off x="0" y="570592"/>
          <a:ext cx="3888432" cy="45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Transform data into intelligence </a:t>
          </a:r>
          <a:endParaRPr lang="en-US" sz="1900" kern="1200" dirty="0"/>
        </a:p>
      </dsp:txBody>
      <dsp:txXfrm>
        <a:off x="22382" y="592974"/>
        <a:ext cx="3843668" cy="413729"/>
      </dsp:txXfrm>
    </dsp:sp>
    <dsp:sp modelId="{8737A789-9154-4CA3-B72B-BE7C689CF233}">
      <dsp:nvSpPr>
        <dsp:cNvPr id="0" name=""/>
        <dsp:cNvSpPr/>
      </dsp:nvSpPr>
      <dsp:spPr>
        <a:xfrm>
          <a:off x="0" y="1083806"/>
          <a:ext cx="3888432" cy="45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Design around the person</a:t>
          </a:r>
          <a:endParaRPr lang="en-US" sz="1900" kern="1200" dirty="0"/>
        </a:p>
      </dsp:txBody>
      <dsp:txXfrm>
        <a:off x="22382" y="1106188"/>
        <a:ext cx="3843668" cy="413729"/>
      </dsp:txXfrm>
    </dsp:sp>
    <dsp:sp modelId="{00D64575-310C-4EEF-A55C-23456EEC030D}">
      <dsp:nvSpPr>
        <dsp:cNvPr id="0" name=""/>
        <dsp:cNvSpPr/>
      </dsp:nvSpPr>
      <dsp:spPr>
        <a:xfrm>
          <a:off x="0" y="1597020"/>
          <a:ext cx="3888432" cy="45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</a:t>
          </a:r>
          <a:r>
            <a:rPr lang="en-GB" sz="1900" b="0" i="0" kern="1200" dirty="0"/>
            <a:t>afe and secure</a:t>
          </a:r>
          <a:endParaRPr lang="en-US" sz="1900" kern="1200" dirty="0"/>
        </a:p>
      </dsp:txBody>
      <dsp:txXfrm>
        <a:off x="22382" y="1619402"/>
        <a:ext cx="3843668" cy="413729"/>
      </dsp:txXfrm>
    </dsp:sp>
    <dsp:sp modelId="{8D84ED01-C437-4E0F-B74A-9FF29F35F73C}">
      <dsp:nvSpPr>
        <dsp:cNvPr id="0" name=""/>
        <dsp:cNvSpPr/>
      </dsp:nvSpPr>
      <dsp:spPr>
        <a:xfrm>
          <a:off x="0" y="2110234"/>
          <a:ext cx="3888432" cy="45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Trusted partner and leader</a:t>
          </a:r>
          <a:endParaRPr lang="en-US" sz="1900" kern="1200" dirty="0"/>
        </a:p>
      </dsp:txBody>
      <dsp:txXfrm>
        <a:off x="22382" y="2132616"/>
        <a:ext cx="3843668" cy="413729"/>
      </dsp:txXfrm>
    </dsp:sp>
    <dsp:sp modelId="{A2B937F3-6B25-47C5-A386-3020FAC3BF35}">
      <dsp:nvSpPr>
        <dsp:cNvPr id="0" name=""/>
        <dsp:cNvSpPr/>
      </dsp:nvSpPr>
      <dsp:spPr>
        <a:xfrm>
          <a:off x="0" y="2623448"/>
          <a:ext cx="3888432" cy="458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j-lt"/>
            </a:rPr>
            <a:t>Digital is everyone's responsibility</a:t>
          </a:r>
          <a:endParaRPr lang="en-US" sz="1900" kern="1200" dirty="0">
            <a:latin typeface="+mj-lt"/>
          </a:endParaRPr>
        </a:p>
      </dsp:txBody>
      <dsp:txXfrm>
        <a:off x="22382" y="2645830"/>
        <a:ext cx="3843668" cy="413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4BE6F-CD3D-4861-8509-4281357952CA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F1470-32E7-4390-9F06-B7C4515E36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2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1470-32E7-4390-9F06-B7C4515E36A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5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F1470-32E7-4390-9F06-B7C4515E36A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75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61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4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BEB4-AEDB-7C14-A007-20B5E3CBD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4D70F-0323-50FE-6105-55A92492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6528-F61E-FB59-829B-3F92C58C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9CBB-2F67-CD41-93E2-5CD4DC6A9498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A61A-89FE-6377-5C2A-749D8FC6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1AFA3-9D75-3709-1813-FC27BA2F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9C4F-BFF4-9448-BAEB-54ED26EB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6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93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8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7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0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48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80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750B-F0B8-4AB6-9C4A-3213A04262F0}" type="datetimeFigureOut">
              <a:rPr lang="en-GB" smtClean="0"/>
              <a:t>23/01/2024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7AA44-57DD-484F-8718-2B553354C1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13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1F2F5E-7863-2CFA-42B4-B902A2108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10" y="-155859"/>
            <a:ext cx="2182340" cy="2046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109051-9FD9-2AB2-0E79-A1246174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10" y="3283527"/>
            <a:ext cx="2209885" cy="1877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9C0ED-1E0A-0C36-7DAF-DF1A4E9D9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15" y="-20782"/>
            <a:ext cx="2467476" cy="1402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CCF538-DF66-642B-5A60-7E045933D259}"/>
              </a:ext>
            </a:extLst>
          </p:cNvPr>
          <p:cNvSpPr txBox="1"/>
          <p:nvPr/>
        </p:nvSpPr>
        <p:spPr>
          <a:xfrm>
            <a:off x="5229216" y="1593178"/>
            <a:ext cx="3686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techUK</a:t>
            </a:r>
            <a:r>
              <a:rPr lang="en-GB" sz="3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briefing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F46DB-957B-65A6-9722-2E1695399ADB}"/>
              </a:ext>
            </a:extLst>
          </p:cNvPr>
          <p:cNvSpPr txBox="1"/>
          <p:nvPr/>
        </p:nvSpPr>
        <p:spPr>
          <a:xfrm>
            <a:off x="5227142" y="2438951"/>
            <a:ext cx="3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Lee Rickles</a:t>
            </a: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CIO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DF0BC6-9078-133B-C37D-5D00572F6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9105" y="-15505"/>
            <a:ext cx="5174954" cy="5174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13E9D-63AD-DDCA-F921-0B64E6B56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2" b="13771"/>
          <a:stretch/>
        </p:blipFill>
        <p:spPr bwMode="auto">
          <a:xfrm>
            <a:off x="5737369" y="3283527"/>
            <a:ext cx="3191274" cy="8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2E143-C0DE-AC85-5AC8-B0B1F0EAC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4EFC06-816D-0219-F4CF-3BEF5CBDC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09" y="10391"/>
            <a:ext cx="2078183" cy="1181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DF75A-02CA-1737-B052-A5133C749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" y="3852022"/>
            <a:ext cx="1506682" cy="1270696"/>
          </a:xfrm>
          <a:prstGeom prst="rect">
            <a:avLst/>
          </a:prstGeom>
        </p:spPr>
      </p:pic>
      <p:pic>
        <p:nvPicPr>
          <p:cNvPr id="8" name="Picture 7" descr="A colorful post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B64C82EB-05DA-18F8-7F63-4882680CA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52" y="-1"/>
            <a:ext cx="3928557" cy="5143500"/>
          </a:xfrm>
          <a:prstGeom prst="rect">
            <a:avLst/>
          </a:prstGeom>
        </p:spPr>
      </p:pic>
      <p:pic>
        <p:nvPicPr>
          <p:cNvPr id="10" name="Picture 9" descr="A colorful square poster with text&#10;&#10;Description automatically generated with medium confidence">
            <a:extLst>
              <a:ext uri="{FF2B5EF4-FFF2-40B4-BE49-F238E27FC236}">
                <a16:creationId xmlns:a16="http://schemas.microsoft.com/office/drawing/2014/main" id="{DC32AA74-C8A4-4D63-B9E2-42B025223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75" y="35775"/>
            <a:ext cx="3785138" cy="50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5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102996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Fruitiger"/>
              </a:rPr>
              <a:t>Digital vision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4D36A40-840B-4A0E-A9A2-CC1FD2BA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0369"/>
            <a:ext cx="442061" cy="442061"/>
          </a:xfrm>
          <a:prstGeom prst="rect">
            <a:avLst/>
          </a:prstGeom>
        </p:spPr>
      </p:pic>
      <p:graphicFrame>
        <p:nvGraphicFramePr>
          <p:cNvPr id="11" name="TextBox 5">
            <a:extLst>
              <a:ext uri="{FF2B5EF4-FFF2-40B4-BE49-F238E27FC236}">
                <a16:creationId xmlns:a16="http://schemas.microsoft.com/office/drawing/2014/main" id="{44C1ED02-00AF-4157-BCEB-CED83C25B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18275"/>
              </p:ext>
            </p:extLst>
          </p:nvPr>
        </p:nvGraphicFramePr>
        <p:xfrm>
          <a:off x="5148535" y="1690956"/>
          <a:ext cx="3888432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A9F3E28-4889-4645-93DC-414B13B18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61449"/>
            <a:ext cx="434439" cy="434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1F280E-DE40-44D1-8932-EFA7D63617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94328"/>
            <a:ext cx="442061" cy="4420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1B9602-EAED-45D3-A0DA-8BC14DD520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69868"/>
            <a:ext cx="434439" cy="4420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309549-EC3A-4FEA-A323-5E01F4A4B4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5909"/>
            <a:ext cx="442061" cy="4344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613BA0-8578-433A-B7E9-085E646E0B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26408"/>
            <a:ext cx="442061" cy="4344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1B6007-4928-4FEF-9562-A0B0A73C1F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9856959"/>
            <a:ext cx="724065" cy="7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8" y="59914"/>
            <a:ext cx="1531487" cy="5016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20819" y="2140790"/>
            <a:ext cx="4424085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Complete BCS silver organisational accreditation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894" t="77141" r="80065" b="19811"/>
          <a:stretch/>
        </p:blipFill>
        <p:spPr>
          <a:xfrm>
            <a:off x="2195469" y="2136990"/>
            <a:ext cx="234044" cy="203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20484" y="2817918"/>
            <a:ext cx="5363884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Improved user EPR experience score from -13.6 to 0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894" t="77141" r="80065" b="19811"/>
          <a:stretch/>
        </p:blipFill>
        <p:spPr>
          <a:xfrm>
            <a:off x="2195469" y="2815620"/>
            <a:ext cx="200656" cy="2038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0820" y="2464115"/>
            <a:ext cx="4093473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Start the implementation of SNOMED</a:t>
            </a:r>
            <a:endParaRPr lang="en-GB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1953496" y="2464115"/>
            <a:ext cx="206744" cy="2020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2195469" y="2469093"/>
            <a:ext cx="205418" cy="210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20821" y="3104730"/>
            <a:ext cx="5407355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Implement Power BI and new data platform in the cloud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95470" y="3069475"/>
            <a:ext cx="200656" cy="1935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1953497" y="3064490"/>
            <a:ext cx="205418" cy="2102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20820" y="3361950"/>
            <a:ext cx="6664462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latin typeface="+mj-lt"/>
                <a:cs typeface="Arial" panose="020B0604020202020204" pitchFamily="34" charset="0"/>
              </a:rPr>
              <a:t>Start the implementation of our future electronic patient record (EPR)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95469" y="3420312"/>
            <a:ext cx="207017" cy="1935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1953496" y="3427087"/>
            <a:ext cx="205418" cy="2102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20820" y="3632706"/>
            <a:ext cx="607797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Complete the  to implement the electronic referral service for Mental Health services include advice and guidance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2195469" y="3701291"/>
            <a:ext cx="206744" cy="2020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26471" y="4135441"/>
            <a:ext cx="607797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Continue to work with Interweave partners to provide shared care record to 6 ICS </a:t>
            </a:r>
            <a:endParaRPr lang="en-GB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95469" y="4127843"/>
            <a:ext cx="207017" cy="1935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1953496" y="4111126"/>
            <a:ext cx="205418" cy="2102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20821" y="4467151"/>
            <a:ext cx="660990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latin typeface="+mj-lt"/>
                <a:cs typeface="Arial" panose="020B0604020202020204" pitchFamily="34" charset="0"/>
              </a:rPr>
              <a:t>Implemented of electronic prescribing across our community teams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2195469" y="4464221"/>
            <a:ext cx="200656" cy="202067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2520820" y="1635646"/>
            <a:ext cx="66231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Increasing the usage of the Yorkshire &amp; Humber Care Record and the National Care Record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2195469" y="1670850"/>
            <a:ext cx="206744" cy="20206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905" y="-7372"/>
            <a:ext cx="1823208" cy="964967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520819" y="1059582"/>
            <a:ext cx="5183359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Implement Agile working across our organisation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95469" y="1063528"/>
            <a:ext cx="207017" cy="19350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520821" y="4770569"/>
            <a:ext cx="660990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latin typeface="+mj-lt"/>
                <a:cs typeface="Arial" panose="020B0604020202020204" pitchFamily="34" charset="0"/>
              </a:rPr>
              <a:t>Implemented office 365 and replace the local hosted file servers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2195469" y="4767640"/>
            <a:ext cx="200656" cy="20206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520819" y="1347614"/>
            <a:ext cx="680370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Start the soft market engagement for the future data and telecom solution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95470" y="1383568"/>
            <a:ext cx="200656" cy="193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824A5A-F222-A303-09AA-84B91EE62F10}"/>
              </a:ext>
            </a:extLst>
          </p:cNvPr>
          <p:cNvSpPr txBox="1"/>
          <p:nvPr/>
        </p:nvSpPr>
        <p:spPr>
          <a:xfrm>
            <a:off x="335872" y="4305540"/>
            <a:ext cx="89775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Optimising an efficient and sustainable organisation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2B719-677D-9FBF-01EB-E481EE23B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1665464" y="4119284"/>
            <a:ext cx="206744" cy="202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A2149A-EA78-74F5-6EBE-84C3AAE6CE7C}"/>
              </a:ext>
            </a:extLst>
          </p:cNvPr>
          <p:cNvSpPr txBox="1"/>
          <p:nvPr/>
        </p:nvSpPr>
        <p:spPr>
          <a:xfrm>
            <a:off x="1875677" y="483518"/>
            <a:ext cx="5166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2023-25</a:t>
            </a:r>
          </a:p>
        </p:txBody>
      </p:sp>
    </p:spTree>
    <p:extLst>
      <p:ext uri="{BB962C8B-B14F-4D97-AF65-F5344CB8AC3E}">
        <p14:creationId xmlns:p14="http://schemas.microsoft.com/office/powerpoint/2010/main" val="219001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65789" y="1866269"/>
            <a:ext cx="4705606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Complete BCS platinum organisational accreditation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8894" t="77141" r="80065" b="19811"/>
          <a:stretch/>
        </p:blipFill>
        <p:spPr>
          <a:xfrm>
            <a:off x="2180350" y="1908401"/>
            <a:ext cx="234043" cy="2038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41439" y="2578341"/>
            <a:ext cx="4614507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Move from windows 10 to widows 11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8894" t="77141" r="80065" b="19811"/>
          <a:stretch/>
        </p:blipFill>
        <p:spPr>
          <a:xfrm>
            <a:off x="2180350" y="2587030"/>
            <a:ext cx="200656" cy="2038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65789" y="2146359"/>
            <a:ext cx="437187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Complete implemented SNOMED and shared coded data with partners</a:t>
            </a:r>
            <a:endParaRPr lang="en-GB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1938699" y="2235524"/>
            <a:ext cx="206744" cy="2020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2180350" y="2240503"/>
            <a:ext cx="205418" cy="2102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65789" y="2859782"/>
            <a:ext cx="449786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Improved performance reports using statistical process control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80350" y="2927206"/>
            <a:ext cx="207016" cy="1935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1938699" y="2922222"/>
            <a:ext cx="205417" cy="2102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465790" y="3334221"/>
            <a:ext cx="416912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latin typeface="+mj-lt"/>
                <a:cs typeface="Arial" panose="020B0604020202020204" pitchFamily="34" charset="0"/>
              </a:rPr>
              <a:t>ESR / Health Roster system improvements and integration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80350" y="3392583"/>
            <a:ext cx="207017" cy="1935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1938699" y="3399359"/>
            <a:ext cx="205418" cy="2102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465789" y="3803931"/>
            <a:ext cx="4943899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Start to implement of patient held record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2180350" y="3881851"/>
            <a:ext cx="193831" cy="2020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65790" y="4127098"/>
            <a:ext cx="46145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Move from local upstream portal to YHCR portal</a:t>
            </a:r>
            <a:endParaRPr lang="en-GB" sz="1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80350" y="4171869"/>
            <a:ext cx="207017" cy="1935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l="8823" t="72744" r="79874" b="24112"/>
          <a:stretch/>
        </p:blipFill>
        <p:spPr>
          <a:xfrm>
            <a:off x="1938699" y="4159903"/>
            <a:ext cx="205418" cy="2102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1691680" y="4170574"/>
            <a:ext cx="206744" cy="2020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65789" y="4526999"/>
            <a:ext cx="4280024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Implement new WAN and telecoms solution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465789" y="1383888"/>
            <a:ext cx="4705541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Implemented our future EPR and </a:t>
            </a:r>
            <a:r>
              <a:rPr lang="en-GB" sz="1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improved user EPR experience score from 0 to 10</a:t>
            </a:r>
          </a:p>
          <a:p>
            <a:endParaRPr lang="en-GB" sz="1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/>
          <a:srcRect l="8586" t="64133" r="80038" b="32845"/>
          <a:stretch/>
        </p:blipFill>
        <p:spPr>
          <a:xfrm>
            <a:off x="2180350" y="1429368"/>
            <a:ext cx="206744" cy="202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90200F-782F-3C7F-AC6F-E5599C15A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9" t="83208" r="79890" b="13898"/>
          <a:stretch/>
        </p:blipFill>
        <p:spPr>
          <a:xfrm>
            <a:off x="2180350" y="4571938"/>
            <a:ext cx="207017" cy="193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FF2FD-F84A-2195-3399-23018995860B}"/>
              </a:ext>
            </a:extLst>
          </p:cNvPr>
          <p:cNvSpPr txBox="1"/>
          <p:nvPr/>
        </p:nvSpPr>
        <p:spPr>
          <a:xfrm>
            <a:off x="7013772" y="113159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Digital Maturity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C5AC1D7-C711-3C57-808B-2B3DDE266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45625"/>
              </p:ext>
            </p:extLst>
          </p:nvPr>
        </p:nvGraphicFramePr>
        <p:xfrm>
          <a:off x="7131118" y="1878323"/>
          <a:ext cx="1704975" cy="255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456">
                  <a:extLst>
                    <a:ext uri="{9D8B030D-6E8A-4147-A177-3AD203B41FA5}">
                      <a16:colId xmlns:a16="http://schemas.microsoft.com/office/drawing/2014/main" val="1366653980"/>
                    </a:ext>
                  </a:extLst>
                </a:gridCol>
                <a:gridCol w="294863">
                  <a:extLst>
                    <a:ext uri="{9D8B030D-6E8A-4147-A177-3AD203B41FA5}">
                      <a16:colId xmlns:a16="http://schemas.microsoft.com/office/drawing/2014/main" val="3345166817"/>
                    </a:ext>
                  </a:extLst>
                </a:gridCol>
                <a:gridCol w="294863">
                  <a:extLst>
                    <a:ext uri="{9D8B030D-6E8A-4147-A177-3AD203B41FA5}">
                      <a16:colId xmlns:a16="http://schemas.microsoft.com/office/drawing/2014/main" val="1897576196"/>
                    </a:ext>
                  </a:extLst>
                </a:gridCol>
                <a:gridCol w="237793">
                  <a:extLst>
                    <a:ext uri="{9D8B030D-6E8A-4147-A177-3AD203B41FA5}">
                      <a16:colId xmlns:a16="http://schemas.microsoft.com/office/drawing/2014/main" val="884725118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Pillar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Our score 23/24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NHS Average 23/24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Our target for 2027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6863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Well Led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2.94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4.5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Ensure Smart Foundations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3.91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3.15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590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+mj-lt"/>
                        </a:rPr>
                        <a:t>Safe Practice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3.67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2.89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1444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+mj-lt"/>
                        </a:rPr>
                        <a:t>Support People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3.09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2.69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63022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+mj-lt"/>
                        </a:rPr>
                        <a:t>Empower Citizens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2.57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1.97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778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+mj-lt"/>
                        </a:rPr>
                        <a:t>Improve Care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3.17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091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  <a:latin typeface="+mj-lt"/>
                        </a:rPr>
                        <a:t>Healthy Populations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2.26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900" u="none" strike="noStrike" dirty="0">
                          <a:effectLst/>
                          <a:latin typeface="+mj-lt"/>
                        </a:rPr>
                        <a:t>3.5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804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1838F2-4249-7C11-5C3D-EE3400D2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8" y="59914"/>
            <a:ext cx="1531487" cy="5016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38E5C2-8578-4E0C-29A9-E877E57AF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905" y="-7372"/>
            <a:ext cx="1823208" cy="964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DFEE8-910E-B12A-2EB6-F2D48F66A81D}"/>
              </a:ext>
            </a:extLst>
          </p:cNvPr>
          <p:cNvSpPr txBox="1"/>
          <p:nvPr/>
        </p:nvSpPr>
        <p:spPr>
          <a:xfrm>
            <a:off x="1847452" y="555526"/>
            <a:ext cx="5166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for 2025-27</a:t>
            </a:r>
          </a:p>
        </p:txBody>
      </p:sp>
    </p:spTree>
    <p:extLst>
      <p:ext uri="{BB962C8B-B14F-4D97-AF65-F5344CB8AC3E}">
        <p14:creationId xmlns:p14="http://schemas.microsoft.com/office/powerpoint/2010/main" val="160548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5278D-7843-1A60-BA48-E872AC562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7AFD1-ACDE-6D30-375E-D77880A47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09" y="10391"/>
            <a:ext cx="2078183" cy="1181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95DB17-6A82-BE40-263E-4C959A4CC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" y="3852022"/>
            <a:ext cx="1506682" cy="1270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2B730-40A6-B8AF-5098-A8AAF1587C2C}"/>
              </a:ext>
            </a:extLst>
          </p:cNvPr>
          <p:cNvSpPr txBox="1"/>
          <p:nvPr/>
        </p:nvSpPr>
        <p:spPr>
          <a:xfrm>
            <a:off x="165589" y="171472"/>
            <a:ext cx="66924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67BCE-5679-A3DA-5707-1FF618059917}"/>
              </a:ext>
            </a:extLst>
          </p:cNvPr>
          <p:cNvSpPr txBox="1"/>
          <p:nvPr/>
        </p:nvSpPr>
        <p:spPr>
          <a:xfrm>
            <a:off x="1218427" y="2456333"/>
            <a:ext cx="21889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Add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2CF15-378A-FD62-4D71-E390136D9281}"/>
              </a:ext>
            </a:extLst>
          </p:cNvPr>
          <p:cNvSpPr txBox="1"/>
          <p:nvPr/>
        </p:nvSpPr>
        <p:spPr>
          <a:xfrm>
            <a:off x="4497531" y="752358"/>
            <a:ext cx="40836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reduction is now the focus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Defining the value proposition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Silver bullets or lifeboats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Changing priorities of NHS England and 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Types of funding and timing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act for data sharing and its regulations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FOI, contact and working with vendors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erson and child playing with toys&#10;&#10;Description automatically generated">
            <a:extLst>
              <a:ext uri="{FF2B5EF4-FFF2-40B4-BE49-F238E27FC236}">
                <a16:creationId xmlns:a16="http://schemas.microsoft.com/office/drawing/2014/main" id="{B89D4A44-5C16-817F-2BC2-AC51C4C57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0" y="1193393"/>
            <a:ext cx="3800242" cy="253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4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94E15-24BD-45CC-53FC-BFE6FB2D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680193-D30B-27CA-8E04-0F9E661B7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09" y="10391"/>
            <a:ext cx="2078183" cy="1181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6C10C6-F551-7B4F-8C0C-D8327468B5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" y="3852022"/>
            <a:ext cx="1506682" cy="1270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3B7F0E-B930-8A9A-7C0E-9A3BD82871B2}"/>
              </a:ext>
            </a:extLst>
          </p:cNvPr>
          <p:cNvSpPr txBox="1"/>
          <p:nvPr/>
        </p:nvSpPr>
        <p:spPr>
          <a:xfrm>
            <a:off x="1474893" y="987574"/>
            <a:ext cx="6194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90802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Colour Palette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005EB8"/>
      </a:accent1>
      <a:accent2>
        <a:srgbClr val="003087"/>
      </a:accent2>
      <a:accent3>
        <a:srgbClr val="00A9CE"/>
      </a:accent3>
      <a:accent4>
        <a:srgbClr val="009639"/>
      </a:accent4>
      <a:accent5>
        <a:srgbClr val="AE2573"/>
      </a:accent5>
      <a:accent6>
        <a:srgbClr val="E1B81C"/>
      </a:accent6>
      <a:hlink>
        <a:srgbClr val="005EB8"/>
      </a:hlink>
      <a:folHlink>
        <a:srgbClr val="AE2573"/>
      </a:folHlink>
    </a:clrScheme>
    <a:fontScheme name="NHS Fonts">
      <a:majorFont>
        <a:latin typeface="Frutiger LT Std 55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335</Words>
  <Application>Microsoft Macintosh PowerPoint</Application>
  <PresentationFormat>On-screen Show (16:9)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Fruitiger</vt:lpstr>
      <vt:lpstr>Frutiger LT Std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RICKLES, Lee (HUMBER TEACHING NHS FOUNDATION TRUST)</cp:lastModifiedBy>
  <cp:revision>18</cp:revision>
  <dcterms:created xsi:type="dcterms:W3CDTF">2021-01-12T12:23:18Z</dcterms:created>
  <dcterms:modified xsi:type="dcterms:W3CDTF">2024-01-23T10:13:38Z</dcterms:modified>
</cp:coreProperties>
</file>