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handoutMasterIdLst>
    <p:handoutMasterId r:id="rId23"/>
  </p:handoutMasterIdLst>
  <p:sldIdLst>
    <p:sldId id="392" r:id="rId2"/>
    <p:sldId id="1642" r:id="rId3"/>
    <p:sldId id="1643" r:id="rId4"/>
    <p:sldId id="1650" r:id="rId5"/>
    <p:sldId id="1646" r:id="rId6"/>
    <p:sldId id="2880" r:id="rId7"/>
    <p:sldId id="1644" r:id="rId8"/>
    <p:sldId id="1645" r:id="rId9"/>
    <p:sldId id="1655" r:id="rId10"/>
    <p:sldId id="1652" r:id="rId11"/>
    <p:sldId id="1665" r:id="rId12"/>
    <p:sldId id="1676" r:id="rId13"/>
    <p:sldId id="1679" r:id="rId14"/>
    <p:sldId id="2881" r:id="rId15"/>
    <p:sldId id="1670" r:id="rId16"/>
    <p:sldId id="2877" r:id="rId17"/>
    <p:sldId id="2879" r:id="rId18"/>
    <p:sldId id="2878" r:id="rId19"/>
    <p:sldId id="2872" r:id="rId20"/>
    <p:sldId id="2875" r:id="rId2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3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EA6"/>
    <a:srgbClr val="D41B2B"/>
    <a:srgbClr val="F9FAF9"/>
    <a:srgbClr val="652E90"/>
    <a:srgbClr val="E30300"/>
    <a:srgbClr val="808080"/>
    <a:srgbClr val="ECE7D4"/>
    <a:srgbClr val="B71E42"/>
    <a:srgbClr val="FDFCFE"/>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57"/>
    <p:restoredTop sz="94694"/>
  </p:normalViewPr>
  <p:slideViewPr>
    <p:cSldViewPr snapToGrid="0" snapToObjects="1" showGuides="1">
      <p:cViewPr varScale="1">
        <p:scale>
          <a:sx n="137" d="100"/>
          <a:sy n="137" d="100"/>
        </p:scale>
        <p:origin x="168" y="584"/>
      </p:cViewPr>
      <p:guideLst>
        <p:guide orient="horz" pos="2538"/>
        <p:guide pos="2880"/>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246A0B-DB76-1A4F-B236-79FFD738988C}" type="datetimeFigureOut">
              <a:rPr lang="en-US" smtClean="0"/>
              <a:t>4/15/22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53438E-941D-9F4A-968C-0E354A1C77F6}" type="slidenum">
              <a:rPr lang="en-US" smtClean="0"/>
              <a:t>‹#›</a:t>
            </a:fld>
            <a:endParaRPr lang="en-US"/>
          </a:p>
        </p:txBody>
      </p:sp>
    </p:spTree>
    <p:extLst>
      <p:ext uri="{BB962C8B-B14F-4D97-AF65-F5344CB8AC3E}">
        <p14:creationId xmlns:p14="http://schemas.microsoft.com/office/powerpoint/2010/main" val="1279655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D2BCC-1C1A-6146-B390-58398734DF61}" type="datetimeFigureOut">
              <a:rPr lang="en-US" smtClean="0"/>
              <a:t>4/15/22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B972C-9A4B-694E-94D2-0AF82502154E}" type="slidenum">
              <a:rPr lang="en-US" smtClean="0"/>
              <a:t>‹#›</a:t>
            </a:fld>
            <a:endParaRPr lang="en-US"/>
          </a:p>
        </p:txBody>
      </p:sp>
    </p:spTree>
    <p:extLst>
      <p:ext uri="{BB962C8B-B14F-4D97-AF65-F5344CB8AC3E}">
        <p14:creationId xmlns:p14="http://schemas.microsoft.com/office/powerpoint/2010/main" val="19353040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7A9093-D28F-D547-8C0B-7E6BA1262672}" type="slidenum">
              <a:rPr lang="en-US" smtClean="0"/>
              <a:pPr/>
              <a:t>1</a:t>
            </a:fld>
            <a:endParaRPr lang="en-US"/>
          </a:p>
        </p:txBody>
      </p:sp>
    </p:spTree>
    <p:extLst>
      <p:ext uri="{BB962C8B-B14F-4D97-AF65-F5344CB8AC3E}">
        <p14:creationId xmlns:p14="http://schemas.microsoft.com/office/powerpoint/2010/main" val="2142199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C5E74F-A5B2-DD49-863C-0539E10C5F64}"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68672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CB972C-9A4B-694E-94D2-0AF82502154E}" type="slidenum">
              <a:rPr lang="en-US" smtClean="0"/>
              <a:t>5</a:t>
            </a:fld>
            <a:endParaRPr lang="en-US"/>
          </a:p>
        </p:txBody>
      </p:sp>
    </p:spTree>
    <p:extLst>
      <p:ext uri="{BB962C8B-B14F-4D97-AF65-F5344CB8AC3E}">
        <p14:creationId xmlns:p14="http://schemas.microsoft.com/office/powerpoint/2010/main" val="6354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7A9093-D28F-D547-8C0B-7E6BA1262672}" type="slidenum">
              <a:rPr lang="en-US" smtClean="0"/>
              <a:pPr/>
              <a:t>20</a:t>
            </a:fld>
            <a:endParaRPr lang="en-US"/>
          </a:p>
        </p:txBody>
      </p:sp>
    </p:spTree>
    <p:extLst>
      <p:ext uri="{BB962C8B-B14F-4D97-AF65-F5344CB8AC3E}">
        <p14:creationId xmlns:p14="http://schemas.microsoft.com/office/powerpoint/2010/main" val="3740740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16FFE0-2E40-0549-892C-C05C49CA0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831" cy="5143500"/>
          </a:xfrm>
          <a:prstGeom prst="rect">
            <a:avLst/>
          </a:prstGeom>
        </p:spPr>
      </p:pic>
      <p:pic>
        <p:nvPicPr>
          <p:cNvPr id="10" name="Picture 9" descr="A close up of a black background&#10;&#10;Description automatically generated">
            <a:extLst>
              <a:ext uri="{FF2B5EF4-FFF2-40B4-BE49-F238E27FC236}">
                <a16:creationId xmlns:a16="http://schemas.microsoft.com/office/drawing/2014/main" id="{49F84E1E-F967-7943-92CD-D14FE8CE51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1597" b="28837"/>
          <a:stretch/>
        </p:blipFill>
        <p:spPr>
          <a:xfrm>
            <a:off x="253420" y="150463"/>
            <a:ext cx="4631446" cy="135969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083504" y="599230"/>
            <a:ext cx="5871623" cy="34949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665604" y="247778"/>
            <a:ext cx="2625536" cy="231901"/>
          </a:xfrm>
          <a:prstGeom prst="rect">
            <a:avLst/>
          </a:prstGeom>
        </p:spPr>
        <p:txBody>
          <a:bodyPr/>
          <a:lstStyle/>
          <a:p>
            <a:endParaRPr lang="en-US"/>
          </a:p>
        </p:txBody>
      </p:sp>
      <p:sp>
        <p:nvSpPr>
          <p:cNvPr id="5" name="Footer Placeholder 4"/>
          <p:cNvSpPr>
            <a:spLocks noGrp="1"/>
          </p:cNvSpPr>
          <p:nvPr>
            <p:ph type="ftr" sz="quarter" idx="11"/>
          </p:nvPr>
        </p:nvSpPr>
        <p:spPr>
          <a:xfrm>
            <a:off x="208079" y="4731792"/>
            <a:ext cx="4454127" cy="231901"/>
          </a:xfrm>
          <a:prstGeom prst="rect">
            <a:avLst/>
          </a:prstGeom>
        </p:spPr>
        <p:txBody>
          <a:bodyPr/>
          <a:lstStyle/>
          <a:p>
            <a:r>
              <a:rPr lang="en-US"/>
              <a:t>© Michael J. Marcus &amp; Josep Miquel Jornet </a:t>
            </a:r>
          </a:p>
        </p:txBody>
      </p:sp>
      <p:sp>
        <p:nvSpPr>
          <p:cNvPr id="6" name="Slide Number Placeholder 5"/>
          <p:cNvSpPr>
            <a:spLocks noGrp="1"/>
          </p:cNvSpPr>
          <p:nvPr>
            <p:ph type="sldNum" sz="quarter" idx="12"/>
          </p:nvPr>
        </p:nvSpPr>
        <p:spPr/>
        <p:txBody>
          <a:bodyPr/>
          <a:lstStyle/>
          <a:p>
            <a:fld id="{118AE8F9-495A-0644-8CBB-DDB0F4290159}" type="slidenum">
              <a:rPr lang="en-US" smtClean="0"/>
              <a:t>‹#›</a:t>
            </a:fld>
            <a:endParaRPr lang="en-US"/>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16FFE0-2E40-0549-892C-C05C49CA06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831" cy="5143500"/>
          </a:xfrm>
          <a:prstGeom prst="rect">
            <a:avLst/>
          </a:prstGeom>
        </p:spPr>
      </p:pic>
    </p:spTree>
    <p:extLst>
      <p:ext uri="{BB962C8B-B14F-4D97-AF65-F5344CB8AC3E}">
        <p14:creationId xmlns:p14="http://schemas.microsoft.com/office/powerpoint/2010/main" val="4286323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4713" y="234666"/>
            <a:ext cx="6311597" cy="393463"/>
          </a:xfrm>
        </p:spPr>
        <p:txBody>
          <a:bodyPr lIns="0" tIns="0" rIns="0" bIns="0" anchor="b"/>
          <a:lstStyle/>
          <a:p>
            <a:r>
              <a:rPr lang="en-US"/>
              <a:t>Click to edit Master title style</a:t>
            </a:r>
          </a:p>
        </p:txBody>
      </p:sp>
      <p:sp>
        <p:nvSpPr>
          <p:cNvPr id="3" name="Content Placeholder 2"/>
          <p:cNvSpPr>
            <a:spLocks noGrp="1"/>
          </p:cNvSpPr>
          <p:nvPr>
            <p:ph idx="1"/>
          </p:nvPr>
        </p:nvSpPr>
        <p:spPr>
          <a:xfrm>
            <a:off x="416689" y="911512"/>
            <a:ext cx="8333771" cy="3333502"/>
          </a:xfrm>
          <a:prstGeom prst="rect">
            <a:avLst/>
          </a:prstGeo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14C580F-EFE8-E04A-93F8-3282543E5DA7}"/>
              </a:ext>
            </a:extLst>
          </p:cNvPr>
          <p:cNvCxnSpPr>
            <a:cxnSpLocks/>
          </p:cNvCxnSpPr>
          <p:nvPr userDrawn="1"/>
        </p:nvCxnSpPr>
        <p:spPr>
          <a:xfrm>
            <a:off x="249841" y="669906"/>
            <a:ext cx="6521349" cy="0"/>
          </a:xfrm>
          <a:prstGeom prst="line">
            <a:avLst/>
          </a:prstGeom>
          <a:ln w="25400">
            <a:solidFill>
              <a:srgbClr val="E30300"/>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FA19BDE-7A77-1341-B21B-560D93B6FB7E}"/>
              </a:ext>
            </a:extLst>
          </p:cNvPr>
          <p:cNvSpPr>
            <a:spLocks noGrp="1"/>
          </p:cNvSpPr>
          <p:nvPr>
            <p:ph type="sldNum" sz="quarter" idx="10"/>
          </p:nvPr>
        </p:nvSpPr>
        <p:spPr/>
        <p:txBody>
          <a:bodyPr/>
          <a:lstStyle/>
          <a:p>
            <a:fld id="{118AE8F9-495A-0644-8CBB-DDB0F4290159}" type="slidenum">
              <a:rPr lang="en-US" smtClean="0"/>
              <a:pPr/>
              <a:t>‹#›</a:t>
            </a:fld>
            <a:endParaRPr lang="en-US"/>
          </a:p>
        </p:txBody>
      </p:sp>
      <p:pic>
        <p:nvPicPr>
          <p:cNvPr id="10" name="Picture 9" descr="A close up of a logo&#10;&#10;Description automatically generated">
            <a:extLst>
              <a:ext uri="{FF2B5EF4-FFF2-40B4-BE49-F238E27FC236}">
                <a16:creationId xmlns:a16="http://schemas.microsoft.com/office/drawing/2014/main" id="{56EEF81C-FF7F-D948-B7AC-FF4B99802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4135" y="-405918"/>
            <a:ext cx="2842245" cy="168486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FA19BDE-7A77-1341-B21B-560D93B6FB7E}"/>
              </a:ext>
            </a:extLst>
          </p:cNvPr>
          <p:cNvSpPr>
            <a:spLocks noGrp="1"/>
          </p:cNvSpPr>
          <p:nvPr>
            <p:ph type="sldNum" sz="quarter" idx="10"/>
          </p:nvPr>
        </p:nvSpPr>
        <p:spPr/>
        <p:txBody>
          <a:bodyPr/>
          <a:lstStyle/>
          <a:p>
            <a:fld id="{118AE8F9-495A-0644-8CBB-DDB0F4290159}" type="slidenum">
              <a:rPr lang="en-US" smtClean="0"/>
              <a:pPr/>
              <a:t>‹#›</a:t>
            </a:fld>
            <a:endParaRPr lang="en-US"/>
          </a:p>
        </p:txBody>
      </p:sp>
      <p:sp>
        <p:nvSpPr>
          <p:cNvPr id="2" name="Footer Placeholder 1">
            <a:extLst>
              <a:ext uri="{FF2B5EF4-FFF2-40B4-BE49-F238E27FC236}">
                <a16:creationId xmlns:a16="http://schemas.microsoft.com/office/drawing/2014/main" id="{DCA1AD43-AE35-C948-A25F-E38F00769E5A}"/>
              </a:ext>
            </a:extLst>
          </p:cNvPr>
          <p:cNvSpPr>
            <a:spLocks noGrp="1"/>
          </p:cNvSpPr>
          <p:nvPr>
            <p:ph type="ftr" sz="quarter" idx="11"/>
          </p:nvPr>
        </p:nvSpPr>
        <p:spPr/>
        <p:txBody>
          <a:bodyPr/>
          <a:lstStyle/>
          <a:p>
            <a:r>
              <a:rPr lang="en-US"/>
              <a:t>© Michael J. Marcus &amp; Josep Miquel Jornet </a:t>
            </a:r>
          </a:p>
        </p:txBody>
      </p:sp>
    </p:spTree>
    <p:extLst>
      <p:ext uri="{BB962C8B-B14F-4D97-AF65-F5344CB8AC3E}">
        <p14:creationId xmlns:p14="http://schemas.microsoft.com/office/powerpoint/2010/main" val="158230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p>
        </p:txBody>
      </p:sp>
      <p:sp>
        <p:nvSpPr>
          <p:cNvPr id="3" name="Text Placeholder 2"/>
          <p:cNvSpPr>
            <a:spLocks noGrp="1"/>
          </p:cNvSpPr>
          <p:nvPr>
            <p:ph type="body" idx="1"/>
          </p:nvPr>
        </p:nvSpPr>
        <p:spPr>
          <a:xfrm>
            <a:off x="1090679" y="2854647"/>
            <a:ext cx="6472835" cy="759697"/>
          </a:xfrm>
          <a:prstGeom prst="rect">
            <a:avLst/>
          </a:prstGeo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18AE8F9-495A-0644-8CBB-DDB0F4290159}" type="slidenum">
              <a:rPr lang="en-US" smtClean="0"/>
              <a:t>‹#›</a:t>
            </a:fld>
            <a:endParaRPr lang="en-US"/>
          </a:p>
        </p:txBody>
      </p:sp>
      <p:cxnSp>
        <p:nvCxnSpPr>
          <p:cNvPr id="15" name="Straight Connector 14"/>
          <p:cNvCxnSpPr/>
          <p:nvPr/>
        </p:nvCxnSpPr>
        <p:spPr>
          <a:xfrm>
            <a:off x="1090679" y="2853739"/>
            <a:ext cx="6472835" cy="0"/>
          </a:xfrm>
          <a:prstGeom prst="line">
            <a:avLst/>
          </a:prstGeom>
          <a:ln>
            <a:solidFill>
              <a:schemeClr val="accent1"/>
            </a:solidFill>
          </a:ln>
        </p:spPr>
        <p:style>
          <a:lnRef idx="3">
            <a:schemeClr val="accent5"/>
          </a:lnRef>
          <a:fillRef idx="0">
            <a:schemeClr val="accent5"/>
          </a:fillRef>
          <a:effectRef idx="2">
            <a:schemeClr val="accent5"/>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9841" y="881746"/>
            <a:ext cx="4319522" cy="35437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8828" y="881288"/>
            <a:ext cx="4115331" cy="35437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18AE8F9-495A-0644-8CBB-DDB0F4290159}"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5980245E-7294-6F4E-822A-ECC4E8C5F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4135" y="-405918"/>
            <a:ext cx="2842245" cy="1684865"/>
          </a:xfrm>
          <a:prstGeom prst="rect">
            <a:avLst/>
          </a:prstGeom>
        </p:spPr>
      </p:pic>
      <p:cxnSp>
        <p:nvCxnSpPr>
          <p:cNvPr id="10" name="Straight Connector 9">
            <a:extLst>
              <a:ext uri="{FF2B5EF4-FFF2-40B4-BE49-F238E27FC236}">
                <a16:creationId xmlns:a16="http://schemas.microsoft.com/office/drawing/2014/main" id="{25BA06AB-D645-6A44-B7DC-4B0A2F6B599A}"/>
              </a:ext>
            </a:extLst>
          </p:cNvPr>
          <p:cNvCxnSpPr>
            <a:cxnSpLocks/>
          </p:cNvCxnSpPr>
          <p:nvPr userDrawn="1"/>
        </p:nvCxnSpPr>
        <p:spPr>
          <a:xfrm>
            <a:off x="249841" y="669906"/>
            <a:ext cx="6521349" cy="0"/>
          </a:xfrm>
          <a:prstGeom prst="line">
            <a:avLst/>
          </a:prstGeom>
          <a:ln w="25400">
            <a:solidFill>
              <a:srgbClr val="E303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BD968BB1-E1F5-E642-BC7D-7DDEB3532FF1}"/>
              </a:ext>
            </a:extLst>
          </p:cNvPr>
          <p:cNvSpPr>
            <a:spLocks noGrp="1"/>
          </p:cNvSpPr>
          <p:nvPr>
            <p:ph type="title"/>
          </p:nvPr>
        </p:nvSpPr>
        <p:spPr/>
        <p:txBody>
          <a:bodyPr/>
          <a:lstStyle/>
          <a:p>
            <a:r>
              <a:rPr lang="en-US"/>
              <a:t>Click to edit Master title style</a:t>
            </a:r>
          </a:p>
        </p:txBody>
      </p:sp>
      <p:sp>
        <p:nvSpPr>
          <p:cNvPr id="11" name="Footer Placeholder 10">
            <a:extLst>
              <a:ext uri="{FF2B5EF4-FFF2-40B4-BE49-F238E27FC236}">
                <a16:creationId xmlns:a16="http://schemas.microsoft.com/office/drawing/2014/main" id="{48307CF6-A2E2-AE49-A8F4-48B22A8C8DB3}"/>
              </a:ext>
            </a:extLst>
          </p:cNvPr>
          <p:cNvSpPr>
            <a:spLocks noGrp="1"/>
          </p:cNvSpPr>
          <p:nvPr>
            <p:ph type="ftr" sz="quarter" idx="13"/>
          </p:nvPr>
        </p:nvSpPr>
        <p:spPr/>
        <p:txBody>
          <a:bodyPr/>
          <a:lstStyle/>
          <a:p>
            <a:r>
              <a:rPr lang="en-US"/>
              <a:t>© Michael J. Marcus &amp; Josep Miquel Jornet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p>
        </p:txBody>
      </p:sp>
      <p:sp>
        <p:nvSpPr>
          <p:cNvPr id="3" name="Content Placeholder 2"/>
          <p:cNvSpPr>
            <a:spLocks noGrp="1"/>
          </p:cNvSpPr>
          <p:nvPr>
            <p:ph idx="1"/>
          </p:nvPr>
        </p:nvSpPr>
        <p:spPr>
          <a:xfrm>
            <a:off x="3782785" y="599230"/>
            <a:ext cx="4509353" cy="3494120"/>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83504" y="2404119"/>
            <a:ext cx="2456260" cy="1686136"/>
          </a:xfrm>
          <a:prstGeom prst="rect">
            <a:avLst/>
          </a:prstGeo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665604" y="247778"/>
            <a:ext cx="2625536" cy="23190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18AE8F9-495A-0644-8CBB-DDB0F4290159}" type="slidenum">
              <a:rPr lang="en-US" smtClean="0"/>
              <a:t>‹#›</a:t>
            </a:fld>
            <a:endParaRPr lang="en-US"/>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Footer Placeholder 7">
            <a:extLst>
              <a:ext uri="{FF2B5EF4-FFF2-40B4-BE49-F238E27FC236}">
                <a16:creationId xmlns:a16="http://schemas.microsoft.com/office/drawing/2014/main" id="{7AB221A7-7198-EF4B-AADC-6CDDD24EF412}"/>
              </a:ext>
            </a:extLst>
          </p:cNvPr>
          <p:cNvSpPr>
            <a:spLocks noGrp="1"/>
          </p:cNvSpPr>
          <p:nvPr>
            <p:ph type="ftr" sz="quarter" idx="13"/>
          </p:nvPr>
        </p:nvSpPr>
        <p:spPr/>
        <p:txBody>
          <a:bodyPr/>
          <a:lstStyle/>
          <a:p>
            <a:r>
              <a:rPr lang="en-US"/>
              <a:t>© Michael J. Marcus &amp; Josep Miquel Jornet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093292" y="841907"/>
            <a:ext cx="2093378" cy="2899745"/>
          </a:xfrm>
          <a:prstGeom prst="rect">
            <a:avLst/>
          </a:prstGeo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087747" y="2359494"/>
            <a:ext cx="4143303" cy="1502807"/>
          </a:xfrm>
          <a:prstGeom prst="rect">
            <a:avLst/>
          </a:prstGeo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1085537" y="238981"/>
            <a:ext cx="4155753" cy="240698"/>
          </a:xfrm>
          <a:prstGeom prst="rect">
            <a:avLst/>
          </a:prstGeom>
        </p:spPr>
        <p:txBody>
          <a:bodyPr/>
          <a:lstStyle/>
          <a:p>
            <a:r>
              <a:rPr lang="en-US"/>
              <a:t>© Michael J. Marcus &amp; Josep Miquel Jornet </a:t>
            </a:r>
          </a:p>
        </p:txBody>
      </p:sp>
      <p:sp>
        <p:nvSpPr>
          <p:cNvPr id="7" name="Slide Number Placeholder 6"/>
          <p:cNvSpPr>
            <a:spLocks noGrp="1"/>
          </p:cNvSpPr>
          <p:nvPr>
            <p:ph type="sldNum" sz="quarter" idx="12"/>
          </p:nvPr>
        </p:nvSpPr>
        <p:spPr/>
        <p:txBody>
          <a:bodyPr/>
          <a:lstStyle/>
          <a:p>
            <a:fld id="{118AE8F9-495A-0644-8CBB-DDB0F4290159}" type="slidenum">
              <a:rPr lang="en-US" smtClean="0"/>
              <a:t>‹#›</a:t>
            </a:fld>
            <a:endParaRPr lang="en-US"/>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3777" y="1069875"/>
            <a:ext cx="8037575" cy="302988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08079" y="4731792"/>
            <a:ext cx="4454127" cy="231901"/>
          </a:xfrm>
          <a:prstGeom prst="rect">
            <a:avLst/>
          </a:prstGeom>
        </p:spPr>
        <p:txBody>
          <a:bodyPr/>
          <a:lstStyle/>
          <a:p>
            <a:r>
              <a:rPr lang="en-US"/>
              <a:t>© Michael J. Marcus &amp; Josep Miquel Jornet </a:t>
            </a:r>
          </a:p>
        </p:txBody>
      </p:sp>
      <p:sp>
        <p:nvSpPr>
          <p:cNvPr id="6" name="Slide Number Placeholder 5"/>
          <p:cNvSpPr>
            <a:spLocks noGrp="1"/>
          </p:cNvSpPr>
          <p:nvPr>
            <p:ph type="sldNum" sz="quarter" idx="12"/>
          </p:nvPr>
        </p:nvSpPr>
        <p:spPr/>
        <p:txBody>
          <a:bodyPr/>
          <a:lstStyle/>
          <a:p>
            <a:fld id="{118AE8F9-495A-0644-8CBB-DDB0F4290159}" type="slidenum">
              <a:rPr lang="en-US" smtClean="0"/>
              <a:t>‹#›</a:t>
            </a:fld>
            <a:endParaRPr lang="en-US"/>
          </a:p>
        </p:txBody>
      </p:sp>
      <p:cxnSp>
        <p:nvCxnSpPr>
          <p:cNvPr id="26" name="Straight Connector 25"/>
          <p:cNvCxnSpPr>
            <a:cxnSpLocks/>
          </p:cNvCxnSpPr>
          <p:nvPr/>
        </p:nvCxnSpPr>
        <p:spPr>
          <a:xfrm flipV="1">
            <a:off x="249841" y="633247"/>
            <a:ext cx="6311597" cy="8273"/>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DAD1D8FB-5A74-174D-907B-D25886B285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74135" y="-405918"/>
            <a:ext cx="2842245" cy="16848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9841" y="239784"/>
            <a:ext cx="6311597" cy="393463"/>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493777" y="1069875"/>
            <a:ext cx="8037575" cy="30298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27280" y="4586008"/>
            <a:ext cx="608264" cy="377684"/>
          </a:xfrm>
          <a:prstGeom prst="rect">
            <a:avLst/>
          </a:prstGeom>
        </p:spPr>
        <p:txBody>
          <a:bodyPr vert="horz" lIns="91440" tIns="45720" rIns="91440" bIns="45720" rtlCol="0" anchor="ctr"/>
          <a:lstStyle>
            <a:lvl1pPr algn="r">
              <a:defRPr lang="en-US" smtClean="0">
                <a:solidFill>
                  <a:srgbClr val="D41B2B"/>
                </a:solidFill>
                <a:latin typeface="Helvetica" pitchFamily="2" charset="0"/>
              </a:defRPr>
            </a:lvl1pPr>
          </a:lstStyle>
          <a:p>
            <a:fld id="{118AE8F9-495A-0644-8CBB-DDB0F4290159}" type="slidenum">
              <a:rPr lang="en-US" smtClean="0"/>
              <a:pPr/>
              <a:t>‹#›</a:t>
            </a:fld>
            <a:endParaRPr lang="en-US"/>
          </a:p>
        </p:txBody>
      </p:sp>
      <p:sp>
        <p:nvSpPr>
          <p:cNvPr id="4" name="Footer Placeholder 3">
            <a:extLst>
              <a:ext uri="{FF2B5EF4-FFF2-40B4-BE49-F238E27FC236}">
                <a16:creationId xmlns:a16="http://schemas.microsoft.com/office/drawing/2014/main" id="{0797FAAB-8C3A-1846-B41D-A13954158AC3}"/>
              </a:ext>
            </a:extLst>
          </p:cNvPr>
          <p:cNvSpPr>
            <a:spLocks noGrp="1"/>
          </p:cNvSpPr>
          <p:nvPr>
            <p:ph type="ftr" sz="quarter" idx="3"/>
          </p:nvPr>
        </p:nvSpPr>
        <p:spPr>
          <a:xfrm>
            <a:off x="144236" y="4766795"/>
            <a:ext cx="30861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Michael J. Marcus &amp; Josep Miquel Jornet </a:t>
            </a:r>
          </a:p>
        </p:txBody>
      </p:sp>
    </p:spTree>
    <p:extLst>
      <p:ext uri="{BB962C8B-B14F-4D97-AF65-F5344CB8AC3E}">
        <p14:creationId xmlns:p14="http://schemas.microsoft.com/office/powerpoint/2010/main" val="204600597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62" r:id="rId3"/>
    <p:sldLayoutId id="2147483685" r:id="rId4"/>
    <p:sldLayoutId id="2147483663" r:id="rId5"/>
    <p:sldLayoutId id="2147483664" r:id="rId6"/>
    <p:sldLayoutId id="2147483668" r:id="rId7"/>
    <p:sldLayoutId id="2147483669" r:id="rId8"/>
    <p:sldLayoutId id="2147483670" r:id="rId9"/>
    <p:sldLayoutId id="2147483671" r:id="rId10"/>
  </p:sldLayoutIdLst>
  <p:hf hdr="0" dt="0"/>
  <p:txStyles>
    <p:titleStyle>
      <a:lvl1pPr algn="l" defTabSz="685800" rtl="0" eaLnBrk="1" latinLnBrk="0" hangingPunct="1">
        <a:lnSpc>
          <a:spcPct val="90000"/>
        </a:lnSpc>
        <a:spcBef>
          <a:spcPct val="0"/>
        </a:spcBef>
        <a:buNone/>
        <a:defRPr sz="2400" b="1" i="0" kern="1200" cap="none">
          <a:solidFill>
            <a:schemeClr val="tx1"/>
          </a:solidFill>
          <a:effectLst/>
          <a:latin typeface="Helvetica" pitchFamily="2" charset="0"/>
          <a:ea typeface="+mj-ea"/>
          <a:cs typeface="+mj-cs"/>
        </a:defRPr>
      </a:lvl1pPr>
    </p:titleStyle>
    <p:bodyStyle>
      <a:lvl1pPr marL="171450" indent="-171450" algn="l" defTabSz="685800" rtl="0" eaLnBrk="1" latinLnBrk="0" hangingPunct="1">
        <a:lnSpc>
          <a:spcPct val="120000"/>
        </a:lnSpc>
        <a:spcBef>
          <a:spcPts val="750"/>
        </a:spcBef>
        <a:buClr>
          <a:srgbClr val="D41B2B"/>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rgbClr val="D41B2B"/>
        </a:buClr>
        <a:buSzPct val="100000"/>
        <a:buFont typeface="Arial" panose="020B0604020202020204" pitchFamily="34" charset="0"/>
        <a:buChar char="•"/>
        <a:defRPr sz="150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rgbClr val="D41B2B"/>
        </a:buClr>
        <a:buSzPct val="100000"/>
        <a:buFont typeface="Arial" panose="020B0604020202020204" pitchFamily="34" charset="0"/>
        <a:buChar char="•"/>
        <a:defRPr sz="15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rgbClr val="D41B2B"/>
        </a:buClr>
        <a:buSzPct val="100000"/>
        <a:buFont typeface="Arial" panose="020B0604020202020204" pitchFamily="34" charset="0"/>
        <a:buChar char="•"/>
        <a:defRPr sz="150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rgbClr val="D41B2B"/>
        </a:buClr>
        <a:buSzPct val="100000"/>
        <a:buFont typeface="Arial" panose="020B0604020202020204" pitchFamily="34" charset="0"/>
        <a:buChar char="•"/>
        <a:defRPr sz="15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hyperlink" Target="https://www.n2yo.com/database/" TargetMode="External"/><Relationship Id="rId2" Type="http://schemas.openxmlformats.org/officeDocument/2006/relationships/hyperlink" Target="https://www.wmo-sat.info/oscar/satellitefrequencies" TargetMode="Externa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3.xml"/><Relationship Id="rId5" Type="http://schemas.openxmlformats.org/officeDocument/2006/relationships/image" Target="../media/image37.emf"/><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url=https%3A%2F%2Fcommons.wikimedia.org%2Fwiki%2FFile%3AMaxwell%2527sEquations.svg&amp;psig=AOvVaw3SvRjDQrw7yyBrBoa1DxDX&amp;ust=1627397567328000&amp;source=images&amp;cd=vfe&amp;ved=0CAoQjRxqFwoTCKjZjcb-gPICFQAAAAAdAAAAABAD"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www.northeastern.edu/wio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File:THz_pulse_spectrum.png" TargetMode="External"/><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C32F41-92DF-CD4F-8956-DE4AB2770F8F}"/>
              </a:ext>
            </a:extLst>
          </p:cNvPr>
          <p:cNvSpPr/>
          <p:nvPr/>
        </p:nvSpPr>
        <p:spPr>
          <a:xfrm>
            <a:off x="285273" y="1900954"/>
            <a:ext cx="8573454" cy="1107996"/>
          </a:xfrm>
          <a:prstGeom prst="rect">
            <a:avLst/>
          </a:prstGeom>
        </p:spPr>
        <p:txBody>
          <a:bodyPr wrap="square">
            <a:spAutoFit/>
          </a:bodyPr>
          <a:lstStyle/>
          <a:p>
            <a:pPr algn="ctr"/>
            <a:r>
              <a:rPr lang="en-GB" sz="3300" b="1" i="1" dirty="0">
                <a:solidFill>
                  <a:srgbClr val="D41B2B"/>
                </a:solidFill>
                <a:latin typeface="FF real head pro"/>
              </a:rPr>
              <a:t>Some</a:t>
            </a:r>
            <a:r>
              <a:rPr lang="en-GB" sz="3300" b="1" dirty="0">
                <a:solidFill>
                  <a:srgbClr val="D41B2B"/>
                </a:solidFill>
                <a:latin typeface="FF real head pro"/>
              </a:rPr>
              <a:t> US Views on 100+ GHz Spectrum Use &amp;</a:t>
            </a:r>
          </a:p>
          <a:p>
            <a:pPr algn="ctr"/>
            <a:r>
              <a:rPr lang="en-GB" sz="3300" b="1" dirty="0">
                <a:solidFill>
                  <a:srgbClr val="D41B2B"/>
                </a:solidFill>
                <a:latin typeface="FF real head pro"/>
              </a:rPr>
              <a:t>Active/Passive Sharing Issues</a:t>
            </a:r>
          </a:p>
        </p:txBody>
      </p:sp>
      <p:sp>
        <p:nvSpPr>
          <p:cNvPr id="6" name="Rectangle 5"/>
          <p:cNvSpPr/>
          <p:nvPr/>
        </p:nvSpPr>
        <p:spPr>
          <a:xfrm>
            <a:off x="2456205" y="3406630"/>
            <a:ext cx="4231590" cy="1419619"/>
          </a:xfrm>
          <a:prstGeom prst="rect">
            <a:avLst/>
          </a:prstGeom>
        </p:spPr>
        <p:txBody>
          <a:bodyPr wrap="square">
            <a:spAutoFit/>
          </a:bodyPr>
          <a:lstStyle/>
          <a:p>
            <a:pPr algn="ctr"/>
            <a:r>
              <a:rPr lang="en-US" sz="1500" b="1" dirty="0">
                <a:solidFill>
                  <a:schemeClr val="bg1"/>
                </a:solidFill>
                <a:latin typeface="FF real head pro"/>
              </a:rPr>
              <a:t>Michael J. Marcus, Sc.D., F-IEEE</a:t>
            </a:r>
          </a:p>
          <a:p>
            <a:pPr algn="ctr"/>
            <a:r>
              <a:rPr lang="en-US" sz="1050" dirty="0">
                <a:solidFill>
                  <a:schemeClr val="bg1"/>
                </a:solidFill>
                <a:latin typeface="FF real head pro"/>
              </a:rPr>
              <a:t>Adjunct Professor, Department of Electrical and Computer Engineering</a:t>
            </a:r>
          </a:p>
          <a:p>
            <a:pPr algn="ctr"/>
            <a:r>
              <a:rPr lang="en-US" sz="1050" dirty="0">
                <a:solidFill>
                  <a:schemeClr val="bg1"/>
                </a:solidFill>
                <a:latin typeface="FF real head pro"/>
              </a:rPr>
              <a:t>Principal Research Scientist, Institute for the Wireless Internet of Things</a:t>
            </a:r>
          </a:p>
          <a:p>
            <a:pPr algn="ctr"/>
            <a:r>
              <a:rPr lang="en-US" sz="1050" dirty="0">
                <a:solidFill>
                  <a:schemeClr val="bg1"/>
                </a:solidFill>
                <a:latin typeface="FF real head pro"/>
              </a:rPr>
              <a:t>Northeastern University</a:t>
            </a:r>
          </a:p>
          <a:p>
            <a:pPr algn="ctr"/>
            <a:r>
              <a:rPr lang="en-US" sz="1050" dirty="0" err="1">
                <a:solidFill>
                  <a:schemeClr val="bg1"/>
                </a:solidFill>
                <a:latin typeface="FF real head pro"/>
              </a:rPr>
              <a:t>m.marcus@northeastern.edu</a:t>
            </a:r>
            <a:endParaRPr lang="en-US" sz="1050" dirty="0">
              <a:solidFill>
                <a:schemeClr val="bg1"/>
              </a:solidFill>
              <a:latin typeface="FF real head pro"/>
            </a:endParaRPr>
          </a:p>
          <a:p>
            <a:pPr algn="ctr"/>
            <a:r>
              <a:rPr lang="en-US" sz="1050" dirty="0">
                <a:solidFill>
                  <a:schemeClr val="bg1"/>
                </a:solidFill>
                <a:latin typeface="FF real head pro"/>
              </a:rPr>
              <a:t>www.northeastern.edu/wiot</a:t>
            </a:r>
          </a:p>
          <a:p>
            <a:pPr algn="ctr"/>
            <a:endParaRPr lang="en-US" sz="1050" dirty="0">
              <a:solidFill>
                <a:schemeClr val="bg1"/>
              </a:solidFill>
              <a:latin typeface="FF real head pro"/>
            </a:endParaRPr>
          </a:p>
          <a:p>
            <a:pPr algn="ctr"/>
            <a:r>
              <a:rPr lang="en-US" sz="825" dirty="0">
                <a:solidFill>
                  <a:schemeClr val="bg1"/>
                </a:solidFill>
                <a:latin typeface="FF real head pro"/>
              </a:rPr>
              <a:t>N3JMM/7J1AKO</a:t>
            </a:r>
          </a:p>
        </p:txBody>
      </p:sp>
      <p:sp>
        <p:nvSpPr>
          <p:cNvPr id="10" name="TextBox 9">
            <a:extLst>
              <a:ext uri="{FF2B5EF4-FFF2-40B4-BE49-F238E27FC236}">
                <a16:creationId xmlns:a16="http://schemas.microsoft.com/office/drawing/2014/main" id="{8A90A701-2D27-733B-B95A-5268220B4B74}"/>
              </a:ext>
            </a:extLst>
          </p:cNvPr>
          <p:cNvSpPr txBox="1"/>
          <p:nvPr/>
        </p:nvSpPr>
        <p:spPr>
          <a:xfrm>
            <a:off x="6818588" y="-204380"/>
            <a:ext cx="2490952" cy="715837"/>
          </a:xfrm>
          <a:prstGeom prst="rect">
            <a:avLst/>
          </a:prstGeom>
          <a:noFill/>
        </p:spPr>
        <p:txBody>
          <a:bodyPr wrap="square">
            <a:spAutoFit/>
          </a:bodyPr>
          <a:lstStyle/>
          <a:p>
            <a:pPr algn="ctr"/>
            <a:endParaRPr lang="en-US" sz="1013" b="1" dirty="0">
              <a:solidFill>
                <a:schemeClr val="bg1"/>
              </a:solidFill>
            </a:endParaRPr>
          </a:p>
          <a:p>
            <a:pPr algn="ctr"/>
            <a:r>
              <a:rPr lang="en-US" sz="1013" b="1" dirty="0">
                <a:solidFill>
                  <a:schemeClr val="bg1"/>
                </a:solidFill>
              </a:rPr>
              <a:t>UKSPF</a:t>
            </a:r>
          </a:p>
          <a:p>
            <a:pPr algn="ctr"/>
            <a:r>
              <a:rPr lang="en-US" sz="1013" b="1" dirty="0">
                <a:solidFill>
                  <a:schemeClr val="bg1"/>
                </a:solidFill>
              </a:rPr>
              <a:t>THz Spectrum Workshop </a:t>
            </a:r>
          </a:p>
          <a:p>
            <a:pPr algn="ctr"/>
            <a:r>
              <a:rPr lang="en-US" sz="1013" dirty="0">
                <a:solidFill>
                  <a:schemeClr val="bg1"/>
                </a:solidFill>
              </a:rPr>
              <a:t>20 April 2022</a:t>
            </a:r>
          </a:p>
        </p:txBody>
      </p:sp>
    </p:spTree>
    <p:extLst>
      <p:ext uri="{BB962C8B-B14F-4D97-AF65-F5344CB8AC3E}">
        <p14:creationId xmlns:p14="http://schemas.microsoft.com/office/powerpoint/2010/main" val="392735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Content Placeholder 36">
            <a:extLst>
              <a:ext uri="{FF2B5EF4-FFF2-40B4-BE49-F238E27FC236}">
                <a16:creationId xmlns:a16="http://schemas.microsoft.com/office/drawing/2014/main" id="{BD8F794F-DB5E-244D-BF79-58CAB6777414}"/>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r="-2455"/>
          <a:stretch/>
        </p:blipFill>
        <p:spPr>
          <a:xfrm>
            <a:off x="5244762" y="38247"/>
            <a:ext cx="3781366" cy="5067007"/>
          </a:xfrm>
          <a:prstGeom prst="rect">
            <a:avLst/>
          </a:prstGeom>
          <a:solidFill>
            <a:schemeClr val="bg1"/>
          </a:solidFill>
        </p:spPr>
      </p:pic>
      <p:sp>
        <p:nvSpPr>
          <p:cNvPr id="7" name="Content Placeholder 6">
            <a:extLst>
              <a:ext uri="{FF2B5EF4-FFF2-40B4-BE49-F238E27FC236}">
                <a16:creationId xmlns:a16="http://schemas.microsoft.com/office/drawing/2014/main" id="{98E58041-2EFD-0049-A7FB-B1BB416E4B6A}"/>
              </a:ext>
            </a:extLst>
          </p:cNvPr>
          <p:cNvSpPr>
            <a:spLocks noGrp="1"/>
          </p:cNvSpPr>
          <p:nvPr>
            <p:ph sz="half" idx="1"/>
          </p:nvPr>
        </p:nvSpPr>
        <p:spPr>
          <a:xfrm>
            <a:off x="284712" y="794744"/>
            <a:ext cx="4919300" cy="3630504"/>
          </a:xfrm>
        </p:spPr>
        <p:txBody>
          <a:bodyPr>
            <a:normAutofit fontScale="92500" lnSpcReduction="10000"/>
          </a:bodyPr>
          <a:lstStyle/>
          <a:p>
            <a:r>
              <a:rPr lang="en-US"/>
              <a:t>States that sharing with passive is a goal</a:t>
            </a:r>
            <a:r>
              <a:rPr lang="en-US" i="1"/>
              <a:t> if </a:t>
            </a:r>
            <a:r>
              <a:rPr lang="en-US"/>
              <a:t>technical means can be found</a:t>
            </a:r>
          </a:p>
          <a:p>
            <a:pPr lvl="1"/>
            <a:r>
              <a:rPr lang="en-US"/>
              <a:t>WRC-2000 version gives range as 71-275 GHz</a:t>
            </a:r>
          </a:p>
          <a:p>
            <a:pPr lvl="1"/>
            <a:r>
              <a:rPr lang="en-US"/>
              <a:t>2019 update deals with 275-1000 GHz somewhat differently</a:t>
            </a:r>
          </a:p>
          <a:p>
            <a:r>
              <a:rPr lang="en-US"/>
              <a:t>“Take into account the principles of burden-sharing to the extent practicable”</a:t>
            </a:r>
          </a:p>
          <a:p>
            <a:pPr lvl="1"/>
            <a:r>
              <a:rPr lang="en-US" b="1"/>
              <a:t>Both</a:t>
            </a:r>
            <a:r>
              <a:rPr lang="en-US"/>
              <a:t> active and passive services should consider modifying their long term designs to facilitate sharing, </a:t>
            </a:r>
            <a:r>
              <a:rPr lang="en-US" i="1"/>
              <a:t>e.g. </a:t>
            </a:r>
            <a:r>
              <a:rPr lang="en-US"/>
              <a:t>antenna patterns</a:t>
            </a:r>
          </a:p>
          <a:p>
            <a:r>
              <a:rPr lang="en-US"/>
              <a:t>Any </a:t>
            </a:r>
            <a:r>
              <a:rPr lang="en-US" i="1"/>
              <a:t>general</a:t>
            </a:r>
            <a:r>
              <a:rPr lang="en-US"/>
              <a:t> permission for sharing, outside terms of RR4.4, requires action by a World radio Conference – held every 4 years</a:t>
            </a:r>
          </a:p>
        </p:txBody>
      </p:sp>
      <p:sp>
        <p:nvSpPr>
          <p:cNvPr id="4" name="Slide Number Placeholder 3">
            <a:extLst>
              <a:ext uri="{FF2B5EF4-FFF2-40B4-BE49-F238E27FC236}">
                <a16:creationId xmlns:a16="http://schemas.microsoft.com/office/drawing/2014/main" id="{14876C3C-7619-9E42-BBCE-0AD743062631}"/>
              </a:ext>
            </a:extLst>
          </p:cNvPr>
          <p:cNvSpPr>
            <a:spLocks noGrp="1"/>
          </p:cNvSpPr>
          <p:nvPr>
            <p:ph type="sldNum" sz="quarter" idx="12"/>
          </p:nvPr>
        </p:nvSpPr>
        <p:spPr/>
        <p:txBody>
          <a:bodyPr/>
          <a:lstStyle/>
          <a:p>
            <a:fld id="{118AE8F9-495A-0644-8CBB-DDB0F4290159}" type="slidenum">
              <a:rPr lang="en-US" smtClean="0"/>
              <a:pPr/>
              <a:t>10</a:t>
            </a:fld>
            <a:endParaRPr lang="en-US"/>
          </a:p>
        </p:txBody>
      </p:sp>
      <p:sp>
        <p:nvSpPr>
          <p:cNvPr id="8" name="Title 1">
            <a:extLst>
              <a:ext uri="{FF2B5EF4-FFF2-40B4-BE49-F238E27FC236}">
                <a16:creationId xmlns:a16="http://schemas.microsoft.com/office/drawing/2014/main" id="{39C43CD0-0032-2B46-8745-D8B6AD1CFBBC}"/>
              </a:ext>
            </a:extLst>
          </p:cNvPr>
          <p:cNvSpPr txBox="1">
            <a:spLocks/>
          </p:cNvSpPr>
          <p:nvPr/>
        </p:nvSpPr>
        <p:spPr>
          <a:xfrm>
            <a:off x="284713" y="234666"/>
            <a:ext cx="6311597" cy="393463"/>
          </a:xfrm>
          <a:prstGeom prst="rect">
            <a:avLst/>
          </a:prstGeom>
        </p:spPr>
        <p:txBody>
          <a:bodyPr vert="horz" lIns="0" tIns="0" rIns="0" bIns="0" rtlCol="0" anchor="b">
            <a:normAutofit fontScale="40000" lnSpcReduction="20000"/>
          </a:bodyPr>
          <a:lstStyle>
            <a:lvl1pPr algn="l" defTabSz="914400" rtl="0" eaLnBrk="1" latinLnBrk="0" hangingPunct="1">
              <a:lnSpc>
                <a:spcPct val="90000"/>
              </a:lnSpc>
              <a:spcBef>
                <a:spcPct val="0"/>
              </a:spcBef>
              <a:buNone/>
              <a:defRPr sz="3200" b="1" i="0" kern="1200" cap="none">
                <a:solidFill>
                  <a:schemeClr val="tx1"/>
                </a:solidFill>
                <a:effectLst/>
                <a:latin typeface="Helvetica" pitchFamily="2" charset="0"/>
                <a:ea typeface="+mj-ea"/>
                <a:cs typeface="+mj-cs"/>
              </a:defRPr>
            </a:lvl1pPr>
          </a:lstStyle>
          <a:p>
            <a:r>
              <a:rPr lang="en-US" sz="6000" dirty="0"/>
              <a:t>WRC-2000 Res. 731 </a:t>
            </a:r>
            <a:br>
              <a:rPr lang="en-US" sz="2400" dirty="0"/>
            </a:br>
            <a:r>
              <a:rPr lang="en-US" sz="2400" dirty="0"/>
              <a:t>https://</a:t>
            </a:r>
            <a:r>
              <a:rPr lang="en-US" sz="2400" dirty="0" err="1"/>
              <a:t>www.itu.int</a:t>
            </a:r>
            <a:r>
              <a:rPr lang="en-US" sz="2400" dirty="0"/>
              <a:t>/</a:t>
            </a:r>
            <a:r>
              <a:rPr lang="en-US" sz="2400" dirty="0" err="1"/>
              <a:t>dms_pub</a:t>
            </a:r>
            <a:r>
              <a:rPr lang="en-US" sz="2400" dirty="0"/>
              <a:t>/</a:t>
            </a:r>
            <a:r>
              <a:rPr lang="en-US" sz="2400" dirty="0" err="1"/>
              <a:t>itu</a:t>
            </a:r>
            <a:r>
              <a:rPr lang="en-US" sz="2400" dirty="0"/>
              <a:t>-r/</a:t>
            </a:r>
            <a:r>
              <a:rPr lang="en-US" sz="2400" dirty="0" err="1"/>
              <a:t>oth</a:t>
            </a:r>
            <a:r>
              <a:rPr lang="en-US" sz="2400" dirty="0"/>
              <a:t>/0C/0A/R0C0A00000F00149PDFE.pdf</a:t>
            </a:r>
          </a:p>
        </p:txBody>
      </p:sp>
    </p:spTree>
    <p:extLst>
      <p:ext uri="{BB962C8B-B14F-4D97-AF65-F5344CB8AC3E}">
        <p14:creationId xmlns:p14="http://schemas.microsoft.com/office/powerpoint/2010/main" val="75119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AA5A-965B-9C40-80CC-B781DFA977E1}"/>
              </a:ext>
            </a:extLst>
          </p:cNvPr>
          <p:cNvSpPr>
            <a:spLocks noGrp="1"/>
          </p:cNvSpPr>
          <p:nvPr>
            <p:ph type="title"/>
          </p:nvPr>
        </p:nvSpPr>
        <p:spPr>
          <a:xfrm>
            <a:off x="284713" y="234666"/>
            <a:ext cx="6311597" cy="393463"/>
          </a:xfrm>
        </p:spPr>
        <p:txBody>
          <a:bodyPr/>
          <a:lstStyle/>
          <a:p>
            <a:r>
              <a:rPr lang="en-US" dirty="0"/>
              <a:t>Interference/Sharing Scenario</a:t>
            </a:r>
          </a:p>
        </p:txBody>
      </p:sp>
      <p:sp>
        <p:nvSpPr>
          <p:cNvPr id="8" name="Content Placeholder 7">
            <a:extLst>
              <a:ext uri="{FF2B5EF4-FFF2-40B4-BE49-F238E27FC236}">
                <a16:creationId xmlns:a16="http://schemas.microsoft.com/office/drawing/2014/main" id="{88DCB9E2-CB88-2047-8EFA-84BDA57A106C}"/>
              </a:ext>
            </a:extLst>
          </p:cNvPr>
          <p:cNvSpPr>
            <a:spLocks noGrp="1"/>
          </p:cNvSpPr>
          <p:nvPr>
            <p:ph idx="1"/>
          </p:nvPr>
        </p:nvSpPr>
        <p:spPr>
          <a:xfrm>
            <a:off x="482124" y="945455"/>
            <a:ext cx="4089480" cy="3673990"/>
          </a:xfrm>
        </p:spPr>
        <p:txBody>
          <a:bodyPr>
            <a:normAutofit/>
          </a:bodyPr>
          <a:lstStyle/>
          <a:p>
            <a:r>
              <a:rPr lang="en-US" dirty="0"/>
              <a:t>In telecom almost all paths have low elevation angles</a:t>
            </a:r>
          </a:p>
          <a:p>
            <a:pPr lvl="1"/>
            <a:r>
              <a:rPr lang="en-US" dirty="0"/>
              <a:t>Direct rays from such paths are severely attenuated by atmospheric absorption before they could reach a satellite</a:t>
            </a:r>
          </a:p>
          <a:p>
            <a:pPr lvl="1"/>
            <a:r>
              <a:rPr lang="en-US" dirty="0"/>
              <a:t>But higher elevation sidelobes encounter much less absorption and can be interference threat</a:t>
            </a:r>
          </a:p>
          <a:p>
            <a:pPr lvl="1"/>
            <a:r>
              <a:rPr lang="en-US" dirty="0"/>
              <a:t>Thus normal parabolic antennas or horns have unacceptable sidelobe levels for sharing, but other antenna approaches are possible </a:t>
            </a:r>
          </a:p>
          <a:p>
            <a:pPr lvl="2"/>
            <a:endParaRPr lang="en-US" sz="1200" dirty="0"/>
          </a:p>
          <a:p>
            <a:pPr lvl="2"/>
            <a:endParaRPr lang="en-US" sz="1200" dirty="0"/>
          </a:p>
          <a:p>
            <a:endParaRPr lang="en-US" dirty="0"/>
          </a:p>
        </p:txBody>
      </p:sp>
      <p:sp>
        <p:nvSpPr>
          <p:cNvPr id="4" name="Slide Number Placeholder 3">
            <a:extLst>
              <a:ext uri="{FF2B5EF4-FFF2-40B4-BE49-F238E27FC236}">
                <a16:creationId xmlns:a16="http://schemas.microsoft.com/office/drawing/2014/main" id="{47B35FC3-3147-CD44-B946-12D0305D2561}"/>
              </a:ext>
            </a:extLst>
          </p:cNvPr>
          <p:cNvSpPr>
            <a:spLocks noGrp="1"/>
          </p:cNvSpPr>
          <p:nvPr>
            <p:ph type="sldNum" sz="quarter" idx="10"/>
          </p:nvPr>
        </p:nvSpPr>
        <p:spPr>
          <a:xfrm>
            <a:off x="8327280" y="4586008"/>
            <a:ext cx="608264" cy="377684"/>
          </a:xfrm>
        </p:spPr>
        <p:txBody>
          <a:bodyPr/>
          <a:lstStyle/>
          <a:p>
            <a:fld id="{118AE8F9-495A-0644-8CBB-DDB0F4290159}" type="slidenum">
              <a:rPr lang="en-US" smtClean="0"/>
              <a:pPr/>
              <a:t>11</a:t>
            </a:fld>
            <a:endParaRPr lang="en-US"/>
          </a:p>
        </p:txBody>
      </p:sp>
      <p:pic>
        <p:nvPicPr>
          <p:cNvPr id="20" name="Google Shape;97;p15">
            <a:extLst>
              <a:ext uri="{FF2B5EF4-FFF2-40B4-BE49-F238E27FC236}">
                <a16:creationId xmlns:a16="http://schemas.microsoft.com/office/drawing/2014/main" id="{7B0DA3B4-2D57-AE40-BC48-7FDD04F3AD22}"/>
              </a:ext>
            </a:extLst>
          </p:cNvPr>
          <p:cNvPicPr preferRelativeResize="0">
            <a:picLocks noChangeAspect="1"/>
          </p:cNvPicPr>
          <p:nvPr/>
        </p:nvPicPr>
        <p:blipFill>
          <a:blip r:embed="rId2" cstate="hqprint">
            <a:alphaModFix/>
            <a:extLst>
              <a:ext uri="{28A0092B-C50C-407E-A947-70E740481C1C}">
                <a14:useLocalDpi xmlns:a14="http://schemas.microsoft.com/office/drawing/2010/main"/>
              </a:ext>
            </a:extLst>
          </a:blip>
          <a:stretch>
            <a:fillRect/>
          </a:stretch>
        </p:blipFill>
        <p:spPr>
          <a:xfrm>
            <a:off x="4832943" y="2544135"/>
            <a:ext cx="865478" cy="1106333"/>
          </a:xfrm>
          <a:prstGeom prst="rect">
            <a:avLst/>
          </a:prstGeom>
          <a:noFill/>
          <a:ln>
            <a:noFill/>
          </a:ln>
        </p:spPr>
      </p:pic>
      <p:pic>
        <p:nvPicPr>
          <p:cNvPr id="21" name="Google Shape;97;p15">
            <a:extLst>
              <a:ext uri="{FF2B5EF4-FFF2-40B4-BE49-F238E27FC236}">
                <a16:creationId xmlns:a16="http://schemas.microsoft.com/office/drawing/2014/main" id="{8A1330E4-74D7-3C44-A6C4-0AE55E1BEFA5}"/>
              </a:ext>
            </a:extLst>
          </p:cNvPr>
          <p:cNvPicPr preferRelativeResize="0">
            <a:picLocks noChangeAspect="1"/>
          </p:cNvPicPr>
          <p:nvPr/>
        </p:nvPicPr>
        <p:blipFill>
          <a:blip r:embed="rId2" cstate="hqprint">
            <a:alphaModFix/>
            <a:extLst>
              <a:ext uri="{28A0092B-C50C-407E-A947-70E740481C1C}">
                <a14:useLocalDpi xmlns:a14="http://schemas.microsoft.com/office/drawing/2010/main"/>
              </a:ext>
            </a:extLst>
          </a:blip>
          <a:stretch>
            <a:fillRect/>
          </a:stretch>
        </p:blipFill>
        <p:spPr>
          <a:xfrm>
            <a:off x="7555848" y="2544135"/>
            <a:ext cx="865478" cy="1106333"/>
          </a:xfrm>
          <a:prstGeom prst="rect">
            <a:avLst/>
          </a:prstGeom>
          <a:noFill/>
          <a:ln>
            <a:noFill/>
          </a:ln>
        </p:spPr>
      </p:pic>
      <p:pic>
        <p:nvPicPr>
          <p:cNvPr id="22" name="Google Shape;74;p14">
            <a:extLst>
              <a:ext uri="{FF2B5EF4-FFF2-40B4-BE49-F238E27FC236}">
                <a16:creationId xmlns:a16="http://schemas.microsoft.com/office/drawing/2014/main" id="{77C0B1F8-6ED8-7C46-9EFF-617AC81FE686}"/>
              </a:ext>
            </a:extLst>
          </p:cNvPr>
          <p:cNvPicPr preferRelativeResize="0">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flipH="1">
            <a:off x="4440327" y="3503129"/>
            <a:ext cx="380602" cy="380602"/>
          </a:xfrm>
          <a:prstGeom prst="rect">
            <a:avLst/>
          </a:prstGeom>
          <a:noFill/>
          <a:ln>
            <a:noFill/>
          </a:ln>
        </p:spPr>
      </p:pic>
      <p:pic>
        <p:nvPicPr>
          <p:cNvPr id="23" name="Google Shape;74;p14">
            <a:extLst>
              <a:ext uri="{FF2B5EF4-FFF2-40B4-BE49-F238E27FC236}">
                <a16:creationId xmlns:a16="http://schemas.microsoft.com/office/drawing/2014/main" id="{64C1B09C-1C17-1544-B6D4-2AFBC61B80AF}"/>
              </a:ext>
            </a:extLst>
          </p:cNvPr>
          <p:cNvPicPr preferRelativeResize="0">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flipH="1">
            <a:off x="5633854" y="3570090"/>
            <a:ext cx="380602" cy="380602"/>
          </a:xfrm>
          <a:prstGeom prst="rect">
            <a:avLst/>
          </a:prstGeom>
          <a:noFill/>
          <a:ln>
            <a:noFill/>
          </a:ln>
        </p:spPr>
      </p:pic>
      <p:pic>
        <p:nvPicPr>
          <p:cNvPr id="24" name="Google Shape;74;p14">
            <a:extLst>
              <a:ext uri="{FF2B5EF4-FFF2-40B4-BE49-F238E27FC236}">
                <a16:creationId xmlns:a16="http://schemas.microsoft.com/office/drawing/2014/main" id="{C782FECA-E5A4-EA4E-84AE-7725C98F1625}"/>
              </a:ext>
            </a:extLst>
          </p:cNvPr>
          <p:cNvPicPr preferRelativeResize="0">
            <a:picLocks noChangeAspect="1"/>
          </p:cNvPicPr>
          <p:nvPr/>
        </p:nvPicPr>
        <p:blipFill>
          <a:blip r:embed="rId3" cstate="hqprint">
            <a:alphaModFix/>
            <a:extLst>
              <a:ext uri="{28A0092B-C50C-407E-A947-70E740481C1C}">
                <a14:useLocalDpi xmlns:a14="http://schemas.microsoft.com/office/drawing/2010/main"/>
              </a:ext>
            </a:extLst>
          </a:blip>
          <a:stretch>
            <a:fillRect/>
          </a:stretch>
        </p:blipFill>
        <p:spPr>
          <a:xfrm flipH="1">
            <a:off x="7175246" y="3467763"/>
            <a:ext cx="380602" cy="380602"/>
          </a:xfrm>
          <a:prstGeom prst="rect">
            <a:avLst/>
          </a:prstGeom>
          <a:noFill/>
          <a:ln>
            <a:noFill/>
          </a:ln>
        </p:spPr>
      </p:pic>
      <p:pic>
        <p:nvPicPr>
          <p:cNvPr id="25" name="Google Shape;89;p15">
            <a:extLst>
              <a:ext uri="{FF2B5EF4-FFF2-40B4-BE49-F238E27FC236}">
                <a16:creationId xmlns:a16="http://schemas.microsoft.com/office/drawing/2014/main" id="{B03F6B34-274D-F747-9D4C-BB451C47144E}"/>
              </a:ext>
            </a:extLst>
          </p:cNvPr>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rot="14822394">
            <a:off x="5746261" y="3170620"/>
            <a:ext cx="349739" cy="604130"/>
          </a:xfrm>
          <a:prstGeom prst="rect">
            <a:avLst/>
          </a:prstGeom>
          <a:noFill/>
          <a:ln>
            <a:noFill/>
          </a:ln>
        </p:spPr>
      </p:pic>
      <p:pic>
        <p:nvPicPr>
          <p:cNvPr id="26" name="Google Shape;89;p15">
            <a:extLst>
              <a:ext uri="{FF2B5EF4-FFF2-40B4-BE49-F238E27FC236}">
                <a16:creationId xmlns:a16="http://schemas.microsoft.com/office/drawing/2014/main" id="{83735763-DA54-BD42-8FF8-92CB41D5DB73}"/>
              </a:ext>
            </a:extLst>
          </p:cNvPr>
          <p:cNvPicPr preferRelativeResize="0">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rot="19819469">
            <a:off x="4671877" y="3199574"/>
            <a:ext cx="354641" cy="604130"/>
          </a:xfrm>
          <a:prstGeom prst="rect">
            <a:avLst/>
          </a:prstGeom>
          <a:noFill/>
          <a:ln>
            <a:noFill/>
          </a:ln>
        </p:spPr>
      </p:pic>
      <p:pic>
        <p:nvPicPr>
          <p:cNvPr id="27" name="Google Shape;89;p15">
            <a:extLst>
              <a:ext uri="{FF2B5EF4-FFF2-40B4-BE49-F238E27FC236}">
                <a16:creationId xmlns:a16="http://schemas.microsoft.com/office/drawing/2014/main" id="{79E96045-08E0-8042-8FB1-02AD805A8E2E}"/>
              </a:ext>
            </a:extLst>
          </p:cNvPr>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rot="19819469">
            <a:off x="7427594" y="3226654"/>
            <a:ext cx="349739" cy="604130"/>
          </a:xfrm>
          <a:prstGeom prst="rect">
            <a:avLst/>
          </a:prstGeom>
          <a:noFill/>
          <a:ln>
            <a:noFill/>
          </a:ln>
        </p:spPr>
      </p:pic>
      <p:cxnSp>
        <p:nvCxnSpPr>
          <p:cNvPr id="28" name="Straight Arrow Connector 27">
            <a:extLst>
              <a:ext uri="{FF2B5EF4-FFF2-40B4-BE49-F238E27FC236}">
                <a16:creationId xmlns:a16="http://schemas.microsoft.com/office/drawing/2014/main" id="{BC144129-D751-FF43-B8D7-930411C199A4}"/>
              </a:ext>
            </a:extLst>
          </p:cNvPr>
          <p:cNvCxnSpPr>
            <a:cxnSpLocks noChangeAspect="1"/>
          </p:cNvCxnSpPr>
          <p:nvPr/>
        </p:nvCxnSpPr>
        <p:spPr>
          <a:xfrm>
            <a:off x="5282291" y="2885002"/>
            <a:ext cx="2706296" cy="29177"/>
          </a:xfrm>
          <a:prstGeom prst="straightConnector1">
            <a:avLst/>
          </a:prstGeom>
          <a:ln w="38100">
            <a:solidFill>
              <a:schemeClr val="accent2"/>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E8E8DFA-50E5-B54D-A3C2-23B6F7787347}"/>
              </a:ext>
            </a:extLst>
          </p:cNvPr>
          <p:cNvSpPr txBox="1">
            <a:spLocks noChangeAspect="1"/>
          </p:cNvSpPr>
          <p:nvPr/>
        </p:nvSpPr>
        <p:spPr>
          <a:xfrm>
            <a:off x="4860053" y="3629076"/>
            <a:ext cx="736099" cy="248209"/>
          </a:xfrm>
          <a:prstGeom prst="rect">
            <a:avLst/>
          </a:prstGeom>
          <a:noFill/>
        </p:spPr>
        <p:txBody>
          <a:bodyPr wrap="none" rtlCol="0">
            <a:spAutoFit/>
          </a:bodyPr>
          <a:lstStyle/>
          <a:p>
            <a:r>
              <a:rPr lang="en-US" sz="1013"/>
              <a:t>Front-haul</a:t>
            </a:r>
          </a:p>
        </p:txBody>
      </p:sp>
      <p:sp>
        <p:nvSpPr>
          <p:cNvPr id="30" name="TextBox 29">
            <a:extLst>
              <a:ext uri="{FF2B5EF4-FFF2-40B4-BE49-F238E27FC236}">
                <a16:creationId xmlns:a16="http://schemas.microsoft.com/office/drawing/2014/main" id="{95BA4209-7B77-7842-9066-C1D67D274EC5}"/>
              </a:ext>
            </a:extLst>
          </p:cNvPr>
          <p:cNvSpPr txBox="1">
            <a:spLocks noChangeAspect="1"/>
          </p:cNvSpPr>
          <p:nvPr/>
        </p:nvSpPr>
        <p:spPr>
          <a:xfrm>
            <a:off x="5890222" y="2925247"/>
            <a:ext cx="1196161" cy="248209"/>
          </a:xfrm>
          <a:prstGeom prst="rect">
            <a:avLst/>
          </a:prstGeom>
          <a:noFill/>
        </p:spPr>
        <p:txBody>
          <a:bodyPr wrap="none" rtlCol="0">
            <a:spAutoFit/>
          </a:bodyPr>
          <a:lstStyle/>
          <a:p>
            <a:r>
              <a:rPr lang="en-US" sz="1013"/>
              <a:t>Wireless Back-haul</a:t>
            </a:r>
          </a:p>
        </p:txBody>
      </p:sp>
      <p:pic>
        <p:nvPicPr>
          <p:cNvPr id="31" name="Google Shape;94;p15">
            <a:extLst>
              <a:ext uri="{FF2B5EF4-FFF2-40B4-BE49-F238E27FC236}">
                <a16:creationId xmlns:a16="http://schemas.microsoft.com/office/drawing/2014/main" id="{F4584642-CFF1-E445-BC2B-58272C9FFAC2}"/>
              </a:ext>
            </a:extLst>
          </p:cNvPr>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rot="2018667">
            <a:off x="7267873" y="1280439"/>
            <a:ext cx="774521" cy="751248"/>
          </a:xfrm>
          <a:prstGeom prst="rect">
            <a:avLst/>
          </a:prstGeom>
          <a:noFill/>
          <a:ln>
            <a:noFill/>
          </a:ln>
        </p:spPr>
      </p:pic>
      <p:sp>
        <p:nvSpPr>
          <p:cNvPr id="32" name="TextBox 31">
            <a:extLst>
              <a:ext uri="{FF2B5EF4-FFF2-40B4-BE49-F238E27FC236}">
                <a16:creationId xmlns:a16="http://schemas.microsoft.com/office/drawing/2014/main" id="{5A250266-D548-DD4E-92F1-9B30B8B6A941}"/>
              </a:ext>
            </a:extLst>
          </p:cNvPr>
          <p:cNvSpPr txBox="1">
            <a:spLocks noChangeAspect="1"/>
          </p:cNvSpPr>
          <p:nvPr/>
        </p:nvSpPr>
        <p:spPr>
          <a:xfrm>
            <a:off x="7969403" y="1631849"/>
            <a:ext cx="434734" cy="248209"/>
          </a:xfrm>
          <a:prstGeom prst="rect">
            <a:avLst/>
          </a:prstGeom>
          <a:noFill/>
        </p:spPr>
        <p:txBody>
          <a:bodyPr wrap="none" rtlCol="0">
            <a:spAutoFit/>
          </a:bodyPr>
          <a:lstStyle/>
          <a:p>
            <a:r>
              <a:rPr lang="en-US" sz="1013"/>
              <a:t>EESS</a:t>
            </a:r>
          </a:p>
        </p:txBody>
      </p:sp>
      <p:cxnSp>
        <p:nvCxnSpPr>
          <p:cNvPr id="57" name="Straight Arrow Connector 56">
            <a:extLst>
              <a:ext uri="{FF2B5EF4-FFF2-40B4-BE49-F238E27FC236}">
                <a16:creationId xmlns:a16="http://schemas.microsoft.com/office/drawing/2014/main" id="{8BDCC8C7-5538-8048-BD80-291CC309A909}"/>
              </a:ext>
            </a:extLst>
          </p:cNvPr>
          <p:cNvCxnSpPr>
            <a:cxnSpLocks/>
            <a:endCxn id="31" idx="2"/>
          </p:cNvCxnSpPr>
          <p:nvPr/>
        </p:nvCxnSpPr>
        <p:spPr>
          <a:xfrm flipV="1">
            <a:off x="5282291" y="1968767"/>
            <a:ext cx="2164733" cy="723938"/>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6C84728-DA37-3047-B247-15E626BBEB6A}"/>
              </a:ext>
            </a:extLst>
          </p:cNvPr>
          <p:cNvCxnSpPr>
            <a:cxnSpLocks/>
          </p:cNvCxnSpPr>
          <p:nvPr/>
        </p:nvCxnSpPr>
        <p:spPr>
          <a:xfrm flipH="1" flipV="1">
            <a:off x="7701890" y="2019355"/>
            <a:ext cx="267513" cy="818994"/>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D983628-CFB7-5444-92F7-548D28B26AB1}"/>
              </a:ext>
            </a:extLst>
          </p:cNvPr>
          <p:cNvCxnSpPr>
            <a:cxnSpLocks/>
          </p:cNvCxnSpPr>
          <p:nvPr/>
        </p:nvCxnSpPr>
        <p:spPr>
          <a:xfrm flipV="1">
            <a:off x="7573008" y="2001928"/>
            <a:ext cx="0" cy="870117"/>
          </a:xfrm>
          <a:prstGeom prst="straightConnector1">
            <a:avLst/>
          </a:prstGeom>
          <a:ln w="28575">
            <a:solidFill>
              <a:schemeClr val="tx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AC1667B0-5282-D74F-B85F-5F640FF2679E}"/>
              </a:ext>
            </a:extLst>
          </p:cNvPr>
          <p:cNvSpPr txBox="1"/>
          <p:nvPr/>
        </p:nvSpPr>
        <p:spPr>
          <a:xfrm>
            <a:off x="7748419" y="3606731"/>
            <a:ext cx="1064715" cy="253916"/>
          </a:xfrm>
          <a:prstGeom prst="rect">
            <a:avLst/>
          </a:prstGeom>
          <a:noFill/>
        </p:spPr>
        <p:txBody>
          <a:bodyPr wrap="none" rtlCol="0">
            <a:spAutoFit/>
          </a:bodyPr>
          <a:lstStyle/>
          <a:p>
            <a:r>
              <a:rPr lang="en-US" sz="1050" dirty="0"/>
              <a:t>h (from ground)</a:t>
            </a:r>
          </a:p>
        </p:txBody>
      </p:sp>
      <p:sp>
        <p:nvSpPr>
          <p:cNvPr id="77" name="TextBox 76">
            <a:extLst>
              <a:ext uri="{FF2B5EF4-FFF2-40B4-BE49-F238E27FC236}">
                <a16:creationId xmlns:a16="http://schemas.microsoft.com/office/drawing/2014/main" id="{D03504EF-989C-FD4F-981D-6B0E081FFD05}"/>
              </a:ext>
            </a:extLst>
          </p:cNvPr>
          <p:cNvSpPr txBox="1"/>
          <p:nvPr/>
        </p:nvSpPr>
        <p:spPr>
          <a:xfrm>
            <a:off x="5646802" y="2575832"/>
            <a:ext cx="276038" cy="276999"/>
          </a:xfrm>
          <a:prstGeom prst="rect">
            <a:avLst/>
          </a:prstGeom>
          <a:noFill/>
        </p:spPr>
        <p:txBody>
          <a:bodyPr wrap="none" rtlCol="0">
            <a:spAutoFit/>
          </a:bodyPr>
          <a:lstStyle/>
          <a:p>
            <a:r>
              <a:rPr lang="en-US" sz="1200" dirty="0"/>
              <a:t>𝛉</a:t>
            </a:r>
          </a:p>
        </p:txBody>
      </p:sp>
      <p:sp>
        <p:nvSpPr>
          <p:cNvPr id="48" name="TextBox 47">
            <a:extLst>
              <a:ext uri="{FF2B5EF4-FFF2-40B4-BE49-F238E27FC236}">
                <a16:creationId xmlns:a16="http://schemas.microsoft.com/office/drawing/2014/main" id="{0A7D9EC8-2FCE-6942-9C00-AE5638A0631F}"/>
              </a:ext>
            </a:extLst>
          </p:cNvPr>
          <p:cNvSpPr txBox="1"/>
          <p:nvPr/>
        </p:nvSpPr>
        <p:spPr>
          <a:xfrm>
            <a:off x="6474513" y="2622354"/>
            <a:ext cx="269600" cy="276999"/>
          </a:xfrm>
          <a:prstGeom prst="rect">
            <a:avLst/>
          </a:prstGeom>
          <a:noFill/>
        </p:spPr>
        <p:txBody>
          <a:bodyPr wrap="square" rtlCol="0">
            <a:spAutoFit/>
          </a:bodyPr>
          <a:lstStyle/>
          <a:p>
            <a:r>
              <a:rPr lang="en-US" sz="1200"/>
              <a:t>d</a:t>
            </a:r>
          </a:p>
        </p:txBody>
      </p:sp>
      <p:sp>
        <p:nvSpPr>
          <p:cNvPr id="3" name="TextBox 2">
            <a:extLst>
              <a:ext uri="{FF2B5EF4-FFF2-40B4-BE49-F238E27FC236}">
                <a16:creationId xmlns:a16="http://schemas.microsoft.com/office/drawing/2014/main" id="{C45E4AC1-5DA2-894B-A641-76356D3DE5DC}"/>
              </a:ext>
            </a:extLst>
          </p:cNvPr>
          <p:cNvSpPr txBox="1"/>
          <p:nvPr/>
        </p:nvSpPr>
        <p:spPr>
          <a:xfrm>
            <a:off x="7059258" y="2161164"/>
            <a:ext cx="538930" cy="415498"/>
          </a:xfrm>
          <a:prstGeom prst="rect">
            <a:avLst/>
          </a:prstGeom>
          <a:noFill/>
        </p:spPr>
        <p:txBody>
          <a:bodyPr wrap="none" rtlCol="0">
            <a:spAutoFit/>
          </a:bodyPr>
          <a:lstStyle/>
          <a:p>
            <a:pPr algn="ctr"/>
            <a:r>
              <a:rPr lang="en-US" sz="1050" dirty="0"/>
              <a:t>a</a:t>
            </a:r>
            <a:br>
              <a:rPr lang="en-US" sz="1050" dirty="0"/>
            </a:br>
            <a:r>
              <a:rPr lang="en-US" sz="1050" dirty="0"/>
              <a:t>(orbit)</a:t>
            </a:r>
          </a:p>
        </p:txBody>
      </p:sp>
      <p:grpSp>
        <p:nvGrpSpPr>
          <p:cNvPr id="13" name="Group 12">
            <a:extLst>
              <a:ext uri="{FF2B5EF4-FFF2-40B4-BE49-F238E27FC236}">
                <a16:creationId xmlns:a16="http://schemas.microsoft.com/office/drawing/2014/main" id="{F4CE4816-A0E7-4E11-97AB-01C4942B3D35}"/>
              </a:ext>
            </a:extLst>
          </p:cNvPr>
          <p:cNvGrpSpPr/>
          <p:nvPr/>
        </p:nvGrpSpPr>
        <p:grpSpPr>
          <a:xfrm>
            <a:off x="2636819" y="4275830"/>
            <a:ext cx="835197" cy="862002"/>
            <a:chOff x="4503046" y="5590845"/>
            <a:chExt cx="1113596" cy="1149336"/>
          </a:xfrm>
        </p:grpSpPr>
        <p:pic>
          <p:nvPicPr>
            <p:cNvPr id="7170" name="Picture 2" descr="Sage Millimeter Cassegrain Parabolic Dish Antenna for 94 GHz (W Band) =  mmWave | 3D CAD Model Library | GrabCAD">
              <a:extLst>
                <a:ext uri="{FF2B5EF4-FFF2-40B4-BE49-F238E27FC236}">
                  <a16:creationId xmlns:a16="http://schemas.microsoft.com/office/drawing/2014/main" id="{24331815-9096-C62B-9D30-F49FBD6210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807" t="10838" r="24842" b="14054"/>
            <a:stretch/>
          </p:blipFill>
          <p:spPr bwMode="auto">
            <a:xfrm>
              <a:off x="4503046" y="5590845"/>
              <a:ext cx="1078440" cy="112659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774C581-7A04-6797-1649-486A2EB80DD8}"/>
                </a:ext>
              </a:extLst>
            </p:cNvPr>
            <p:cNvCxnSpPr/>
            <p:nvPr/>
          </p:nvCxnSpPr>
          <p:spPr>
            <a:xfrm flipH="1">
              <a:off x="4538202" y="5603352"/>
              <a:ext cx="1078440" cy="113682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5E8BAA-FE62-3774-2EAE-8C7FA1397AA6}"/>
                </a:ext>
              </a:extLst>
            </p:cNvPr>
            <p:cNvCxnSpPr>
              <a:cxnSpLocks/>
            </p:cNvCxnSpPr>
            <p:nvPr/>
          </p:nvCxnSpPr>
          <p:spPr>
            <a:xfrm>
              <a:off x="4538202" y="5603352"/>
              <a:ext cx="1043284" cy="1101734"/>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E1D0291-273E-90BB-39B8-D07D947BA3C1}"/>
              </a:ext>
            </a:extLst>
          </p:cNvPr>
          <p:cNvGrpSpPr/>
          <p:nvPr/>
        </p:nvGrpSpPr>
        <p:grpSpPr>
          <a:xfrm>
            <a:off x="3758215" y="4231791"/>
            <a:ext cx="1344515" cy="897035"/>
            <a:chOff x="5010953" y="5543531"/>
            <a:chExt cx="1792686" cy="1196047"/>
          </a:xfrm>
        </p:grpSpPr>
        <p:pic>
          <p:nvPicPr>
            <p:cNvPr id="7172" name="Picture 4">
              <a:extLst>
                <a:ext uri="{FF2B5EF4-FFF2-40B4-BE49-F238E27FC236}">
                  <a16:creationId xmlns:a16="http://schemas.microsoft.com/office/drawing/2014/main" id="{FF84C563-50E9-6110-6457-4250D83FE3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0953" y="5543531"/>
              <a:ext cx="1792686" cy="1196047"/>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2A7CAD9A-A3A1-356C-DB6F-F3776527CE2B}"/>
                </a:ext>
              </a:extLst>
            </p:cNvPr>
            <p:cNvCxnSpPr>
              <a:cxnSpLocks/>
            </p:cNvCxnSpPr>
            <p:nvPr/>
          </p:nvCxnSpPr>
          <p:spPr>
            <a:xfrm flipH="1">
              <a:off x="5034610" y="5560480"/>
              <a:ext cx="1769029" cy="117909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71BD73-9CCB-51B8-9453-793EBB9B94B7}"/>
                </a:ext>
              </a:extLst>
            </p:cNvPr>
            <p:cNvCxnSpPr>
              <a:cxnSpLocks/>
            </p:cNvCxnSpPr>
            <p:nvPr/>
          </p:nvCxnSpPr>
          <p:spPr>
            <a:xfrm>
              <a:off x="5010953" y="5560480"/>
              <a:ext cx="1744640" cy="1167194"/>
            </a:xfrm>
            <a:prstGeom prst="line">
              <a:avLst/>
            </a:prstGeom>
            <a:ln w="571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850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349E611E-83AB-44C4-90CB-C1C4531E09CE}"/>
              </a:ext>
            </a:extLst>
          </p:cNvPr>
          <p:cNvPicPr>
            <a:picLocks noChangeAspect="1"/>
          </p:cNvPicPr>
          <p:nvPr/>
        </p:nvPicPr>
        <p:blipFill>
          <a:blip r:embed="rId2"/>
          <a:stretch>
            <a:fillRect/>
          </a:stretch>
        </p:blipFill>
        <p:spPr>
          <a:xfrm>
            <a:off x="252737" y="1959056"/>
            <a:ext cx="1975757" cy="1821736"/>
          </a:xfrm>
          <a:prstGeom prst="rect">
            <a:avLst/>
          </a:prstGeom>
        </p:spPr>
      </p:pic>
      <p:sp>
        <p:nvSpPr>
          <p:cNvPr id="2" name="Title 1">
            <a:extLst>
              <a:ext uri="{FF2B5EF4-FFF2-40B4-BE49-F238E27FC236}">
                <a16:creationId xmlns:a16="http://schemas.microsoft.com/office/drawing/2014/main" id="{7C8663A5-1999-E24A-B5DC-D0948D7B73F3}"/>
              </a:ext>
            </a:extLst>
          </p:cNvPr>
          <p:cNvSpPr>
            <a:spLocks noGrp="1"/>
          </p:cNvSpPr>
          <p:nvPr>
            <p:ph type="title"/>
          </p:nvPr>
        </p:nvSpPr>
        <p:spPr>
          <a:xfrm>
            <a:off x="284713" y="234666"/>
            <a:ext cx="6311597" cy="393463"/>
          </a:xfrm>
        </p:spPr>
        <p:txBody>
          <a:bodyPr>
            <a:normAutofit fontScale="90000"/>
          </a:bodyPr>
          <a:lstStyle/>
          <a:p>
            <a:r>
              <a:rPr lang="en-US" dirty="0"/>
              <a:t>Approaches to Sharing:</a:t>
            </a:r>
            <a:br>
              <a:rPr lang="en-US" dirty="0"/>
            </a:br>
            <a:r>
              <a:rPr lang="en-US" dirty="0">
                <a:solidFill>
                  <a:schemeClr val="accent1"/>
                </a:solidFill>
              </a:rPr>
              <a:t>Suppression of high elevation angle sidelobes</a:t>
            </a:r>
          </a:p>
        </p:txBody>
      </p:sp>
      <p:sp>
        <p:nvSpPr>
          <p:cNvPr id="33" name="Content Placeholder 32">
            <a:extLst>
              <a:ext uri="{FF2B5EF4-FFF2-40B4-BE49-F238E27FC236}">
                <a16:creationId xmlns:a16="http://schemas.microsoft.com/office/drawing/2014/main" id="{733EBEE9-D70C-0340-B22F-166AD68BBB6B}"/>
              </a:ext>
            </a:extLst>
          </p:cNvPr>
          <p:cNvSpPr>
            <a:spLocks noGrp="1"/>
          </p:cNvSpPr>
          <p:nvPr>
            <p:ph idx="1"/>
          </p:nvPr>
        </p:nvSpPr>
        <p:spPr>
          <a:xfrm>
            <a:off x="252738" y="783725"/>
            <a:ext cx="3355984" cy="3333502"/>
          </a:xfrm>
        </p:spPr>
        <p:txBody>
          <a:bodyPr/>
          <a:lstStyle/>
          <a:p>
            <a:r>
              <a:rPr lang="en-US" dirty="0"/>
              <a:t>Suppression of high elevation </a:t>
            </a:r>
            <a:br>
              <a:rPr lang="en-US" dirty="0"/>
            </a:br>
            <a:r>
              <a:rPr lang="en-US" dirty="0"/>
              <a:t>angle sidelobes with </a:t>
            </a:r>
            <a:r>
              <a:rPr lang="en-US" b="1" dirty="0"/>
              <a:t>beamforming antenna arrays</a:t>
            </a:r>
          </a:p>
          <a:p>
            <a:endParaRPr lang="en-US" dirty="0"/>
          </a:p>
        </p:txBody>
      </p:sp>
      <p:sp>
        <p:nvSpPr>
          <p:cNvPr id="4" name="Slide Number Placeholder 3">
            <a:extLst>
              <a:ext uri="{FF2B5EF4-FFF2-40B4-BE49-F238E27FC236}">
                <a16:creationId xmlns:a16="http://schemas.microsoft.com/office/drawing/2014/main" id="{83BC7B07-D2C0-5046-BAC6-1B6327BEDAAC}"/>
              </a:ext>
            </a:extLst>
          </p:cNvPr>
          <p:cNvSpPr>
            <a:spLocks noGrp="1"/>
          </p:cNvSpPr>
          <p:nvPr>
            <p:ph type="sldNum" sz="quarter" idx="10"/>
          </p:nvPr>
        </p:nvSpPr>
        <p:spPr>
          <a:xfrm>
            <a:off x="8327280" y="4586008"/>
            <a:ext cx="608264" cy="377684"/>
          </a:xfrm>
        </p:spPr>
        <p:txBody>
          <a:bodyPr/>
          <a:lstStyle/>
          <a:p>
            <a:fld id="{118AE8F9-495A-0644-8CBB-DDB0F4290159}" type="slidenum">
              <a:rPr lang="en-US" smtClean="0"/>
              <a:pPr/>
              <a:t>12</a:t>
            </a:fld>
            <a:endParaRPr lang="en-US"/>
          </a:p>
        </p:txBody>
      </p:sp>
      <p:pic>
        <p:nvPicPr>
          <p:cNvPr id="20" name="Picture 19" descr="Chart, line chart&#10;&#10;Description automatically generated">
            <a:extLst>
              <a:ext uri="{FF2B5EF4-FFF2-40B4-BE49-F238E27FC236}">
                <a16:creationId xmlns:a16="http://schemas.microsoft.com/office/drawing/2014/main" id="{76583C49-8503-BA46-AD51-9F6A766DF550}"/>
              </a:ext>
            </a:extLst>
          </p:cNvPr>
          <p:cNvPicPr/>
          <p:nvPr/>
        </p:nvPicPr>
        <p:blipFill>
          <a:blip r:embed="rId3"/>
          <a:stretch>
            <a:fillRect/>
          </a:stretch>
        </p:blipFill>
        <p:spPr>
          <a:xfrm>
            <a:off x="5858789" y="755447"/>
            <a:ext cx="2263292" cy="1861973"/>
          </a:xfrm>
          <a:prstGeom prst="rect">
            <a:avLst/>
          </a:prstGeom>
        </p:spPr>
      </p:pic>
      <p:pic>
        <p:nvPicPr>
          <p:cNvPr id="22" name="Picture 21" descr="Chart&#10;&#10;Description automatically generated">
            <a:extLst>
              <a:ext uri="{FF2B5EF4-FFF2-40B4-BE49-F238E27FC236}">
                <a16:creationId xmlns:a16="http://schemas.microsoft.com/office/drawing/2014/main" id="{26968597-7EC0-E34C-9877-9D3A5130515D}"/>
              </a:ext>
            </a:extLst>
          </p:cNvPr>
          <p:cNvPicPr/>
          <p:nvPr/>
        </p:nvPicPr>
        <p:blipFill>
          <a:blip r:embed="rId4"/>
          <a:stretch>
            <a:fillRect/>
          </a:stretch>
        </p:blipFill>
        <p:spPr>
          <a:xfrm>
            <a:off x="5858789" y="2922565"/>
            <a:ext cx="2298998" cy="1695563"/>
          </a:xfrm>
          <a:prstGeom prst="rect">
            <a:avLst/>
          </a:prstGeom>
        </p:spPr>
      </p:pic>
      <p:cxnSp>
        <p:nvCxnSpPr>
          <p:cNvPr id="12" name="Straight Arrow Connector 11">
            <a:extLst>
              <a:ext uri="{FF2B5EF4-FFF2-40B4-BE49-F238E27FC236}">
                <a16:creationId xmlns:a16="http://schemas.microsoft.com/office/drawing/2014/main" id="{62935005-EC1E-5443-A061-C208191783D4}"/>
              </a:ext>
            </a:extLst>
          </p:cNvPr>
          <p:cNvCxnSpPr/>
          <p:nvPr/>
        </p:nvCxnSpPr>
        <p:spPr>
          <a:xfrm>
            <a:off x="7116508" y="4665217"/>
            <a:ext cx="88061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42EBB2-12D3-3648-8C60-9F9902A9B943}"/>
              </a:ext>
            </a:extLst>
          </p:cNvPr>
          <p:cNvCxnSpPr/>
          <p:nvPr/>
        </p:nvCxnSpPr>
        <p:spPr>
          <a:xfrm>
            <a:off x="7054709" y="2674082"/>
            <a:ext cx="88061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F1017386-081A-F645-ABA7-C11FD916B75A}"/>
              </a:ext>
            </a:extLst>
          </p:cNvPr>
          <p:cNvGrpSpPr/>
          <p:nvPr/>
        </p:nvGrpSpPr>
        <p:grpSpPr>
          <a:xfrm>
            <a:off x="3487117" y="2869064"/>
            <a:ext cx="2142623" cy="2321584"/>
            <a:chOff x="2878652" y="4354691"/>
            <a:chExt cx="2079990" cy="2253719"/>
          </a:xfrm>
        </p:grpSpPr>
        <p:pic>
          <p:nvPicPr>
            <p:cNvPr id="21" name="Picture 20" descr="Chart, radar chart&#10;&#10;Description automatically generated">
              <a:extLst>
                <a:ext uri="{FF2B5EF4-FFF2-40B4-BE49-F238E27FC236}">
                  <a16:creationId xmlns:a16="http://schemas.microsoft.com/office/drawing/2014/main" id="{6E0CA66D-54CD-B84C-8777-4630DD98FD51}"/>
                </a:ext>
              </a:extLst>
            </p:cNvPr>
            <p:cNvPicPr/>
            <p:nvPr/>
          </p:nvPicPr>
          <p:blipFill>
            <a:blip r:embed="rId5"/>
            <a:stretch>
              <a:fillRect/>
            </a:stretch>
          </p:blipFill>
          <p:spPr>
            <a:xfrm>
              <a:off x="2905788" y="4546885"/>
              <a:ext cx="1835071" cy="1917659"/>
            </a:xfrm>
            <a:prstGeom prst="rect">
              <a:avLst/>
            </a:prstGeom>
          </p:spPr>
        </p:pic>
        <p:sp>
          <p:nvSpPr>
            <p:cNvPr id="16" name="Arc 15">
              <a:extLst>
                <a:ext uri="{FF2B5EF4-FFF2-40B4-BE49-F238E27FC236}">
                  <a16:creationId xmlns:a16="http://schemas.microsoft.com/office/drawing/2014/main" id="{B1DC48FC-1914-7F4E-855C-A41C1899F85A}"/>
                </a:ext>
              </a:extLst>
            </p:cNvPr>
            <p:cNvSpPr/>
            <p:nvPr/>
          </p:nvSpPr>
          <p:spPr>
            <a:xfrm>
              <a:off x="2878652" y="4354691"/>
              <a:ext cx="2079990" cy="2253719"/>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endParaRPr lang="en-US" sz="1013">
                <a:latin typeface="Helvetica" pitchFamily="2" charset="0"/>
              </a:endParaRPr>
            </a:p>
          </p:txBody>
        </p:sp>
      </p:grpSp>
      <p:grpSp>
        <p:nvGrpSpPr>
          <p:cNvPr id="23" name="Group 22">
            <a:extLst>
              <a:ext uri="{FF2B5EF4-FFF2-40B4-BE49-F238E27FC236}">
                <a16:creationId xmlns:a16="http://schemas.microsoft.com/office/drawing/2014/main" id="{77B22079-CCB6-C142-8977-393020AC6945}"/>
              </a:ext>
            </a:extLst>
          </p:cNvPr>
          <p:cNvGrpSpPr/>
          <p:nvPr/>
        </p:nvGrpSpPr>
        <p:grpSpPr>
          <a:xfrm>
            <a:off x="3338957" y="727558"/>
            <a:ext cx="2180202" cy="2362301"/>
            <a:chOff x="3393077" y="1628955"/>
            <a:chExt cx="2079990" cy="2253719"/>
          </a:xfrm>
        </p:grpSpPr>
        <p:pic>
          <p:nvPicPr>
            <p:cNvPr id="19" name="Picture 18" descr="Chart, radar chart&#10;&#10;Description automatically generated">
              <a:extLst>
                <a:ext uri="{FF2B5EF4-FFF2-40B4-BE49-F238E27FC236}">
                  <a16:creationId xmlns:a16="http://schemas.microsoft.com/office/drawing/2014/main" id="{B04128FD-3C90-2547-8C6C-E66715B62201}"/>
                </a:ext>
              </a:extLst>
            </p:cNvPr>
            <p:cNvPicPr/>
            <p:nvPr/>
          </p:nvPicPr>
          <p:blipFill>
            <a:blip r:embed="rId6"/>
            <a:stretch>
              <a:fillRect/>
            </a:stretch>
          </p:blipFill>
          <p:spPr>
            <a:xfrm>
              <a:off x="3515979" y="1755191"/>
              <a:ext cx="1800782" cy="1882100"/>
            </a:xfrm>
            <a:prstGeom prst="rect">
              <a:avLst/>
            </a:prstGeom>
          </p:spPr>
        </p:pic>
        <p:sp>
          <p:nvSpPr>
            <p:cNvPr id="18" name="Arc 17">
              <a:extLst>
                <a:ext uri="{FF2B5EF4-FFF2-40B4-BE49-F238E27FC236}">
                  <a16:creationId xmlns:a16="http://schemas.microsoft.com/office/drawing/2014/main" id="{8063FC06-78AF-6446-B1A8-05CDE6A18B81}"/>
                </a:ext>
              </a:extLst>
            </p:cNvPr>
            <p:cNvSpPr/>
            <p:nvPr/>
          </p:nvSpPr>
          <p:spPr>
            <a:xfrm>
              <a:off x="3393077" y="1628955"/>
              <a:ext cx="2079990" cy="2253719"/>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endParaRPr lang="en-US" sz="1013">
                <a:latin typeface="Helvetica" pitchFamily="2" charset="0"/>
              </a:endParaRPr>
            </a:p>
          </p:txBody>
        </p:sp>
      </p:grpSp>
      <p:sp>
        <p:nvSpPr>
          <p:cNvPr id="17" name="TextBox 16">
            <a:extLst>
              <a:ext uri="{FF2B5EF4-FFF2-40B4-BE49-F238E27FC236}">
                <a16:creationId xmlns:a16="http://schemas.microsoft.com/office/drawing/2014/main" id="{F660B91C-FFA0-8F41-8FEF-792AC238902C}"/>
              </a:ext>
            </a:extLst>
          </p:cNvPr>
          <p:cNvSpPr txBox="1"/>
          <p:nvPr/>
        </p:nvSpPr>
        <p:spPr>
          <a:xfrm>
            <a:off x="5144272" y="707378"/>
            <a:ext cx="826258" cy="369332"/>
          </a:xfrm>
          <a:prstGeom prst="rect">
            <a:avLst/>
          </a:prstGeom>
          <a:noFill/>
          <a:ln>
            <a:noFill/>
          </a:ln>
        </p:spPr>
        <p:txBody>
          <a:bodyPr wrap="square" rtlCol="0">
            <a:spAutoFit/>
          </a:bodyPr>
          <a:lstStyle/>
          <a:p>
            <a:r>
              <a:rPr lang="en-US" sz="900" dirty="0">
                <a:solidFill>
                  <a:schemeClr val="accent1"/>
                </a:solidFill>
                <a:latin typeface="Helvetica" pitchFamily="2" charset="0"/>
                <a:ea typeface="Times New Roman" panose="02020603050405020304" pitchFamily="18" charset="0"/>
                <a:cs typeface="Times New Roman" panose="02020603050405020304" pitchFamily="18" charset="0"/>
              </a:rPr>
              <a:t>Skyward </a:t>
            </a:r>
            <a:endParaRPr lang="en-US" sz="900" kern="1400" dirty="0">
              <a:solidFill>
                <a:schemeClr val="accent1"/>
              </a:solidFill>
              <a:latin typeface="Helvetica" pitchFamily="2" charset="0"/>
              <a:ea typeface="Times New Roman" panose="02020603050405020304" pitchFamily="18" charset="0"/>
            </a:endParaRPr>
          </a:p>
          <a:p>
            <a:r>
              <a:rPr lang="en-US" sz="900" dirty="0">
                <a:solidFill>
                  <a:schemeClr val="accent1"/>
                </a:solidFill>
                <a:latin typeface="Helvetica" pitchFamily="2" charset="0"/>
                <a:ea typeface="Times New Roman" panose="02020603050405020304" pitchFamily="18" charset="0"/>
                <a:cs typeface="Times New Roman" panose="02020603050405020304" pitchFamily="18" charset="0"/>
              </a:rPr>
              <a:t>directions</a:t>
            </a:r>
            <a:endParaRPr lang="en-US" sz="900" kern="1400" dirty="0">
              <a:solidFill>
                <a:schemeClr val="accent1"/>
              </a:solidFill>
              <a:latin typeface="Helvetica" pitchFamily="2" charset="0"/>
              <a:ea typeface="Times New Roman" panose="02020603050405020304" pitchFamily="18" charset="0"/>
            </a:endParaRPr>
          </a:p>
        </p:txBody>
      </p:sp>
      <p:sp>
        <p:nvSpPr>
          <p:cNvPr id="25" name="TextBox 24">
            <a:extLst>
              <a:ext uri="{FF2B5EF4-FFF2-40B4-BE49-F238E27FC236}">
                <a16:creationId xmlns:a16="http://schemas.microsoft.com/office/drawing/2014/main" id="{BF3030C8-BDCC-1E45-BF8D-56305C466CA2}"/>
              </a:ext>
            </a:extLst>
          </p:cNvPr>
          <p:cNvSpPr txBox="1"/>
          <p:nvPr/>
        </p:nvSpPr>
        <p:spPr>
          <a:xfrm>
            <a:off x="5144271" y="2745263"/>
            <a:ext cx="826258" cy="369332"/>
          </a:xfrm>
          <a:prstGeom prst="rect">
            <a:avLst/>
          </a:prstGeom>
          <a:noFill/>
          <a:ln>
            <a:noFill/>
          </a:ln>
        </p:spPr>
        <p:txBody>
          <a:bodyPr wrap="square" rtlCol="0">
            <a:spAutoFit/>
          </a:bodyPr>
          <a:lstStyle/>
          <a:p>
            <a:r>
              <a:rPr lang="en-US" sz="900" dirty="0">
                <a:solidFill>
                  <a:schemeClr val="accent1"/>
                </a:solidFill>
                <a:latin typeface="Helvetica" pitchFamily="2" charset="0"/>
                <a:ea typeface="Times New Roman" panose="02020603050405020304" pitchFamily="18" charset="0"/>
                <a:cs typeface="Times New Roman" panose="02020603050405020304" pitchFamily="18" charset="0"/>
              </a:rPr>
              <a:t>Skyward </a:t>
            </a:r>
            <a:endParaRPr lang="en-US" sz="900" kern="1400" dirty="0">
              <a:solidFill>
                <a:schemeClr val="accent1"/>
              </a:solidFill>
              <a:latin typeface="Helvetica" pitchFamily="2" charset="0"/>
              <a:ea typeface="Times New Roman" panose="02020603050405020304" pitchFamily="18" charset="0"/>
            </a:endParaRPr>
          </a:p>
          <a:p>
            <a:r>
              <a:rPr lang="en-US" sz="900" dirty="0">
                <a:solidFill>
                  <a:schemeClr val="accent1"/>
                </a:solidFill>
                <a:latin typeface="Helvetica" pitchFamily="2" charset="0"/>
                <a:ea typeface="Times New Roman" panose="02020603050405020304" pitchFamily="18" charset="0"/>
                <a:cs typeface="Times New Roman" panose="02020603050405020304" pitchFamily="18" charset="0"/>
              </a:rPr>
              <a:t>directions</a:t>
            </a:r>
            <a:endParaRPr lang="en-US" sz="900" kern="1400" dirty="0">
              <a:solidFill>
                <a:schemeClr val="accent1"/>
              </a:solidFill>
              <a:latin typeface="Helvetica" pitchFamily="2" charset="0"/>
              <a:ea typeface="Times New Roman" panose="02020603050405020304" pitchFamily="18" charset="0"/>
            </a:endParaRPr>
          </a:p>
        </p:txBody>
      </p:sp>
      <p:sp>
        <p:nvSpPr>
          <p:cNvPr id="26" name="TextBox 25">
            <a:extLst>
              <a:ext uri="{FF2B5EF4-FFF2-40B4-BE49-F238E27FC236}">
                <a16:creationId xmlns:a16="http://schemas.microsoft.com/office/drawing/2014/main" id="{9B4F85E5-7796-864A-8C17-E71A450E66EF}"/>
              </a:ext>
            </a:extLst>
          </p:cNvPr>
          <p:cNvSpPr txBox="1"/>
          <p:nvPr/>
        </p:nvSpPr>
        <p:spPr>
          <a:xfrm>
            <a:off x="7196143" y="2710638"/>
            <a:ext cx="1601948" cy="230832"/>
          </a:xfrm>
          <a:prstGeom prst="rect">
            <a:avLst/>
          </a:prstGeom>
          <a:noFill/>
          <a:ln>
            <a:noFill/>
          </a:ln>
        </p:spPr>
        <p:txBody>
          <a:bodyPr wrap="square" rtlCol="0">
            <a:spAutoFit/>
          </a:bodyPr>
          <a:lstStyle/>
          <a:p>
            <a:r>
              <a:rPr lang="en-US" sz="900" dirty="0">
                <a:solidFill>
                  <a:schemeClr val="accent1"/>
                </a:solidFill>
                <a:latin typeface="Helvetica" pitchFamily="2" charset="0"/>
                <a:ea typeface="Times New Roman" panose="02020603050405020304" pitchFamily="18" charset="0"/>
                <a:cs typeface="Times New Roman" panose="02020603050405020304" pitchFamily="18" charset="0"/>
              </a:rPr>
              <a:t>Skyward directions</a:t>
            </a:r>
            <a:endParaRPr lang="en-US" sz="900" kern="1400" dirty="0">
              <a:solidFill>
                <a:schemeClr val="accent1"/>
              </a:solidFill>
              <a:latin typeface="Helvetica" pitchFamily="2" charset="0"/>
              <a:ea typeface="Times New Roman" panose="02020603050405020304" pitchFamily="18" charset="0"/>
            </a:endParaRPr>
          </a:p>
        </p:txBody>
      </p:sp>
      <p:sp>
        <p:nvSpPr>
          <p:cNvPr id="27" name="TextBox 26">
            <a:extLst>
              <a:ext uri="{FF2B5EF4-FFF2-40B4-BE49-F238E27FC236}">
                <a16:creationId xmlns:a16="http://schemas.microsoft.com/office/drawing/2014/main" id="{BAF54E4F-0F4D-8B42-8D5B-3259D83C974A}"/>
              </a:ext>
            </a:extLst>
          </p:cNvPr>
          <p:cNvSpPr txBox="1"/>
          <p:nvPr/>
        </p:nvSpPr>
        <p:spPr>
          <a:xfrm>
            <a:off x="7134345" y="4761348"/>
            <a:ext cx="1601948" cy="230832"/>
          </a:xfrm>
          <a:prstGeom prst="rect">
            <a:avLst/>
          </a:prstGeom>
          <a:noFill/>
          <a:ln>
            <a:noFill/>
          </a:ln>
        </p:spPr>
        <p:txBody>
          <a:bodyPr wrap="square" rtlCol="0">
            <a:spAutoFit/>
          </a:bodyPr>
          <a:lstStyle/>
          <a:p>
            <a:r>
              <a:rPr lang="en-US" sz="900" dirty="0">
                <a:solidFill>
                  <a:schemeClr val="accent1"/>
                </a:solidFill>
                <a:latin typeface="Helvetica" pitchFamily="2" charset="0"/>
                <a:ea typeface="Times New Roman" panose="02020603050405020304" pitchFamily="18" charset="0"/>
                <a:cs typeface="Times New Roman" panose="02020603050405020304" pitchFamily="18" charset="0"/>
              </a:rPr>
              <a:t>Skyward directions</a:t>
            </a:r>
            <a:endParaRPr lang="en-US" sz="900" kern="1400" dirty="0">
              <a:solidFill>
                <a:schemeClr val="accent1"/>
              </a:solidFill>
              <a:latin typeface="Helvetica" pitchFamily="2" charset="0"/>
              <a:ea typeface="Times New Roman" panose="02020603050405020304" pitchFamily="18" charset="0"/>
            </a:endParaRPr>
          </a:p>
        </p:txBody>
      </p:sp>
      <p:sp>
        <p:nvSpPr>
          <p:cNvPr id="28" name="Rectangle 27">
            <a:extLst>
              <a:ext uri="{FF2B5EF4-FFF2-40B4-BE49-F238E27FC236}">
                <a16:creationId xmlns:a16="http://schemas.microsoft.com/office/drawing/2014/main" id="{43203EF3-C48E-DC41-ADD8-B3D1803F92CD}"/>
              </a:ext>
            </a:extLst>
          </p:cNvPr>
          <p:cNvSpPr/>
          <p:nvPr/>
        </p:nvSpPr>
        <p:spPr>
          <a:xfrm>
            <a:off x="1785508" y="1704088"/>
            <a:ext cx="1284953" cy="550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Conventional beamforming arrays, </a:t>
            </a:r>
            <a:br>
              <a:rPr lang="en-US" sz="1050" dirty="0"/>
            </a:br>
            <a:r>
              <a:rPr lang="en-US" sz="1050" dirty="0"/>
              <a:t>MIMO systems </a:t>
            </a:r>
          </a:p>
        </p:txBody>
      </p:sp>
      <p:sp>
        <p:nvSpPr>
          <p:cNvPr id="29" name="Rectangle 28">
            <a:extLst>
              <a:ext uri="{FF2B5EF4-FFF2-40B4-BE49-F238E27FC236}">
                <a16:creationId xmlns:a16="http://schemas.microsoft.com/office/drawing/2014/main" id="{B78B4AD9-5DCB-6247-A383-C13AC37237EE}"/>
              </a:ext>
            </a:extLst>
          </p:cNvPr>
          <p:cNvSpPr/>
          <p:nvPr/>
        </p:nvSpPr>
        <p:spPr>
          <a:xfrm>
            <a:off x="1785508" y="3652540"/>
            <a:ext cx="1284953" cy="550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Denser beamforming arrays, refined MIMO systems</a:t>
            </a:r>
          </a:p>
        </p:txBody>
      </p:sp>
      <p:sp>
        <p:nvSpPr>
          <p:cNvPr id="3" name="TextBox 2">
            <a:extLst>
              <a:ext uri="{FF2B5EF4-FFF2-40B4-BE49-F238E27FC236}">
                <a16:creationId xmlns:a16="http://schemas.microsoft.com/office/drawing/2014/main" id="{4EBA06C5-8C18-2C41-9765-2B3170031D15}"/>
              </a:ext>
            </a:extLst>
          </p:cNvPr>
          <p:cNvSpPr txBox="1"/>
          <p:nvPr/>
        </p:nvSpPr>
        <p:spPr>
          <a:xfrm>
            <a:off x="1069235" y="4349943"/>
            <a:ext cx="245612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900" dirty="0"/>
              <a:t>Optimize for the position of the nulls of power, </a:t>
            </a:r>
            <a:br>
              <a:rPr lang="en-US" sz="900" dirty="0"/>
            </a:br>
            <a:r>
              <a:rPr lang="en-US" sz="900" dirty="0"/>
              <a:t>not only the maxima </a:t>
            </a:r>
          </a:p>
        </p:txBody>
      </p:sp>
    </p:spTree>
    <p:extLst>
      <p:ext uri="{BB962C8B-B14F-4D97-AF65-F5344CB8AC3E}">
        <p14:creationId xmlns:p14="http://schemas.microsoft.com/office/powerpoint/2010/main" val="3372319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63A5-1999-E24A-B5DC-D0948D7B73F3}"/>
              </a:ext>
            </a:extLst>
          </p:cNvPr>
          <p:cNvSpPr>
            <a:spLocks noGrp="1"/>
          </p:cNvSpPr>
          <p:nvPr>
            <p:ph type="title"/>
          </p:nvPr>
        </p:nvSpPr>
        <p:spPr>
          <a:xfrm>
            <a:off x="284712" y="234666"/>
            <a:ext cx="7282336" cy="393463"/>
          </a:xfrm>
        </p:spPr>
        <p:txBody>
          <a:bodyPr>
            <a:noAutofit/>
          </a:bodyPr>
          <a:lstStyle/>
          <a:p>
            <a:r>
              <a:rPr lang="en-US" sz="1800" dirty="0"/>
              <a:t>Approaches to Sharing:</a:t>
            </a:r>
            <a:br>
              <a:rPr lang="en-US" sz="1800" dirty="0"/>
            </a:br>
            <a:r>
              <a:rPr lang="en-US" sz="1800" dirty="0">
                <a:solidFill>
                  <a:schemeClr val="accent1"/>
                </a:solidFill>
              </a:rPr>
              <a:t>Dynamic null steering as passive satellite crosses over</a:t>
            </a:r>
          </a:p>
        </p:txBody>
      </p:sp>
      <p:sp>
        <p:nvSpPr>
          <p:cNvPr id="3" name="Content Placeholder 2">
            <a:extLst>
              <a:ext uri="{FF2B5EF4-FFF2-40B4-BE49-F238E27FC236}">
                <a16:creationId xmlns:a16="http://schemas.microsoft.com/office/drawing/2014/main" id="{DA0B717B-7570-5F4C-8700-BA9D413E6859}"/>
              </a:ext>
            </a:extLst>
          </p:cNvPr>
          <p:cNvSpPr>
            <a:spLocks noGrp="1"/>
          </p:cNvSpPr>
          <p:nvPr>
            <p:ph idx="1"/>
          </p:nvPr>
        </p:nvSpPr>
        <p:spPr>
          <a:xfrm>
            <a:off x="416690" y="911512"/>
            <a:ext cx="3855031" cy="3333502"/>
          </a:xfrm>
        </p:spPr>
        <p:txBody>
          <a:bodyPr>
            <a:normAutofit/>
          </a:bodyPr>
          <a:lstStyle/>
          <a:p>
            <a:r>
              <a:rPr lang="en-US" dirty="0"/>
              <a:t>(Most) satellites can be precisely tracked (online, with free commercial tools), e.g.,</a:t>
            </a:r>
          </a:p>
          <a:p>
            <a:pPr marL="685800" lvl="1" indent="-342900">
              <a:buFont typeface="+mj-lt"/>
              <a:buAutoNum type="arabicPeriod"/>
            </a:pPr>
            <a:r>
              <a:rPr lang="en-US" dirty="0"/>
              <a:t>Identify them here (sort by frequency):</a:t>
            </a:r>
            <a:br>
              <a:rPr lang="en-US" dirty="0"/>
            </a:br>
            <a:r>
              <a:rPr lang="en-US" dirty="0">
                <a:hlinkClick r:id="rId2"/>
              </a:rPr>
              <a:t>https://www.wmo-sat.info/oscar/satellitefrequencies</a:t>
            </a:r>
            <a:endParaRPr lang="en-US" dirty="0"/>
          </a:p>
          <a:p>
            <a:pPr marL="685800" lvl="1" indent="-342900">
              <a:buFont typeface="+mj-lt"/>
              <a:buAutoNum type="arabicPeriod"/>
            </a:pPr>
            <a:r>
              <a:rPr lang="en-US" dirty="0"/>
              <a:t>Track them here:</a:t>
            </a:r>
            <a:br>
              <a:rPr lang="en-US" dirty="0"/>
            </a:br>
            <a:r>
              <a:rPr lang="en-US" dirty="0">
                <a:hlinkClick r:id="rId3"/>
              </a:rPr>
              <a:t>https://www.n2yo.com/database/</a:t>
            </a:r>
            <a:endParaRPr lang="en-US" dirty="0"/>
          </a:p>
          <a:p>
            <a:pPr marL="685800" lvl="1" indent="-342900">
              <a:buFont typeface="+mj-lt"/>
              <a:buAutoNum type="arabicPeriod"/>
            </a:pPr>
            <a:r>
              <a:rPr lang="en-US" dirty="0"/>
              <a:t>Modify radiation pattern accordingly to minimize interference</a:t>
            </a:r>
          </a:p>
          <a:p>
            <a:endParaRPr lang="en-US" dirty="0"/>
          </a:p>
        </p:txBody>
      </p:sp>
      <p:sp>
        <p:nvSpPr>
          <p:cNvPr id="4" name="Slide Number Placeholder 3">
            <a:extLst>
              <a:ext uri="{FF2B5EF4-FFF2-40B4-BE49-F238E27FC236}">
                <a16:creationId xmlns:a16="http://schemas.microsoft.com/office/drawing/2014/main" id="{83BC7B07-D2C0-5046-BAC6-1B6327BEDAAC}"/>
              </a:ext>
            </a:extLst>
          </p:cNvPr>
          <p:cNvSpPr>
            <a:spLocks noGrp="1"/>
          </p:cNvSpPr>
          <p:nvPr>
            <p:ph type="sldNum" sz="quarter" idx="10"/>
          </p:nvPr>
        </p:nvSpPr>
        <p:spPr>
          <a:xfrm>
            <a:off x="8327280" y="4586008"/>
            <a:ext cx="608264" cy="377684"/>
          </a:xfrm>
        </p:spPr>
        <p:txBody>
          <a:bodyPr/>
          <a:lstStyle/>
          <a:p>
            <a:fld id="{118AE8F9-495A-0644-8CBB-DDB0F4290159}" type="slidenum">
              <a:rPr lang="en-US" smtClean="0"/>
              <a:pPr/>
              <a:t>13</a:t>
            </a:fld>
            <a:endParaRPr lang="en-US"/>
          </a:p>
        </p:txBody>
      </p:sp>
      <p:pic>
        <p:nvPicPr>
          <p:cNvPr id="6" name="Picture 5" descr="A screenshot of a computer&#10;&#10;Description automatically generated">
            <a:extLst>
              <a:ext uri="{FF2B5EF4-FFF2-40B4-BE49-F238E27FC236}">
                <a16:creationId xmlns:a16="http://schemas.microsoft.com/office/drawing/2014/main" id="{0A74FE93-D13F-D64B-8481-5E8D84983D6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79539" y="1375206"/>
            <a:ext cx="4566528" cy="2297131"/>
          </a:xfrm>
          <a:prstGeom prst="rect">
            <a:avLst/>
          </a:prstGeom>
        </p:spPr>
      </p:pic>
    </p:spTree>
    <p:extLst>
      <p:ext uri="{BB962C8B-B14F-4D97-AF65-F5344CB8AC3E}">
        <p14:creationId xmlns:p14="http://schemas.microsoft.com/office/powerpoint/2010/main" val="3698083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E8AE3-DF8D-5072-78CD-47BBB43FFB81}"/>
              </a:ext>
            </a:extLst>
          </p:cNvPr>
          <p:cNvSpPr>
            <a:spLocks noGrp="1"/>
          </p:cNvSpPr>
          <p:nvPr>
            <p:ph type="title"/>
          </p:nvPr>
        </p:nvSpPr>
        <p:spPr/>
        <p:txBody>
          <a:bodyPr>
            <a:normAutofit fontScale="90000"/>
          </a:bodyPr>
          <a:lstStyle/>
          <a:p>
            <a:r>
              <a:rPr lang="en-US" dirty="0"/>
              <a:t>Approaches to Sharing:</a:t>
            </a:r>
            <a:br>
              <a:rPr lang="en-US" dirty="0"/>
            </a:br>
            <a:r>
              <a:rPr lang="en-US" dirty="0">
                <a:solidFill>
                  <a:srgbClr val="FF0000"/>
                </a:solidFill>
              </a:rPr>
              <a:t>Mesh Network</a:t>
            </a:r>
            <a:endParaRPr lang="en-US" dirty="0"/>
          </a:p>
        </p:txBody>
      </p:sp>
      <p:sp>
        <p:nvSpPr>
          <p:cNvPr id="3" name="Content Placeholder 2">
            <a:extLst>
              <a:ext uri="{FF2B5EF4-FFF2-40B4-BE49-F238E27FC236}">
                <a16:creationId xmlns:a16="http://schemas.microsoft.com/office/drawing/2014/main" id="{7E70B31A-1E39-5863-123A-66D5700B42FC}"/>
              </a:ext>
            </a:extLst>
          </p:cNvPr>
          <p:cNvSpPr>
            <a:spLocks noGrp="1"/>
          </p:cNvSpPr>
          <p:nvPr>
            <p:ph idx="1"/>
          </p:nvPr>
        </p:nvSpPr>
        <p:spPr/>
        <p:txBody>
          <a:bodyPr/>
          <a:lstStyle/>
          <a:p>
            <a:r>
              <a:rPr lang="en-US" dirty="0"/>
              <a:t>Use a mesh network for back haul links</a:t>
            </a:r>
          </a:p>
          <a:p>
            <a:r>
              <a:rPr lang="en-US" dirty="0"/>
              <a:t>Compute sidelobe illumination over time of passive satellites from each potential link as satellites pass overhead</a:t>
            </a:r>
          </a:p>
          <a:p>
            <a:r>
              <a:rPr lang="en-US" dirty="0"/>
              <a:t>Route traffic in order to maintain total power at satellite antenna below ITU-R limits</a:t>
            </a:r>
          </a:p>
        </p:txBody>
      </p:sp>
      <p:sp>
        <p:nvSpPr>
          <p:cNvPr id="4" name="Slide Number Placeholder 3">
            <a:extLst>
              <a:ext uri="{FF2B5EF4-FFF2-40B4-BE49-F238E27FC236}">
                <a16:creationId xmlns:a16="http://schemas.microsoft.com/office/drawing/2014/main" id="{2EDB5D8C-93FF-5A20-70D4-69BD8E3013D2}"/>
              </a:ext>
            </a:extLst>
          </p:cNvPr>
          <p:cNvSpPr>
            <a:spLocks noGrp="1"/>
          </p:cNvSpPr>
          <p:nvPr>
            <p:ph type="sldNum" sz="quarter" idx="10"/>
          </p:nvPr>
        </p:nvSpPr>
        <p:spPr/>
        <p:txBody>
          <a:bodyPr/>
          <a:lstStyle/>
          <a:p>
            <a:fld id="{118AE8F9-495A-0644-8CBB-DDB0F4290159}" type="slidenum">
              <a:rPr lang="en-US" smtClean="0"/>
              <a:pPr/>
              <a:t>14</a:t>
            </a:fld>
            <a:endParaRPr lang="en-US"/>
          </a:p>
        </p:txBody>
      </p:sp>
      <p:pic>
        <p:nvPicPr>
          <p:cNvPr id="9218" name="Picture 2" descr="Why is Multicasting Becoming Essential for Mesh Networks? - Radiocrafts">
            <a:extLst>
              <a:ext uri="{FF2B5EF4-FFF2-40B4-BE49-F238E27FC236}">
                <a16:creationId xmlns:a16="http://schemas.microsoft.com/office/drawing/2014/main" id="{47A49E9E-5D97-C08B-0A70-031965152C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62" r="5421" b="15439"/>
          <a:stretch/>
        </p:blipFill>
        <p:spPr bwMode="auto">
          <a:xfrm>
            <a:off x="5340984" y="3169508"/>
            <a:ext cx="3290428" cy="1909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868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B415-DA3E-BE44-B08E-33E1459517A5}"/>
              </a:ext>
            </a:extLst>
          </p:cNvPr>
          <p:cNvSpPr>
            <a:spLocks noGrp="1"/>
          </p:cNvSpPr>
          <p:nvPr>
            <p:ph type="title"/>
          </p:nvPr>
        </p:nvSpPr>
        <p:spPr/>
        <p:txBody>
          <a:bodyPr/>
          <a:lstStyle/>
          <a:p>
            <a:r>
              <a:rPr lang="en-US"/>
              <a:t>Propagation, Directional Antennas</a:t>
            </a:r>
          </a:p>
        </p:txBody>
      </p:sp>
      <p:sp>
        <p:nvSpPr>
          <p:cNvPr id="4" name="Slide Number Placeholder 3">
            <a:extLst>
              <a:ext uri="{FF2B5EF4-FFF2-40B4-BE49-F238E27FC236}">
                <a16:creationId xmlns:a16="http://schemas.microsoft.com/office/drawing/2014/main" id="{7F04DF91-ECBF-D94B-9807-FBA848CA0158}"/>
              </a:ext>
            </a:extLst>
          </p:cNvPr>
          <p:cNvSpPr>
            <a:spLocks noGrp="1"/>
          </p:cNvSpPr>
          <p:nvPr>
            <p:ph type="sldNum" sz="quarter" idx="10"/>
          </p:nvPr>
        </p:nvSpPr>
        <p:spPr/>
        <p:txBody>
          <a:bodyPr/>
          <a:lstStyle/>
          <a:p>
            <a:fld id="{118AE8F9-495A-0644-8CBB-DDB0F4290159}" type="slidenum">
              <a:rPr lang="en-US" smtClean="0"/>
              <a:pPr/>
              <a:t>15</a:t>
            </a:fld>
            <a:endParaRPr lang="en-US"/>
          </a:p>
        </p:txBody>
      </p:sp>
      <p:sp>
        <p:nvSpPr>
          <p:cNvPr id="23" name="TextBox 22">
            <a:extLst>
              <a:ext uri="{FF2B5EF4-FFF2-40B4-BE49-F238E27FC236}">
                <a16:creationId xmlns:a16="http://schemas.microsoft.com/office/drawing/2014/main" id="{EF64B94D-0F1B-344F-8BD0-D4930BFD5F09}"/>
              </a:ext>
            </a:extLst>
          </p:cNvPr>
          <p:cNvSpPr txBox="1"/>
          <p:nvPr/>
        </p:nvSpPr>
        <p:spPr>
          <a:xfrm>
            <a:off x="1245492" y="4354308"/>
            <a:ext cx="2747259" cy="248209"/>
          </a:xfrm>
          <a:prstGeom prst="rect">
            <a:avLst/>
          </a:prstGeom>
          <a:noFill/>
        </p:spPr>
        <p:txBody>
          <a:bodyPr wrap="square" rtlCol="0">
            <a:spAutoFit/>
          </a:bodyPr>
          <a:lstStyle/>
          <a:p>
            <a:pPr algn="ctr"/>
            <a:r>
              <a:rPr lang="en-US" sz="1013">
                <a:latin typeface="Arial" panose="020B0604020202020204" pitchFamily="34" charset="0"/>
                <a:cs typeface="Arial" panose="020B0604020202020204" pitchFamily="34" charset="0"/>
              </a:rPr>
              <a:t>d = 10 km, </a:t>
            </a:r>
            <a:r>
              <a:rPr lang="en-US" sz="1013" dirty="0">
                <a:latin typeface="Arial" panose="020B0604020202020204" pitchFamily="34" charset="0"/>
                <a:cs typeface="Arial" panose="020B0604020202020204" pitchFamily="34" charset="0"/>
              </a:rPr>
              <a:t>directional</a:t>
            </a:r>
            <a:r>
              <a:rPr lang="en-US" sz="1013">
                <a:latin typeface="Arial" panose="020B0604020202020204" pitchFamily="34" charset="0"/>
                <a:cs typeface="Arial" panose="020B0604020202020204" pitchFamily="34" charset="0"/>
              </a:rPr>
              <a:t> antenna</a:t>
            </a:r>
          </a:p>
        </p:txBody>
      </p:sp>
      <p:pic>
        <p:nvPicPr>
          <p:cNvPr id="24" name="Picture 23">
            <a:extLst>
              <a:ext uri="{FF2B5EF4-FFF2-40B4-BE49-F238E27FC236}">
                <a16:creationId xmlns:a16="http://schemas.microsoft.com/office/drawing/2014/main" id="{34D0340F-66EF-6D4D-9CCE-E6270777C23D}"/>
              </a:ext>
            </a:extLst>
          </p:cNvPr>
          <p:cNvPicPr>
            <a:picLocks noChangeAspect="1"/>
          </p:cNvPicPr>
          <p:nvPr/>
        </p:nvPicPr>
        <p:blipFill>
          <a:blip r:embed="rId2"/>
          <a:stretch>
            <a:fillRect/>
          </a:stretch>
        </p:blipFill>
        <p:spPr>
          <a:xfrm>
            <a:off x="1200941" y="3561617"/>
            <a:ext cx="2347760" cy="722388"/>
          </a:xfrm>
          <a:prstGeom prst="rect">
            <a:avLst/>
          </a:prstGeom>
        </p:spPr>
      </p:pic>
      <p:pic>
        <p:nvPicPr>
          <p:cNvPr id="3" name="Picture 2">
            <a:extLst>
              <a:ext uri="{FF2B5EF4-FFF2-40B4-BE49-F238E27FC236}">
                <a16:creationId xmlns:a16="http://schemas.microsoft.com/office/drawing/2014/main" id="{7D54A861-E938-5F4C-A3F0-DE779A4F977F}"/>
              </a:ext>
            </a:extLst>
          </p:cNvPr>
          <p:cNvPicPr>
            <a:picLocks noChangeAspect="1"/>
          </p:cNvPicPr>
          <p:nvPr/>
        </p:nvPicPr>
        <p:blipFill>
          <a:blip r:embed="rId3"/>
          <a:stretch>
            <a:fillRect/>
          </a:stretch>
        </p:blipFill>
        <p:spPr>
          <a:xfrm>
            <a:off x="394195" y="624888"/>
            <a:ext cx="3984498" cy="2988374"/>
          </a:xfrm>
          <a:prstGeom prst="rect">
            <a:avLst/>
          </a:prstGeom>
        </p:spPr>
      </p:pic>
      <p:pic>
        <p:nvPicPr>
          <p:cNvPr id="8" name="Picture 7">
            <a:extLst>
              <a:ext uri="{FF2B5EF4-FFF2-40B4-BE49-F238E27FC236}">
                <a16:creationId xmlns:a16="http://schemas.microsoft.com/office/drawing/2014/main" id="{B30A8823-2A62-754D-82D1-D447CE5705CC}"/>
              </a:ext>
            </a:extLst>
          </p:cNvPr>
          <p:cNvPicPr>
            <a:picLocks noChangeAspect="1"/>
          </p:cNvPicPr>
          <p:nvPr/>
        </p:nvPicPr>
        <p:blipFill>
          <a:blip r:embed="rId4"/>
          <a:stretch>
            <a:fillRect/>
          </a:stretch>
        </p:blipFill>
        <p:spPr>
          <a:xfrm>
            <a:off x="4626913" y="607523"/>
            <a:ext cx="3938792" cy="2954094"/>
          </a:xfrm>
          <a:prstGeom prst="rect">
            <a:avLst/>
          </a:prstGeom>
        </p:spPr>
      </p:pic>
      <p:sp>
        <p:nvSpPr>
          <p:cNvPr id="15" name="TextBox 14">
            <a:extLst>
              <a:ext uri="{FF2B5EF4-FFF2-40B4-BE49-F238E27FC236}">
                <a16:creationId xmlns:a16="http://schemas.microsoft.com/office/drawing/2014/main" id="{2E2673E0-F00F-8A40-BE2C-F5ACA8C643C9}"/>
              </a:ext>
            </a:extLst>
          </p:cNvPr>
          <p:cNvSpPr txBox="1"/>
          <p:nvPr/>
        </p:nvSpPr>
        <p:spPr>
          <a:xfrm>
            <a:off x="5579908" y="4553582"/>
            <a:ext cx="2650055" cy="248209"/>
          </a:xfrm>
          <a:prstGeom prst="rect">
            <a:avLst/>
          </a:prstGeom>
          <a:noFill/>
        </p:spPr>
        <p:txBody>
          <a:bodyPr wrap="square" rtlCol="0">
            <a:spAutoFit/>
          </a:bodyPr>
          <a:lstStyle/>
          <a:p>
            <a:pPr algn="ctr"/>
            <a:r>
              <a:rPr lang="en-US" sz="1013" dirty="0">
                <a:latin typeface="Arial" panose="020B0604020202020204" pitchFamily="34" charset="0"/>
                <a:cs typeface="Arial" panose="020B0604020202020204" pitchFamily="34" charset="0"/>
              </a:rPr>
              <a:t>a = 408 km, directional antenna</a:t>
            </a:r>
          </a:p>
        </p:txBody>
      </p:sp>
      <p:pic>
        <p:nvPicPr>
          <p:cNvPr id="16" name="Picture 15">
            <a:extLst>
              <a:ext uri="{FF2B5EF4-FFF2-40B4-BE49-F238E27FC236}">
                <a16:creationId xmlns:a16="http://schemas.microsoft.com/office/drawing/2014/main" id="{3B17B2CD-DB07-A346-A6FC-19303BA079EA}"/>
              </a:ext>
            </a:extLst>
          </p:cNvPr>
          <p:cNvPicPr>
            <a:picLocks noChangeAspect="1"/>
          </p:cNvPicPr>
          <p:nvPr/>
        </p:nvPicPr>
        <p:blipFill>
          <a:blip r:embed="rId5"/>
          <a:stretch>
            <a:fillRect/>
          </a:stretch>
        </p:blipFill>
        <p:spPr>
          <a:xfrm>
            <a:off x="5105539" y="3249936"/>
            <a:ext cx="2397578" cy="1658898"/>
          </a:xfrm>
          <a:prstGeom prst="rect">
            <a:avLst/>
          </a:prstGeom>
        </p:spPr>
      </p:pic>
    </p:spTree>
    <p:extLst>
      <p:ext uri="{BB962C8B-B14F-4D97-AF65-F5344CB8AC3E}">
        <p14:creationId xmlns:p14="http://schemas.microsoft.com/office/powerpoint/2010/main" val="3994467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5DB0CD6-4D7D-2A90-10F7-AD12C2D2966F}"/>
              </a:ext>
            </a:extLst>
          </p:cNvPr>
          <p:cNvGraphicFramePr>
            <a:graphicFrameLocks noGrp="1"/>
          </p:cNvGraphicFramePr>
          <p:nvPr>
            <p:ph sz="half" idx="1"/>
            <p:extLst>
              <p:ext uri="{D42A27DB-BD31-4B8C-83A1-F6EECF244321}">
                <p14:modId xmlns:p14="http://schemas.microsoft.com/office/powerpoint/2010/main" val="3016694740"/>
              </p:ext>
            </p:extLst>
          </p:nvPr>
        </p:nvGraphicFramePr>
        <p:xfrm>
          <a:off x="379970" y="1591001"/>
          <a:ext cx="8285206" cy="3483504"/>
        </p:xfrm>
        <a:graphic>
          <a:graphicData uri="http://schemas.openxmlformats.org/drawingml/2006/table">
            <a:tbl>
              <a:tblPr firstRow="1" bandRow="1">
                <a:tableStyleId>{073A0DAA-6AF3-43AB-8588-CEC1D06C72B9}</a:tableStyleId>
              </a:tblPr>
              <a:tblGrid>
                <a:gridCol w="2173859">
                  <a:extLst>
                    <a:ext uri="{9D8B030D-6E8A-4147-A177-3AD203B41FA5}">
                      <a16:colId xmlns:a16="http://schemas.microsoft.com/office/drawing/2014/main" val="402635643"/>
                    </a:ext>
                  </a:extLst>
                </a:gridCol>
                <a:gridCol w="3072388">
                  <a:extLst>
                    <a:ext uri="{9D8B030D-6E8A-4147-A177-3AD203B41FA5}">
                      <a16:colId xmlns:a16="http://schemas.microsoft.com/office/drawing/2014/main" val="2428551444"/>
                    </a:ext>
                  </a:extLst>
                </a:gridCol>
                <a:gridCol w="3038959">
                  <a:extLst>
                    <a:ext uri="{9D8B030D-6E8A-4147-A177-3AD203B41FA5}">
                      <a16:colId xmlns:a16="http://schemas.microsoft.com/office/drawing/2014/main" val="2059302118"/>
                    </a:ext>
                  </a:extLst>
                </a:gridCol>
              </a:tblGrid>
              <a:tr h="566808">
                <a:tc>
                  <a:txBody>
                    <a:bodyPr/>
                    <a:lstStyle/>
                    <a:p>
                      <a:r>
                        <a:rPr lang="en-US" sz="1000" dirty="0"/>
                        <a:t>Issue</a:t>
                      </a:r>
                    </a:p>
                  </a:txBody>
                  <a:tcPr marL="68580" marR="68580" marT="34290" marB="34290"/>
                </a:tc>
                <a:tc>
                  <a:txBody>
                    <a:bodyPr/>
                    <a:lstStyle/>
                    <a:p>
                      <a:r>
                        <a:rPr lang="en-US" sz="1000" dirty="0"/>
                        <a:t>USA</a:t>
                      </a:r>
                    </a:p>
                  </a:txBody>
                  <a:tcPr marL="68580" marR="68580" marT="34290" marB="34290"/>
                </a:tc>
                <a:tc>
                  <a:txBody>
                    <a:bodyPr/>
                    <a:lstStyle/>
                    <a:p>
                      <a:r>
                        <a:rPr lang="en-US" sz="1000" dirty="0"/>
                        <a:t>UK</a:t>
                      </a:r>
                    </a:p>
                  </a:txBody>
                  <a:tcPr marL="68580" marR="68580" marT="34290" marB="34290"/>
                </a:tc>
                <a:extLst>
                  <a:ext uri="{0D108BD9-81ED-4DB2-BD59-A6C34878D82A}">
                    <a16:rowId xmlns:a16="http://schemas.microsoft.com/office/drawing/2014/main" val="967141020"/>
                  </a:ext>
                </a:extLst>
              </a:tr>
              <a:tr h="566808">
                <a:tc>
                  <a:txBody>
                    <a:bodyPr/>
                    <a:lstStyle/>
                    <a:p>
                      <a:r>
                        <a:rPr lang="en-US" sz="1000" dirty="0"/>
                        <a:t>Bands</a:t>
                      </a:r>
                    </a:p>
                    <a:p>
                      <a:r>
                        <a:rPr lang="en-US" sz="1000" dirty="0"/>
                        <a:t>(Almost the same)</a:t>
                      </a:r>
                    </a:p>
                  </a:txBody>
                  <a:tcPr marL="68580" marR="68580" marT="34290" marB="34290"/>
                </a:tc>
                <a:tc>
                  <a:txBody>
                    <a:bodyPr/>
                    <a:lstStyle/>
                    <a:p>
                      <a:r>
                        <a:rPr lang="en-US" sz="1400" kern="1200" dirty="0">
                          <a:solidFill>
                            <a:schemeClr val="dk1"/>
                          </a:solidFill>
                          <a:effectLst/>
                          <a:latin typeface="+mn-lt"/>
                          <a:ea typeface="+mn-ea"/>
                          <a:cs typeface="+mn-cs"/>
                        </a:rPr>
                        <a:t>116-12</a:t>
                      </a:r>
                      <a:r>
                        <a:rPr lang="en-US" sz="1400" u="sng" kern="1200" dirty="0">
                          <a:solidFill>
                            <a:srgbClr val="FF0000"/>
                          </a:solidFill>
                          <a:effectLst/>
                          <a:latin typeface="+mn-lt"/>
                          <a:ea typeface="+mn-ea"/>
                          <a:cs typeface="+mn-cs"/>
                        </a:rPr>
                        <a:t>3</a:t>
                      </a:r>
                      <a:r>
                        <a:rPr lang="en-US" sz="1400" kern="1200" dirty="0">
                          <a:solidFill>
                            <a:schemeClr val="dk1"/>
                          </a:solidFill>
                          <a:effectLst/>
                          <a:latin typeface="+mn-lt"/>
                          <a:ea typeface="+mn-ea"/>
                          <a:cs typeface="+mn-cs"/>
                        </a:rPr>
                        <a:t> GHz, 174.8-182 GHz, 185-190 GHz and 244-246 GHz</a:t>
                      </a:r>
                      <a:endParaRPr lang="en-US" sz="1000" dirty="0"/>
                    </a:p>
                  </a:txBody>
                  <a:tcPr marL="68580" marR="68580" marT="34290" marB="34290"/>
                </a:tc>
                <a:tc>
                  <a:txBody>
                    <a:bodyPr/>
                    <a:lstStyle/>
                    <a:p>
                      <a:r>
                        <a:rPr lang="en-US" sz="1400" kern="1200" dirty="0">
                          <a:solidFill>
                            <a:schemeClr val="dk1"/>
                          </a:solidFill>
                          <a:effectLst/>
                          <a:latin typeface="+mn-lt"/>
                          <a:ea typeface="+mn-ea"/>
                          <a:cs typeface="+mn-cs"/>
                        </a:rPr>
                        <a:t>116-12</a:t>
                      </a:r>
                      <a:r>
                        <a:rPr lang="en-US" sz="1400" u="sng" kern="1200" dirty="0">
                          <a:solidFill>
                            <a:srgbClr val="FF0000"/>
                          </a:solidFill>
                          <a:effectLst/>
                          <a:latin typeface="+mn-lt"/>
                          <a:ea typeface="+mn-ea"/>
                          <a:cs typeface="+mn-cs"/>
                        </a:rPr>
                        <a:t>2</a:t>
                      </a:r>
                      <a:r>
                        <a:rPr lang="en-US" sz="1400" kern="1200" dirty="0">
                          <a:solidFill>
                            <a:schemeClr val="dk1"/>
                          </a:solidFill>
                          <a:effectLst/>
                          <a:latin typeface="+mn-lt"/>
                          <a:ea typeface="+mn-ea"/>
                          <a:cs typeface="+mn-cs"/>
                        </a:rPr>
                        <a:t> GHz, 174.8-182 GHz and 185-190 GHz </a:t>
                      </a:r>
                      <a:endParaRPr lang="en-US" sz="1000" dirty="0"/>
                    </a:p>
                  </a:txBody>
                  <a:tcPr marL="68580" marR="68580" marT="34290" marB="34290"/>
                </a:tc>
                <a:extLst>
                  <a:ext uri="{0D108BD9-81ED-4DB2-BD59-A6C34878D82A}">
                    <a16:rowId xmlns:a16="http://schemas.microsoft.com/office/drawing/2014/main" val="107134852"/>
                  </a:ext>
                </a:extLst>
              </a:tr>
              <a:tr h="566808">
                <a:tc>
                  <a:txBody>
                    <a:bodyPr/>
                    <a:lstStyle/>
                    <a:p>
                      <a:r>
                        <a:rPr lang="en-US" sz="1000" dirty="0"/>
                        <a:t>Status</a:t>
                      </a:r>
                    </a:p>
                  </a:txBody>
                  <a:tcPr marL="68580" marR="68580" marT="34290" marB="34290"/>
                </a:tc>
                <a:tc>
                  <a:txBody>
                    <a:bodyPr/>
                    <a:lstStyle/>
                    <a:p>
                      <a:r>
                        <a:rPr lang="en-US" sz="1000" dirty="0"/>
                        <a:t>Unlicensed</a:t>
                      </a:r>
                    </a:p>
                  </a:txBody>
                  <a:tcPr marL="68580" marR="68580" marT="34290" marB="34290"/>
                </a:tc>
                <a:tc>
                  <a:txBody>
                    <a:bodyPr/>
                    <a:lstStyle/>
                    <a:p>
                      <a:r>
                        <a:rPr lang="en-US" sz="1400" kern="1200" dirty="0">
                          <a:solidFill>
                            <a:schemeClr val="dk1"/>
                          </a:solidFill>
                          <a:effectLst/>
                          <a:latin typeface="+mn-lt"/>
                          <a:ea typeface="+mn-ea"/>
                          <a:cs typeface="+mn-cs"/>
                        </a:rPr>
                        <a:t>Spectrum Access: EHF </a:t>
                      </a:r>
                      <a:r>
                        <a:rPr lang="en-US" sz="1400" kern="1200" dirty="0" err="1">
                          <a:solidFill>
                            <a:schemeClr val="dk1"/>
                          </a:solidFill>
                          <a:effectLst/>
                          <a:latin typeface="+mn-lt"/>
                          <a:ea typeface="+mn-ea"/>
                          <a:cs typeface="+mn-cs"/>
                        </a:rPr>
                        <a:t>licence</a:t>
                      </a:r>
                      <a:endParaRPr lang="en-US" sz="1000" dirty="0"/>
                    </a:p>
                  </a:txBody>
                  <a:tcPr marL="68580" marR="68580" marT="34290" marB="34290"/>
                </a:tc>
                <a:extLst>
                  <a:ext uri="{0D108BD9-81ED-4DB2-BD59-A6C34878D82A}">
                    <a16:rowId xmlns:a16="http://schemas.microsoft.com/office/drawing/2014/main" val="34400880"/>
                  </a:ext>
                </a:extLst>
              </a:tr>
              <a:tr h="611505">
                <a:tc>
                  <a:txBody>
                    <a:bodyPr/>
                    <a:lstStyle/>
                    <a:p>
                      <a:r>
                        <a:rPr lang="en-US" sz="1000" dirty="0"/>
                        <a:t>Power limits (EIRP) Indoor</a:t>
                      </a:r>
                    </a:p>
                    <a:p>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Average 40 dBm   Peak 43 dBm;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(Also allowed outdoors)</a:t>
                      </a:r>
                      <a:endParaRPr lang="en-US" sz="1200" dirty="0">
                        <a:effectLst/>
                      </a:endParaRPr>
                    </a:p>
                    <a:p>
                      <a:endParaRPr lang="en-US" sz="1000" dirty="0"/>
                    </a:p>
                  </a:txBody>
                  <a:tcPr marL="68580" marR="68580" marT="34290" marB="34290"/>
                </a:tc>
                <a:tc>
                  <a:txBody>
                    <a:bodyPr/>
                    <a:lstStyle/>
                    <a:p>
                      <a:r>
                        <a:rPr lang="en-US" sz="1000" dirty="0"/>
                        <a:t>Peak 55dBm</a:t>
                      </a:r>
                    </a:p>
                  </a:txBody>
                  <a:tcPr marL="68580" marR="68580" marT="34290" marB="34290"/>
                </a:tc>
                <a:extLst>
                  <a:ext uri="{0D108BD9-81ED-4DB2-BD59-A6C34878D82A}">
                    <a16:rowId xmlns:a16="http://schemas.microsoft.com/office/drawing/2014/main" val="2061283079"/>
                  </a:ext>
                </a:extLst>
              </a:tr>
              <a:tr h="1017270">
                <a:tc>
                  <a:txBody>
                    <a:bodyPr/>
                    <a:lstStyle/>
                    <a:p>
                      <a:r>
                        <a:rPr lang="en-US" sz="1000" dirty="0"/>
                        <a:t>Outdoor rules</a:t>
                      </a:r>
                    </a:p>
                  </a:txBody>
                  <a:tcPr marL="68580" marR="68580" marT="34290" marB="34290"/>
                </a:tc>
                <a:tc>
                  <a:txBody>
                    <a:bodyPr/>
                    <a:lstStyle/>
                    <a:p>
                      <a:r>
                        <a:rPr lang="en-US" sz="1000" dirty="0"/>
                        <a:t>Fixed outdoor use av. EIPR &lt;82 dBm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Reduced by 2 dB for every dB that the antenna gain is less than 51 </a:t>
                      </a:r>
                      <a:r>
                        <a:rPr lang="en-US" sz="1100" kern="1200" dirty="0" err="1">
                          <a:solidFill>
                            <a:schemeClr val="dk1"/>
                          </a:solidFill>
                          <a:effectLst/>
                          <a:latin typeface="+mn-lt"/>
                          <a:ea typeface="+mn-ea"/>
                          <a:cs typeface="+mn-cs"/>
                        </a:rPr>
                        <a:t>dBi</a:t>
                      </a:r>
                      <a:r>
                        <a:rPr lang="en-US" sz="1100" kern="1200" dirty="0">
                          <a:solidFill>
                            <a:schemeClr val="dk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(55 </a:t>
                      </a:r>
                      <a:r>
                        <a:rPr lang="en-US" sz="1100" kern="1200" dirty="0" err="1">
                          <a:solidFill>
                            <a:schemeClr val="dk1"/>
                          </a:solidFill>
                          <a:effectLst/>
                          <a:latin typeface="+mn-lt"/>
                          <a:ea typeface="+mn-ea"/>
                          <a:cs typeface="+mn-cs"/>
                        </a:rPr>
                        <a:t>dBi</a:t>
                      </a:r>
                      <a:r>
                        <a:rPr lang="en-US" sz="1100" kern="1200" dirty="0">
                          <a:solidFill>
                            <a:schemeClr val="dk1"/>
                          </a:solidFill>
                          <a:effectLst/>
                          <a:latin typeface="+mn-lt"/>
                          <a:ea typeface="+mn-ea"/>
                          <a:cs typeface="+mn-cs"/>
                        </a:rPr>
                        <a:t> is beamwidth &lt;1°, a 0.35m parabola at 116 GHz)</a:t>
                      </a:r>
                      <a:endParaRPr lang="en-US" sz="1100" dirty="0">
                        <a:effectLst/>
                      </a:endParaRPr>
                    </a:p>
                    <a:p>
                      <a:endParaRPr lang="en-US" sz="1000" dirty="0"/>
                    </a:p>
                  </a:txBody>
                  <a:tcPr marL="68580" marR="68580" marT="34290" marB="34290"/>
                </a:tc>
                <a:tc>
                  <a:txBody>
                    <a:bodyPr/>
                    <a:lstStyle/>
                    <a:p>
                      <a:r>
                        <a:rPr lang="en-US" sz="1000" dirty="0"/>
                        <a:t>EIRP elevation angle mask</a:t>
                      </a:r>
                    </a:p>
                    <a:p>
                      <a:endParaRPr lang="en-US" sz="1400" kern="1200" dirty="0">
                        <a:solidFill>
                          <a:schemeClr val="dk1"/>
                        </a:solidFill>
                        <a:effectLst/>
                        <a:latin typeface="+mn-lt"/>
                        <a:ea typeface="+mn-ea"/>
                        <a:cs typeface="+mn-cs"/>
                      </a:endParaRPr>
                    </a:p>
                    <a:p>
                      <a:r>
                        <a:rPr lang="en-US" sz="1400" kern="1200" dirty="0">
                          <a:solidFill>
                            <a:schemeClr val="dk1"/>
                          </a:solidFill>
                          <a:effectLst/>
                          <a:latin typeface="+mn-lt"/>
                          <a:ea typeface="+mn-ea"/>
                          <a:cs typeface="+mn-cs"/>
                        </a:rPr>
                        <a:t>Main beam elevation angle &lt;20° above horizontal</a:t>
                      </a:r>
                      <a:endParaRPr lang="en-US" sz="1000" dirty="0"/>
                    </a:p>
                  </a:txBody>
                  <a:tcPr marL="68580" marR="68580" marT="34290" marB="34290"/>
                </a:tc>
                <a:extLst>
                  <a:ext uri="{0D108BD9-81ED-4DB2-BD59-A6C34878D82A}">
                    <a16:rowId xmlns:a16="http://schemas.microsoft.com/office/drawing/2014/main" val="328948661"/>
                  </a:ext>
                </a:extLst>
              </a:tr>
            </a:tbl>
          </a:graphicData>
        </a:graphic>
      </p:graphicFrame>
      <p:sp>
        <p:nvSpPr>
          <p:cNvPr id="4" name="Slide Number Placeholder 3">
            <a:extLst>
              <a:ext uri="{FF2B5EF4-FFF2-40B4-BE49-F238E27FC236}">
                <a16:creationId xmlns:a16="http://schemas.microsoft.com/office/drawing/2014/main" id="{B26CF16C-C6D6-9234-A1D0-B08172E93723}"/>
              </a:ext>
            </a:extLst>
          </p:cNvPr>
          <p:cNvSpPr>
            <a:spLocks noGrp="1"/>
          </p:cNvSpPr>
          <p:nvPr>
            <p:ph type="sldNum" sz="quarter" idx="12"/>
          </p:nvPr>
        </p:nvSpPr>
        <p:spPr/>
        <p:txBody>
          <a:bodyPr/>
          <a:lstStyle/>
          <a:p>
            <a:fld id="{118AE8F9-495A-0644-8CBB-DDB0F4290159}" type="slidenum">
              <a:rPr lang="en-US" smtClean="0"/>
              <a:pPr/>
              <a:t>16</a:t>
            </a:fld>
            <a:endParaRPr lang="en-US"/>
          </a:p>
        </p:txBody>
      </p:sp>
      <p:sp>
        <p:nvSpPr>
          <p:cNvPr id="2" name="Title 1">
            <a:extLst>
              <a:ext uri="{FF2B5EF4-FFF2-40B4-BE49-F238E27FC236}">
                <a16:creationId xmlns:a16="http://schemas.microsoft.com/office/drawing/2014/main" id="{ECFF81E8-D2DE-A260-D86E-77E61F646563}"/>
              </a:ext>
            </a:extLst>
          </p:cNvPr>
          <p:cNvSpPr>
            <a:spLocks noGrp="1"/>
          </p:cNvSpPr>
          <p:nvPr>
            <p:ph type="title"/>
          </p:nvPr>
        </p:nvSpPr>
        <p:spPr/>
        <p:txBody>
          <a:bodyPr/>
          <a:lstStyle/>
          <a:p>
            <a:r>
              <a:rPr lang="en-US" dirty="0"/>
              <a:t>Recent </a:t>
            </a:r>
            <a:r>
              <a:rPr lang="en-US" dirty="0" err="1"/>
              <a:t>mmW</a:t>
            </a:r>
            <a:r>
              <a:rPr lang="en-US" dirty="0"/>
              <a:t> Policies in US &amp; UK</a:t>
            </a:r>
          </a:p>
        </p:txBody>
      </p:sp>
      <p:pic>
        <p:nvPicPr>
          <p:cNvPr id="4098" name="Picture 2" descr="Communications | ESAN">
            <a:extLst>
              <a:ext uri="{FF2B5EF4-FFF2-40B4-BE49-F238E27FC236}">
                <a16:creationId xmlns:a16="http://schemas.microsoft.com/office/drawing/2014/main" id="{30768787-EA92-A42F-434F-922C09B038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35" t="26129" r="5027" b="30963"/>
          <a:stretch/>
        </p:blipFill>
        <p:spPr bwMode="auto">
          <a:xfrm>
            <a:off x="7686120" y="1596279"/>
            <a:ext cx="945291" cy="2422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ederal Communications Commission - Wikipedia">
            <a:extLst>
              <a:ext uri="{FF2B5EF4-FFF2-40B4-BE49-F238E27FC236}">
                <a16:creationId xmlns:a16="http://schemas.microsoft.com/office/drawing/2014/main" id="{1095B937-C728-7E17-89B7-B307E448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755" y="1353531"/>
            <a:ext cx="726479" cy="7264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8A0E23-A82F-27DD-3520-CE74CDB3E514}"/>
              </a:ext>
            </a:extLst>
          </p:cNvPr>
          <p:cNvSpPr txBox="1"/>
          <p:nvPr/>
        </p:nvSpPr>
        <p:spPr>
          <a:xfrm>
            <a:off x="5625413" y="4854554"/>
            <a:ext cx="3175869" cy="196208"/>
          </a:xfrm>
          <a:prstGeom prst="rect">
            <a:avLst/>
          </a:prstGeom>
          <a:noFill/>
        </p:spPr>
        <p:txBody>
          <a:bodyPr wrap="none" rtlCol="0">
            <a:spAutoFit/>
          </a:bodyPr>
          <a:lstStyle/>
          <a:p>
            <a:r>
              <a:rPr lang="en-US" sz="675" dirty="0"/>
              <a:t>https://</a:t>
            </a:r>
            <a:r>
              <a:rPr lang="en-US" sz="675" dirty="0" err="1"/>
              <a:t>www.ofcom.org.uk</a:t>
            </a:r>
            <a:r>
              <a:rPr lang="en-US" sz="675" dirty="0"/>
              <a:t>/__data/assets/</a:t>
            </a:r>
            <a:r>
              <a:rPr lang="en-US" sz="675" dirty="0" err="1"/>
              <a:t>pdf_file</a:t>
            </a:r>
            <a:r>
              <a:rPr lang="en-US" sz="675" dirty="0"/>
              <a:t>/0024/203829/100-ghz-statement.pdf</a:t>
            </a:r>
          </a:p>
        </p:txBody>
      </p:sp>
      <p:sp>
        <p:nvSpPr>
          <p:cNvPr id="9" name="TextBox 8">
            <a:extLst>
              <a:ext uri="{FF2B5EF4-FFF2-40B4-BE49-F238E27FC236}">
                <a16:creationId xmlns:a16="http://schemas.microsoft.com/office/drawing/2014/main" id="{4E87FEFA-FD3A-3CA2-132D-4C83C1B982AB}"/>
              </a:ext>
            </a:extLst>
          </p:cNvPr>
          <p:cNvSpPr txBox="1"/>
          <p:nvPr/>
        </p:nvSpPr>
        <p:spPr>
          <a:xfrm>
            <a:off x="2945171" y="4859817"/>
            <a:ext cx="2183611" cy="196208"/>
          </a:xfrm>
          <a:prstGeom prst="rect">
            <a:avLst/>
          </a:prstGeom>
          <a:noFill/>
        </p:spPr>
        <p:txBody>
          <a:bodyPr wrap="none" rtlCol="0">
            <a:spAutoFit/>
          </a:bodyPr>
          <a:lstStyle/>
          <a:p>
            <a:r>
              <a:rPr lang="en-US" sz="675" dirty="0"/>
              <a:t>https://</a:t>
            </a:r>
            <a:r>
              <a:rPr lang="en-US" sz="675" dirty="0" err="1"/>
              <a:t>docs.fcc.gov</a:t>
            </a:r>
            <a:r>
              <a:rPr lang="en-US" sz="675" dirty="0"/>
              <a:t>/public/attachments/FCC-19-19A1.pdf</a:t>
            </a:r>
          </a:p>
        </p:txBody>
      </p:sp>
    </p:spTree>
    <p:extLst>
      <p:ext uri="{BB962C8B-B14F-4D97-AF65-F5344CB8AC3E}">
        <p14:creationId xmlns:p14="http://schemas.microsoft.com/office/powerpoint/2010/main" val="268777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CF16C-C6D6-9234-A1D0-B08172E93723}"/>
              </a:ext>
            </a:extLst>
          </p:cNvPr>
          <p:cNvSpPr>
            <a:spLocks noGrp="1"/>
          </p:cNvSpPr>
          <p:nvPr>
            <p:ph type="sldNum" sz="quarter" idx="12"/>
          </p:nvPr>
        </p:nvSpPr>
        <p:spPr/>
        <p:txBody>
          <a:bodyPr/>
          <a:lstStyle/>
          <a:p>
            <a:fld id="{118AE8F9-495A-0644-8CBB-DDB0F4290159}" type="slidenum">
              <a:rPr lang="en-US" smtClean="0"/>
              <a:pPr/>
              <a:t>17</a:t>
            </a:fld>
            <a:endParaRPr lang="en-US"/>
          </a:p>
        </p:txBody>
      </p:sp>
      <p:sp>
        <p:nvSpPr>
          <p:cNvPr id="2" name="Title 1">
            <a:extLst>
              <a:ext uri="{FF2B5EF4-FFF2-40B4-BE49-F238E27FC236}">
                <a16:creationId xmlns:a16="http://schemas.microsoft.com/office/drawing/2014/main" id="{ECFF81E8-D2DE-A260-D86E-77E61F646563}"/>
              </a:ext>
            </a:extLst>
          </p:cNvPr>
          <p:cNvSpPr>
            <a:spLocks noGrp="1"/>
          </p:cNvSpPr>
          <p:nvPr>
            <p:ph type="title"/>
          </p:nvPr>
        </p:nvSpPr>
        <p:spPr/>
        <p:txBody>
          <a:bodyPr>
            <a:normAutofit fontScale="90000"/>
          </a:bodyPr>
          <a:lstStyle/>
          <a:p>
            <a:r>
              <a:rPr lang="en-US" dirty="0"/>
              <a:t>Recent </a:t>
            </a:r>
            <a:r>
              <a:rPr lang="en-US" dirty="0" err="1"/>
              <a:t>mmW</a:t>
            </a:r>
            <a:r>
              <a:rPr lang="en-US" dirty="0"/>
              <a:t> Policies in US &amp; UK</a:t>
            </a:r>
            <a:br>
              <a:rPr lang="en-US" dirty="0"/>
            </a:br>
            <a:r>
              <a:rPr lang="en-US" i="1" dirty="0"/>
              <a:t>Comments</a:t>
            </a:r>
          </a:p>
        </p:txBody>
      </p:sp>
      <p:sp>
        <p:nvSpPr>
          <p:cNvPr id="5" name="Content Placeholder 4">
            <a:extLst>
              <a:ext uri="{FF2B5EF4-FFF2-40B4-BE49-F238E27FC236}">
                <a16:creationId xmlns:a16="http://schemas.microsoft.com/office/drawing/2014/main" id="{49782FA6-41E9-CFC7-24F0-15CE4DD487AA}"/>
              </a:ext>
            </a:extLst>
          </p:cNvPr>
          <p:cNvSpPr>
            <a:spLocks noGrp="1"/>
          </p:cNvSpPr>
          <p:nvPr>
            <p:ph sz="half" idx="1"/>
          </p:nvPr>
        </p:nvSpPr>
        <p:spPr>
          <a:xfrm>
            <a:off x="249841" y="881746"/>
            <a:ext cx="8077439" cy="3640277"/>
          </a:xfrm>
        </p:spPr>
        <p:txBody>
          <a:bodyPr/>
          <a:lstStyle/>
          <a:p>
            <a:r>
              <a:rPr lang="en-US" dirty="0"/>
              <a:t>Bands are almost the same</a:t>
            </a:r>
          </a:p>
          <a:p>
            <a:pPr lvl="1"/>
            <a:r>
              <a:rPr lang="en-US" dirty="0"/>
              <a:t>US-only 244-246 GHz band is probably of little practical interest as 2 GHz BW bands are available at lower frequencies</a:t>
            </a:r>
          </a:p>
          <a:p>
            <a:r>
              <a:rPr lang="en-US" dirty="0"/>
              <a:t>Largest bandwidth is 7.2 GHz, less than present largest Fixed/Mobile allocation 151.5-164 GHz  (12.5 GHz BW)</a:t>
            </a:r>
          </a:p>
          <a:p>
            <a:r>
              <a:rPr lang="en-US" dirty="0"/>
              <a:t>UK peak power limit 12 dB lower than US is puzzling</a:t>
            </a:r>
          </a:p>
          <a:p>
            <a:r>
              <a:rPr lang="en-US" dirty="0"/>
              <a:t>FCC’s outdoor limits using antenna gain to limit EESS(p) interference is naïve in that risk if generally from sidelobes peaks which have little to do with main lobe gain</a:t>
            </a:r>
          </a:p>
          <a:p>
            <a:pPr lvl="1"/>
            <a:r>
              <a:rPr lang="en-US" dirty="0" err="1"/>
              <a:t>Ofcom’s</a:t>
            </a:r>
            <a:r>
              <a:rPr lang="en-US" dirty="0"/>
              <a:t> </a:t>
            </a:r>
            <a:r>
              <a:rPr lang="en-US" dirty="0" err="1"/>
              <a:t>eirp</a:t>
            </a:r>
            <a:r>
              <a:rPr lang="en-US" dirty="0"/>
              <a:t> elevation angle mask is more expensive to measure but also a more effective predictor of interference potential</a:t>
            </a:r>
          </a:p>
          <a:p>
            <a:pPr lvl="1"/>
            <a:endParaRPr lang="en-US" dirty="0"/>
          </a:p>
        </p:txBody>
      </p:sp>
    </p:spTree>
    <p:extLst>
      <p:ext uri="{BB962C8B-B14F-4D97-AF65-F5344CB8AC3E}">
        <p14:creationId xmlns:p14="http://schemas.microsoft.com/office/powerpoint/2010/main" val="1618109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812B50-218A-A20F-346A-022174E315D1}"/>
              </a:ext>
            </a:extLst>
          </p:cNvPr>
          <p:cNvSpPr>
            <a:spLocks noGrp="1"/>
          </p:cNvSpPr>
          <p:nvPr>
            <p:ph type="title"/>
          </p:nvPr>
        </p:nvSpPr>
        <p:spPr/>
        <p:txBody>
          <a:bodyPr>
            <a:normAutofit fontScale="90000"/>
          </a:bodyPr>
          <a:lstStyle/>
          <a:p>
            <a:r>
              <a:rPr lang="en-US" dirty="0"/>
              <a:t>Unique US Provision:</a:t>
            </a:r>
            <a:br>
              <a:rPr lang="en-US" dirty="0"/>
            </a:br>
            <a:r>
              <a:rPr lang="en-US" dirty="0"/>
              <a:t>Spectrum Horizons Experimental License</a:t>
            </a:r>
          </a:p>
        </p:txBody>
      </p:sp>
      <p:sp>
        <p:nvSpPr>
          <p:cNvPr id="7" name="Content Placeholder 6">
            <a:extLst>
              <a:ext uri="{FF2B5EF4-FFF2-40B4-BE49-F238E27FC236}">
                <a16:creationId xmlns:a16="http://schemas.microsoft.com/office/drawing/2014/main" id="{26ADEF36-F5F7-81D0-6A45-98434F0ACE0B}"/>
              </a:ext>
            </a:extLst>
          </p:cNvPr>
          <p:cNvSpPr>
            <a:spLocks noGrp="1"/>
          </p:cNvSpPr>
          <p:nvPr>
            <p:ph idx="1"/>
          </p:nvPr>
        </p:nvSpPr>
        <p:spPr/>
        <p:txBody>
          <a:bodyPr>
            <a:normAutofit lnSpcReduction="10000"/>
          </a:bodyPr>
          <a:lstStyle/>
          <a:p>
            <a:r>
              <a:rPr lang="en-US" b="1" dirty="0">
                <a:latin typeface="Times New Roman" panose="02020603050405020304" pitchFamily="18" charset="0"/>
                <a:cs typeface="Times New Roman" panose="02020603050405020304" pitchFamily="18" charset="0"/>
              </a:rPr>
              <a:t>“The purpose of the flexible Spectrum Horizons Licenses is to incentivize the development of novel technologies for use above 95 GHz while preventing instances of harmful interference” </a:t>
            </a:r>
          </a:p>
          <a:p>
            <a:pPr marL="0" indent="0">
              <a:buNone/>
            </a:pPr>
            <a:endParaRPr lang="en-US" dirty="0"/>
          </a:p>
          <a:p>
            <a:r>
              <a:rPr lang="en-US" dirty="0"/>
              <a:t>A new variant of experimental licenses with a 10 year term and ability to sell equipment and have license apply to purchasers – a “fast track spectrum access scheme”</a:t>
            </a:r>
          </a:p>
          <a:p>
            <a:r>
              <a:rPr lang="en-US" dirty="0"/>
              <a:t>User must propose use area</a:t>
            </a:r>
          </a:p>
          <a:p>
            <a:r>
              <a:rPr lang="en-US" dirty="0"/>
              <a:t>Rules do not preclude any specific frequency but requires 2 showings:</a:t>
            </a:r>
          </a:p>
          <a:p>
            <a:pPr lvl="1"/>
            <a:r>
              <a:rPr lang="en-US" dirty="0"/>
              <a:t>License will not cause interference to any incumbent allocated users, </a:t>
            </a:r>
            <a:r>
              <a:rPr lang="en-US" i="1" dirty="0"/>
              <a:t>e.g. </a:t>
            </a:r>
            <a:r>
              <a:rPr lang="en-US" dirty="0"/>
              <a:t>EESS(p)</a:t>
            </a:r>
          </a:p>
          <a:p>
            <a:pPr lvl="1"/>
            <a:r>
              <a:rPr lang="en-US" dirty="0"/>
              <a:t>If proposed spectrum includes a passive allocation, must show why sharing of the passive allocation is necessary</a:t>
            </a:r>
          </a:p>
          <a:p>
            <a:pPr lvl="1"/>
            <a:endParaRPr lang="en-US" dirty="0"/>
          </a:p>
        </p:txBody>
      </p:sp>
      <p:sp>
        <p:nvSpPr>
          <p:cNvPr id="4" name="Slide Number Placeholder 3">
            <a:extLst>
              <a:ext uri="{FF2B5EF4-FFF2-40B4-BE49-F238E27FC236}">
                <a16:creationId xmlns:a16="http://schemas.microsoft.com/office/drawing/2014/main" id="{6A324A30-6EA2-5AA7-5225-648584C5B2AA}"/>
              </a:ext>
            </a:extLst>
          </p:cNvPr>
          <p:cNvSpPr>
            <a:spLocks noGrp="1"/>
          </p:cNvSpPr>
          <p:nvPr>
            <p:ph type="sldNum" sz="quarter" idx="10"/>
          </p:nvPr>
        </p:nvSpPr>
        <p:spPr/>
        <p:txBody>
          <a:bodyPr/>
          <a:lstStyle/>
          <a:p>
            <a:fld id="{118AE8F9-495A-0644-8CBB-DDB0F4290159}" type="slidenum">
              <a:rPr lang="en-US" smtClean="0"/>
              <a:t>18</a:t>
            </a:fld>
            <a:endParaRPr lang="en-US"/>
          </a:p>
        </p:txBody>
      </p:sp>
    </p:spTree>
    <p:extLst>
      <p:ext uri="{BB962C8B-B14F-4D97-AF65-F5344CB8AC3E}">
        <p14:creationId xmlns:p14="http://schemas.microsoft.com/office/powerpoint/2010/main" val="3026992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E0DC-C0AB-194B-B4A3-637BC658E90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A61AA50-6E0E-8D49-A926-4366CB7DA1EC}"/>
              </a:ext>
            </a:extLst>
          </p:cNvPr>
          <p:cNvSpPr>
            <a:spLocks noGrp="1"/>
          </p:cNvSpPr>
          <p:nvPr>
            <p:ph idx="1"/>
          </p:nvPr>
        </p:nvSpPr>
        <p:spPr/>
        <p:txBody>
          <a:bodyPr/>
          <a:lstStyle/>
          <a:p>
            <a:r>
              <a:rPr lang="en-US" dirty="0"/>
              <a:t>The sharing of passive bands &gt;100 GHz is a </a:t>
            </a:r>
            <a:r>
              <a:rPr lang="en-US" b="1" dirty="0"/>
              <a:t>high payoff difficult technical challenge</a:t>
            </a:r>
          </a:p>
          <a:p>
            <a:pPr lvl="1"/>
            <a:r>
              <a:rPr lang="en-US" dirty="0"/>
              <a:t>ITU rules clearly state sharing must meet specific cumulative protection levels at </a:t>
            </a:r>
            <a:r>
              <a:rPr lang="en-US"/>
              <a:t>both passive </a:t>
            </a:r>
            <a:r>
              <a:rPr lang="en-US" dirty="0"/>
              <a:t>satellites and radio astronomy facilities</a:t>
            </a:r>
          </a:p>
          <a:p>
            <a:pPr lvl="1"/>
            <a:r>
              <a:rPr lang="en-US" dirty="0"/>
              <a:t>Opening these bands to controlled sharing will enable new technology for spectrum-based alternatives to fiber optics in special circumstances where fiber is not viable due to installation issues/costs</a:t>
            </a:r>
          </a:p>
          <a:p>
            <a:pPr lvl="1"/>
            <a:r>
              <a:rPr lang="en-US" dirty="0"/>
              <a:t>Will also enable use of Terahertz time domain spectroscopy for nondestructive testing and enhancing manufacturing productivity</a:t>
            </a:r>
          </a:p>
          <a:p>
            <a:r>
              <a:rPr lang="en-US" dirty="0"/>
              <a:t>Let’s get the passive and active communities to cooperate with each other in good faith to pursue this challenge under the ITU’s guidelines in Res. 731</a:t>
            </a:r>
          </a:p>
          <a:p>
            <a:pPr lvl="1"/>
            <a:endParaRPr lang="en-US" dirty="0"/>
          </a:p>
        </p:txBody>
      </p:sp>
      <p:sp>
        <p:nvSpPr>
          <p:cNvPr id="4" name="Slide Number Placeholder 3">
            <a:extLst>
              <a:ext uri="{FF2B5EF4-FFF2-40B4-BE49-F238E27FC236}">
                <a16:creationId xmlns:a16="http://schemas.microsoft.com/office/drawing/2014/main" id="{D646B7FF-D93B-AA46-9539-263B156B4478}"/>
              </a:ext>
            </a:extLst>
          </p:cNvPr>
          <p:cNvSpPr>
            <a:spLocks noGrp="1"/>
          </p:cNvSpPr>
          <p:nvPr>
            <p:ph type="sldNum" sz="quarter" idx="10"/>
          </p:nvPr>
        </p:nvSpPr>
        <p:spPr/>
        <p:txBody>
          <a:bodyPr/>
          <a:lstStyle/>
          <a:p>
            <a:fld id="{118AE8F9-495A-0644-8CBB-DDB0F4290159}" type="slidenum">
              <a:rPr lang="en-US" smtClean="0"/>
              <a:pPr/>
              <a:t>19</a:t>
            </a:fld>
            <a:endParaRPr lang="en-US"/>
          </a:p>
        </p:txBody>
      </p:sp>
      <p:sp>
        <p:nvSpPr>
          <p:cNvPr id="6" name="Rectangle 5">
            <a:extLst>
              <a:ext uri="{FF2B5EF4-FFF2-40B4-BE49-F238E27FC236}">
                <a16:creationId xmlns:a16="http://schemas.microsoft.com/office/drawing/2014/main" id="{107FC4D8-8C55-C145-9D89-DBA0671954A3}"/>
              </a:ext>
            </a:extLst>
          </p:cNvPr>
          <p:cNvSpPr/>
          <p:nvPr/>
        </p:nvSpPr>
        <p:spPr>
          <a:xfrm>
            <a:off x="1760996" y="4079415"/>
            <a:ext cx="6088625" cy="830997"/>
          </a:xfrm>
          <a:prstGeom prst="rect">
            <a:avLst/>
          </a:prstGeom>
        </p:spPr>
        <p:txBody>
          <a:bodyPr wrap="square">
            <a:spAutoFit/>
          </a:bodyPr>
          <a:lstStyle/>
          <a:p>
            <a:r>
              <a:rPr lang="en-US" sz="1200" b="1" dirty="0">
                <a:latin typeface="Segoe UI" panose="020B0502040204020203" pitchFamily="34" charset="0"/>
              </a:rPr>
              <a:t>Do you want to learn more? </a:t>
            </a:r>
            <a:r>
              <a:rPr lang="en-US" sz="1200" dirty="0">
                <a:latin typeface="Segoe UI" panose="020B0502040204020203" pitchFamily="34" charset="0"/>
              </a:rPr>
              <a:t>M. </a:t>
            </a:r>
            <a:r>
              <a:rPr lang="en-US" sz="1200" dirty="0" err="1">
                <a:latin typeface="Segoe UI" panose="020B0502040204020203" pitchFamily="34" charset="0"/>
              </a:rPr>
              <a:t>Polese</a:t>
            </a:r>
            <a:r>
              <a:rPr lang="en-US" sz="1200" dirty="0">
                <a:latin typeface="Segoe UI" panose="020B0502040204020203" pitchFamily="34" charset="0"/>
              </a:rPr>
              <a:t>, X. Cantos-Roman, A. Singh, M. Marcus, T. </a:t>
            </a:r>
            <a:r>
              <a:rPr lang="en-US" sz="1200" dirty="0" err="1">
                <a:latin typeface="Segoe UI" panose="020B0502040204020203" pitchFamily="34" charset="0"/>
              </a:rPr>
              <a:t>Maccarone</a:t>
            </a:r>
            <a:r>
              <a:rPr lang="en-US" sz="1200" dirty="0">
                <a:latin typeface="Segoe UI" panose="020B0502040204020203" pitchFamily="34" charset="0"/>
              </a:rPr>
              <a:t>, T. </a:t>
            </a:r>
            <a:r>
              <a:rPr lang="en-US" sz="1200" dirty="0" err="1">
                <a:latin typeface="Segoe UI" panose="020B0502040204020203" pitchFamily="34" charset="0"/>
              </a:rPr>
              <a:t>Melodia</a:t>
            </a:r>
            <a:r>
              <a:rPr lang="en-US" sz="1200" dirty="0">
                <a:latin typeface="Segoe UI" panose="020B0502040204020203" pitchFamily="34" charset="0"/>
              </a:rPr>
              <a:t> and J. M. Jornet, </a:t>
            </a:r>
            <a:r>
              <a:rPr lang="en-US" sz="1200" i="1" dirty="0">
                <a:latin typeface="Segoe UI" panose="020B0502040204020203" pitchFamily="34" charset="0"/>
              </a:rPr>
              <a:t>“Coexistence and Spectrum Sharing above 100 GHz”, </a:t>
            </a:r>
            <a:r>
              <a:rPr lang="en-US" sz="1200" dirty="0">
                <a:latin typeface="Segoe UI" panose="020B0502040204020203" pitchFamily="34" charset="0"/>
              </a:rPr>
              <a:t>submitted for journal publication, August 2021   	</a:t>
            </a:r>
          </a:p>
          <a:p>
            <a:r>
              <a:rPr lang="en-US" sz="1200" dirty="0">
                <a:latin typeface="Segoe UI" panose="020B0502040204020203" pitchFamily="34" charset="0"/>
              </a:rPr>
              <a:t>https://</a:t>
            </a:r>
            <a:r>
              <a:rPr lang="en-US" sz="1200" dirty="0" err="1">
                <a:latin typeface="Segoe UI" panose="020B0502040204020203" pitchFamily="34" charset="0"/>
              </a:rPr>
              <a:t>doi.org</a:t>
            </a:r>
            <a:r>
              <a:rPr lang="en-US" sz="1200" dirty="0">
                <a:latin typeface="Segoe UI" panose="020B0502040204020203" pitchFamily="34" charset="0"/>
              </a:rPr>
              <a:t>/10.48550/arXiv.2110.15187 </a:t>
            </a:r>
          </a:p>
        </p:txBody>
      </p:sp>
    </p:spTree>
    <p:extLst>
      <p:ext uri="{BB962C8B-B14F-4D97-AF65-F5344CB8AC3E}">
        <p14:creationId xmlns:p14="http://schemas.microsoft.com/office/powerpoint/2010/main" val="31667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288" y="250179"/>
            <a:ext cx="6311597" cy="393463"/>
          </a:xfrm>
        </p:spPr>
        <p:txBody>
          <a:bodyPr>
            <a:noAutofit/>
          </a:bodyPr>
          <a:lstStyle/>
          <a:p>
            <a:r>
              <a:rPr lang="en-US" sz="1600" dirty="0"/>
              <a:t>Spectrum policy impacts new technology and is </a:t>
            </a:r>
            <a:r>
              <a:rPr lang="en-US" sz="1600" u="sng" dirty="0"/>
              <a:t>just as real </a:t>
            </a:r>
            <a:r>
              <a:rPr lang="en-US" sz="1600" dirty="0"/>
              <a:t>as Maxwell’s Equations for implementers of innovative technology </a:t>
            </a:r>
          </a:p>
        </p:txBody>
      </p:sp>
      <p:sp>
        <p:nvSpPr>
          <p:cNvPr id="4" name="Slide Number Placeholder 3">
            <a:extLst>
              <a:ext uri="{FF2B5EF4-FFF2-40B4-BE49-F238E27FC236}">
                <a16:creationId xmlns:a16="http://schemas.microsoft.com/office/drawing/2014/main" id="{8B312AF1-531E-5A44-AAEA-552CB50D8B49}"/>
              </a:ext>
            </a:extLst>
          </p:cNvPr>
          <p:cNvSpPr>
            <a:spLocks noGrp="1"/>
          </p:cNvSpPr>
          <p:nvPr>
            <p:ph type="sldNum" sz="quarter" idx="10"/>
          </p:nvPr>
        </p:nvSpPr>
        <p:spPr/>
        <p:txBody>
          <a:bodyPr/>
          <a:lstStyle/>
          <a:p>
            <a:fld id="{118AE8F9-495A-0644-8CBB-DDB0F4290159}" type="slidenum">
              <a:rPr lang="en-US" smtClean="0"/>
              <a:pPr/>
              <a:t>2</a:t>
            </a:fld>
            <a:endParaRPr lang="en-US"/>
          </a:p>
        </p:txBody>
      </p:sp>
      <p:pic>
        <p:nvPicPr>
          <p:cNvPr id="14" name="Picture 4">
            <a:hlinkClick r:id="rId3"/>
            <a:extLst>
              <a:ext uri="{FF2B5EF4-FFF2-40B4-BE49-F238E27FC236}">
                <a16:creationId xmlns:a16="http://schemas.microsoft.com/office/drawing/2014/main" id="{EC951757-A583-BD48-A768-D51E0F8394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47600" y="1666273"/>
            <a:ext cx="3242840" cy="241591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CF9A746-A987-0E4B-8A14-1FC545B6E1C1}"/>
              </a:ext>
            </a:extLst>
          </p:cNvPr>
          <p:cNvCxnSpPr>
            <a:cxnSpLocks/>
            <a:endCxn id="14" idx="1"/>
          </p:cNvCxnSpPr>
          <p:nvPr/>
        </p:nvCxnSpPr>
        <p:spPr>
          <a:xfrm>
            <a:off x="1905001" y="2874231"/>
            <a:ext cx="3342599"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A8A3C72-A898-2A47-B909-6C4926104908}"/>
              </a:ext>
            </a:extLst>
          </p:cNvPr>
          <p:cNvSpPr txBox="1"/>
          <p:nvPr/>
        </p:nvSpPr>
        <p:spPr>
          <a:xfrm>
            <a:off x="2898919" y="2341091"/>
            <a:ext cx="1621598" cy="877163"/>
          </a:xfrm>
          <a:prstGeom prst="rect">
            <a:avLst/>
          </a:prstGeom>
          <a:noFill/>
        </p:spPr>
        <p:txBody>
          <a:bodyPr wrap="none" rtlCol="0">
            <a:spAutoFit/>
          </a:bodyPr>
          <a:lstStyle/>
          <a:p>
            <a:r>
              <a:rPr lang="en-US" sz="2100" b="1" dirty="0"/>
              <a:t>Both</a:t>
            </a:r>
            <a:r>
              <a:rPr lang="en-US" sz="1500" dirty="0"/>
              <a:t> have large</a:t>
            </a:r>
          </a:p>
          <a:p>
            <a:endParaRPr lang="en-US" sz="1500" dirty="0"/>
          </a:p>
          <a:p>
            <a:r>
              <a:rPr lang="en-US" sz="1500" dirty="0"/>
              <a:t>impact on designs</a:t>
            </a:r>
          </a:p>
        </p:txBody>
      </p:sp>
      <p:pic>
        <p:nvPicPr>
          <p:cNvPr id="2" name="Picture 1">
            <a:extLst>
              <a:ext uri="{FF2B5EF4-FFF2-40B4-BE49-F238E27FC236}">
                <a16:creationId xmlns:a16="http://schemas.microsoft.com/office/drawing/2014/main" id="{0E5BBCE3-205B-F742-8DFB-DC1CE43BEDE1}"/>
              </a:ext>
            </a:extLst>
          </p:cNvPr>
          <p:cNvPicPr>
            <a:picLocks noChangeAspect="1"/>
          </p:cNvPicPr>
          <p:nvPr/>
        </p:nvPicPr>
        <p:blipFill>
          <a:blip r:embed="rId5"/>
          <a:stretch>
            <a:fillRect/>
          </a:stretch>
        </p:blipFill>
        <p:spPr>
          <a:xfrm>
            <a:off x="313288" y="829794"/>
            <a:ext cx="1317254" cy="1866110"/>
          </a:xfrm>
          <a:prstGeom prst="rect">
            <a:avLst/>
          </a:prstGeom>
        </p:spPr>
      </p:pic>
      <p:pic>
        <p:nvPicPr>
          <p:cNvPr id="1026" name="Picture 2" descr="47 CFR: Telecommunications, Parts 80-End">
            <a:extLst>
              <a:ext uri="{FF2B5EF4-FFF2-40B4-BE49-F238E27FC236}">
                <a16:creationId xmlns:a16="http://schemas.microsoft.com/office/drawing/2014/main" id="{79579715-92F1-958D-1F79-C9362CFF55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78" t="4864" r="9596" b="4864"/>
          <a:stretch/>
        </p:blipFill>
        <p:spPr bwMode="auto">
          <a:xfrm>
            <a:off x="313287" y="2768131"/>
            <a:ext cx="1390806" cy="19315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2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C32F41-92DF-CD4F-8956-DE4AB2770F8F}"/>
              </a:ext>
            </a:extLst>
          </p:cNvPr>
          <p:cNvSpPr/>
          <p:nvPr/>
        </p:nvSpPr>
        <p:spPr>
          <a:xfrm>
            <a:off x="340410" y="1750505"/>
            <a:ext cx="8573454" cy="600164"/>
          </a:xfrm>
          <a:prstGeom prst="rect">
            <a:avLst/>
          </a:prstGeom>
        </p:spPr>
        <p:txBody>
          <a:bodyPr wrap="square">
            <a:spAutoFit/>
          </a:bodyPr>
          <a:lstStyle/>
          <a:p>
            <a:pPr algn="ctr"/>
            <a:r>
              <a:rPr lang="en-GB" sz="3300" b="1" dirty="0">
                <a:solidFill>
                  <a:schemeClr val="bg1"/>
                </a:solidFill>
                <a:latin typeface="FF real head pro"/>
              </a:rPr>
              <a:t>Thank you very much for your attention</a:t>
            </a:r>
          </a:p>
        </p:txBody>
      </p:sp>
      <p:grpSp>
        <p:nvGrpSpPr>
          <p:cNvPr id="8" name="Group 7">
            <a:extLst>
              <a:ext uri="{FF2B5EF4-FFF2-40B4-BE49-F238E27FC236}">
                <a16:creationId xmlns:a16="http://schemas.microsoft.com/office/drawing/2014/main" id="{EC2FFD82-E609-A747-9478-7080FF26AA1A}"/>
              </a:ext>
            </a:extLst>
          </p:cNvPr>
          <p:cNvGrpSpPr/>
          <p:nvPr/>
        </p:nvGrpSpPr>
        <p:grpSpPr>
          <a:xfrm>
            <a:off x="392716" y="2504720"/>
            <a:ext cx="11959415" cy="1223412"/>
            <a:chOff x="469378" y="4653447"/>
            <a:chExt cx="15945886" cy="1631216"/>
          </a:xfrm>
        </p:grpSpPr>
        <p:sp>
          <p:nvSpPr>
            <p:cNvPr id="6" name="Rectangle 5"/>
            <p:cNvSpPr/>
            <p:nvPr/>
          </p:nvSpPr>
          <p:spPr>
            <a:xfrm>
              <a:off x="469378" y="4653447"/>
              <a:ext cx="9168712" cy="1631216"/>
            </a:xfrm>
            <a:prstGeom prst="rect">
              <a:avLst/>
            </a:prstGeom>
          </p:spPr>
          <p:txBody>
            <a:bodyPr wrap="square">
              <a:spAutoFit/>
            </a:bodyPr>
            <a:lstStyle/>
            <a:p>
              <a:r>
                <a:rPr lang="en-US" sz="1050" dirty="0">
                  <a:solidFill>
                    <a:schemeClr val="bg1"/>
                  </a:solidFill>
                  <a:latin typeface="FF real head pro"/>
                </a:rPr>
                <a:t>Michael J. Marcus, Sc.D., F-IEEE</a:t>
              </a:r>
            </a:p>
            <a:p>
              <a:r>
                <a:rPr lang="en-US" sz="1050" dirty="0">
                  <a:solidFill>
                    <a:schemeClr val="bg1"/>
                  </a:solidFill>
                  <a:latin typeface="FF real head pro"/>
                </a:rPr>
                <a:t>Adjunct Professor, Department of Electrical and Computer Engineering</a:t>
              </a:r>
            </a:p>
            <a:p>
              <a:r>
                <a:rPr lang="en-US" sz="1050" dirty="0">
                  <a:solidFill>
                    <a:schemeClr val="bg1"/>
                  </a:solidFill>
                  <a:latin typeface="FF real head pro"/>
                </a:rPr>
                <a:t>Principal Research Scientist, Institute for the Wireless Internet of Things</a:t>
              </a:r>
            </a:p>
            <a:p>
              <a:r>
                <a:rPr lang="en-US" sz="1050" dirty="0">
                  <a:solidFill>
                    <a:schemeClr val="bg1"/>
                  </a:solidFill>
                  <a:latin typeface="FF real head pro"/>
                </a:rPr>
                <a:t>Northeastern University</a:t>
              </a:r>
            </a:p>
            <a:p>
              <a:r>
                <a:rPr lang="en-US" sz="1050" dirty="0" err="1">
                  <a:solidFill>
                    <a:schemeClr val="bg1"/>
                  </a:solidFill>
                  <a:latin typeface="FF real head pro"/>
                </a:rPr>
                <a:t>m.marcus@northeastern.edu</a:t>
              </a:r>
              <a:endParaRPr lang="en-US" sz="1050" dirty="0">
                <a:solidFill>
                  <a:schemeClr val="bg1"/>
                </a:solidFill>
                <a:latin typeface="FF real head pro"/>
              </a:endParaRPr>
            </a:p>
            <a:p>
              <a:r>
                <a:rPr lang="en-US" sz="1050" dirty="0">
                  <a:solidFill>
                    <a:schemeClr val="bg1"/>
                  </a:solidFill>
                  <a:latin typeface="FF real head pro"/>
                  <a:hlinkClick r:id="rId3"/>
                </a:rPr>
                <a:t>www.northeastern.edu/wiot</a:t>
              </a:r>
              <a:endParaRPr lang="en-US" sz="1050" dirty="0">
                <a:solidFill>
                  <a:schemeClr val="bg1"/>
                </a:solidFill>
                <a:latin typeface="FF real head pro"/>
              </a:endParaRPr>
            </a:p>
            <a:p>
              <a:r>
                <a:rPr lang="en-US" sz="1050" dirty="0">
                  <a:solidFill>
                    <a:schemeClr val="bg1"/>
                  </a:solidFill>
                  <a:latin typeface="FF real head pro"/>
                </a:rPr>
                <a:t>N3JMM/7J1AKO</a:t>
              </a:r>
            </a:p>
          </p:txBody>
        </p:sp>
        <p:sp>
          <p:nvSpPr>
            <p:cNvPr id="5" name="Rectangle 4">
              <a:extLst>
                <a:ext uri="{FF2B5EF4-FFF2-40B4-BE49-F238E27FC236}">
                  <a16:creationId xmlns:a16="http://schemas.microsoft.com/office/drawing/2014/main" id="{A22B5E7B-4D2D-DA4E-BB6E-1218E55F3B84}"/>
                </a:ext>
              </a:extLst>
            </p:cNvPr>
            <p:cNvSpPr/>
            <p:nvPr/>
          </p:nvSpPr>
          <p:spPr>
            <a:xfrm>
              <a:off x="7246552" y="5084334"/>
              <a:ext cx="9168712" cy="769441"/>
            </a:xfrm>
            <a:prstGeom prst="rect">
              <a:avLst/>
            </a:prstGeom>
          </p:spPr>
          <p:txBody>
            <a:bodyPr wrap="square">
              <a:spAutoFit/>
            </a:bodyPr>
            <a:lstStyle/>
            <a:p>
              <a:r>
                <a:rPr lang="en-US" sz="1050" dirty="0">
                  <a:solidFill>
                    <a:schemeClr val="bg1"/>
                  </a:solidFill>
                  <a:latin typeface="FF real head pro"/>
                </a:rPr>
                <a:t>With thanks to Prof. </a:t>
              </a:r>
              <a:r>
                <a:rPr lang="en-US" sz="1050" dirty="0" err="1">
                  <a:solidFill>
                    <a:schemeClr val="bg1"/>
                  </a:solidFill>
                  <a:latin typeface="FF real head pro"/>
                </a:rPr>
                <a:t>Josep</a:t>
              </a:r>
              <a:r>
                <a:rPr lang="en-US" sz="1050" dirty="0">
                  <a:solidFill>
                    <a:schemeClr val="bg1"/>
                  </a:solidFill>
                  <a:latin typeface="FF real head pro"/>
                </a:rPr>
                <a:t> M. </a:t>
              </a:r>
              <a:r>
                <a:rPr lang="en-US" sz="1050" dirty="0" err="1">
                  <a:solidFill>
                    <a:schemeClr val="bg1"/>
                  </a:solidFill>
                  <a:latin typeface="FF real head pro"/>
                </a:rPr>
                <a:t>Jornet</a:t>
              </a:r>
              <a:endParaRPr lang="en-US" sz="1050" dirty="0">
                <a:solidFill>
                  <a:schemeClr val="bg1"/>
                </a:solidFill>
                <a:latin typeface="FF real head pro"/>
              </a:endParaRPr>
            </a:p>
            <a:p>
              <a:r>
                <a:rPr lang="en-US" sz="1050" dirty="0">
                  <a:solidFill>
                    <a:schemeClr val="bg1"/>
                  </a:solidFill>
                  <a:latin typeface="FF real head pro"/>
                </a:rPr>
                <a:t>Department of Electrical and Computer Engineering</a:t>
              </a:r>
            </a:p>
            <a:p>
              <a:r>
                <a:rPr lang="en-US" sz="1050" dirty="0">
                  <a:solidFill>
                    <a:schemeClr val="bg1"/>
                  </a:solidFill>
                  <a:latin typeface="FF real head pro"/>
                </a:rPr>
                <a:t>Northeastern University</a:t>
              </a:r>
            </a:p>
          </p:txBody>
        </p:sp>
      </p:grpSp>
      <p:sp>
        <p:nvSpPr>
          <p:cNvPr id="10" name="Rectangle 9">
            <a:extLst>
              <a:ext uri="{FF2B5EF4-FFF2-40B4-BE49-F238E27FC236}">
                <a16:creationId xmlns:a16="http://schemas.microsoft.com/office/drawing/2014/main" id="{3E579327-FDED-3F4F-9F6F-52EA0AB282EB}"/>
              </a:ext>
            </a:extLst>
          </p:cNvPr>
          <p:cNvSpPr/>
          <p:nvPr/>
        </p:nvSpPr>
        <p:spPr>
          <a:xfrm>
            <a:off x="392717" y="4108746"/>
            <a:ext cx="7459112" cy="415498"/>
          </a:xfrm>
          <a:prstGeom prst="rect">
            <a:avLst/>
          </a:prstGeom>
        </p:spPr>
        <p:txBody>
          <a:bodyPr wrap="square">
            <a:spAutoFit/>
          </a:bodyPr>
          <a:lstStyle/>
          <a:p>
            <a:pPr lvl="0"/>
            <a:r>
              <a:rPr lang="en-US" sz="1050" b="1" i="1" dirty="0">
                <a:solidFill>
                  <a:srgbClr val="FFFFFF"/>
                </a:solidFill>
              </a:rPr>
              <a:t>Acknowledgement:</a:t>
            </a:r>
            <a:r>
              <a:rPr lang="en-US" sz="1050" i="1" dirty="0">
                <a:solidFill>
                  <a:srgbClr val="FFFFFF"/>
                </a:solidFill>
              </a:rPr>
              <a:t> With the support of the National Science Foundation, under the NSF Spectrum Innovation Initiative Planning </a:t>
            </a:r>
            <a:br>
              <a:rPr lang="en-US" sz="1050" i="1" dirty="0">
                <a:solidFill>
                  <a:srgbClr val="FFFFFF"/>
                </a:solidFill>
              </a:rPr>
            </a:br>
            <a:r>
              <a:rPr lang="en-US" sz="1050" i="1" dirty="0">
                <a:solidFill>
                  <a:srgbClr val="FFFFFF"/>
                </a:solidFill>
              </a:rPr>
              <a:t>Grant AST-2037896. We also thank M. </a:t>
            </a:r>
            <a:r>
              <a:rPr lang="en-US" sz="1050" i="1" dirty="0" err="1">
                <a:solidFill>
                  <a:srgbClr val="FFFFFF"/>
                </a:solidFill>
              </a:rPr>
              <a:t>Polese</a:t>
            </a:r>
            <a:r>
              <a:rPr lang="en-US" sz="1050" i="1" dirty="0">
                <a:solidFill>
                  <a:srgbClr val="FFFFFF"/>
                </a:solidFill>
              </a:rPr>
              <a:t>, X. Cantos-Roman and A. Singh @ Northeastern for their contributions to this body of work.</a:t>
            </a:r>
          </a:p>
        </p:txBody>
      </p:sp>
      <p:pic>
        <p:nvPicPr>
          <p:cNvPr id="11" name="Picture 10" descr="A picture containing text, transport, wheel&#10;&#10;Description automatically generated">
            <a:extLst>
              <a:ext uri="{FF2B5EF4-FFF2-40B4-BE49-F238E27FC236}">
                <a16:creationId xmlns:a16="http://schemas.microsoft.com/office/drawing/2014/main" id="{EE601F39-9B04-D842-8436-06CF4F59985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4293" r="22489"/>
          <a:stretch/>
        </p:blipFill>
        <p:spPr>
          <a:xfrm>
            <a:off x="7684844" y="3705051"/>
            <a:ext cx="1171296" cy="1245974"/>
          </a:xfrm>
          <a:prstGeom prst="rect">
            <a:avLst/>
          </a:prstGeom>
        </p:spPr>
      </p:pic>
    </p:spTree>
    <p:extLst>
      <p:ext uri="{BB962C8B-B14F-4D97-AF65-F5344CB8AC3E}">
        <p14:creationId xmlns:p14="http://schemas.microsoft.com/office/powerpoint/2010/main" val="208689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FD208-0545-AE46-A47D-E49C461E3B26}"/>
              </a:ext>
            </a:extLst>
          </p:cNvPr>
          <p:cNvSpPr>
            <a:spLocks noGrp="1"/>
          </p:cNvSpPr>
          <p:nvPr>
            <p:ph type="title"/>
          </p:nvPr>
        </p:nvSpPr>
        <p:spPr/>
        <p:txBody>
          <a:bodyPr/>
          <a:lstStyle/>
          <a:p>
            <a:r>
              <a:rPr lang="en-US" dirty="0"/>
              <a:t>What is special about &gt;100 GHz?</a:t>
            </a:r>
          </a:p>
        </p:txBody>
      </p:sp>
      <p:sp>
        <p:nvSpPr>
          <p:cNvPr id="3" name="Content Placeholder 2">
            <a:extLst>
              <a:ext uri="{FF2B5EF4-FFF2-40B4-BE49-F238E27FC236}">
                <a16:creationId xmlns:a16="http://schemas.microsoft.com/office/drawing/2014/main" id="{B71074B5-F228-7C42-B40F-3682D7894976}"/>
              </a:ext>
            </a:extLst>
          </p:cNvPr>
          <p:cNvSpPr>
            <a:spLocks noGrp="1"/>
          </p:cNvSpPr>
          <p:nvPr>
            <p:ph idx="1"/>
          </p:nvPr>
        </p:nvSpPr>
        <p:spPr>
          <a:xfrm>
            <a:off x="416689" y="911512"/>
            <a:ext cx="8333771" cy="3997322"/>
          </a:xfrm>
        </p:spPr>
        <p:txBody>
          <a:bodyPr>
            <a:normAutofit/>
          </a:bodyPr>
          <a:lstStyle/>
          <a:p>
            <a:r>
              <a:rPr lang="en-US" dirty="0"/>
              <a:t>Spectrum above 100 GHz is the next frontier for wireless technology although it is very different than lower bands for several reasons:</a:t>
            </a:r>
          </a:p>
          <a:p>
            <a:pPr lvl="1"/>
            <a:r>
              <a:rPr lang="en-US" dirty="0"/>
              <a:t>Atmospheric absorption is a major factor in propagation - particularly at low elevation angles</a:t>
            </a:r>
          </a:p>
          <a:p>
            <a:pPr lvl="1"/>
            <a:r>
              <a:rPr lang="en-US" dirty="0"/>
              <a:t>Very small wavelengths permit complex antenna functions in moderate sizes and </a:t>
            </a:r>
            <a:r>
              <a:rPr lang="en-US" dirty="0" err="1"/>
              <a:t>quasioptical</a:t>
            </a:r>
            <a:r>
              <a:rPr lang="en-US" dirty="0"/>
              <a:t> antenna designs</a:t>
            </a:r>
          </a:p>
          <a:p>
            <a:pPr lvl="2"/>
            <a:r>
              <a:rPr lang="en-US" dirty="0"/>
              <a:t>But </a:t>
            </a:r>
            <a:r>
              <a:rPr lang="en-US" b="1" dirty="0"/>
              <a:t>all</a:t>
            </a:r>
            <a:r>
              <a:rPr lang="en-US" dirty="0"/>
              <a:t> finite sized antennas must have </a:t>
            </a:r>
            <a:r>
              <a:rPr lang="en-US" b="1" i="1" dirty="0"/>
              <a:t>some</a:t>
            </a:r>
            <a:r>
              <a:rPr lang="en-US" dirty="0"/>
              <a:t> sidelobes</a:t>
            </a:r>
          </a:p>
          <a:p>
            <a:pPr lvl="2"/>
            <a:r>
              <a:rPr lang="en-US" dirty="0"/>
              <a:t>Antenna designers can seek to move sidelobes to least harmful directions</a:t>
            </a:r>
          </a:p>
          <a:p>
            <a:pPr lvl="2"/>
            <a:r>
              <a:rPr lang="en-US" dirty="0"/>
              <a:t>Extrapolating sidelobes from present commercial antennas in lower bands                                   is </a:t>
            </a:r>
            <a:r>
              <a:rPr lang="en-US" sz="2400" b="1" dirty="0"/>
              <a:t>not </a:t>
            </a:r>
            <a:r>
              <a:rPr lang="en-US" dirty="0"/>
              <a:t>a good predictor of what can be achieved in sidelobe levels</a:t>
            </a:r>
          </a:p>
          <a:p>
            <a:pPr lvl="1"/>
            <a:endParaRPr lang="en-US" dirty="0"/>
          </a:p>
        </p:txBody>
      </p:sp>
      <p:sp>
        <p:nvSpPr>
          <p:cNvPr id="4" name="Slide Number Placeholder 3">
            <a:extLst>
              <a:ext uri="{FF2B5EF4-FFF2-40B4-BE49-F238E27FC236}">
                <a16:creationId xmlns:a16="http://schemas.microsoft.com/office/drawing/2014/main" id="{A4362064-D0D1-F84D-BFD1-960E9404B363}"/>
              </a:ext>
            </a:extLst>
          </p:cNvPr>
          <p:cNvSpPr>
            <a:spLocks noGrp="1"/>
          </p:cNvSpPr>
          <p:nvPr>
            <p:ph type="sldNum" sz="quarter" idx="10"/>
          </p:nvPr>
        </p:nvSpPr>
        <p:spPr/>
        <p:txBody>
          <a:bodyPr/>
          <a:lstStyle/>
          <a:p>
            <a:fld id="{118AE8F9-495A-0644-8CBB-DDB0F4290159}" type="slidenum">
              <a:rPr lang="en-US" smtClean="0"/>
              <a:pPr/>
              <a:t>3</a:t>
            </a:fld>
            <a:endParaRPr lang="en-US"/>
          </a:p>
        </p:txBody>
      </p:sp>
      <p:pic>
        <p:nvPicPr>
          <p:cNvPr id="2050" name="Picture 2" descr="Characteristic values of antennas - Radartutorial">
            <a:extLst>
              <a:ext uri="{FF2B5EF4-FFF2-40B4-BE49-F238E27FC236}">
                <a16:creationId xmlns:a16="http://schemas.microsoft.com/office/drawing/2014/main" id="{15D95F86-DF95-1435-AE8B-5E97484E8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2620" y="2899468"/>
            <a:ext cx="1968917" cy="209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43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FD208-0545-AE46-A47D-E49C461E3B26}"/>
              </a:ext>
            </a:extLst>
          </p:cNvPr>
          <p:cNvSpPr>
            <a:spLocks noGrp="1"/>
          </p:cNvSpPr>
          <p:nvPr>
            <p:ph type="title"/>
          </p:nvPr>
        </p:nvSpPr>
        <p:spPr>
          <a:xfrm>
            <a:off x="284713" y="234666"/>
            <a:ext cx="6311597" cy="393463"/>
          </a:xfrm>
        </p:spPr>
        <p:txBody>
          <a:bodyPr/>
          <a:lstStyle/>
          <a:p>
            <a:r>
              <a:rPr lang="en-US"/>
              <a:t>What is special about &gt;100 GHz?</a:t>
            </a:r>
          </a:p>
        </p:txBody>
      </p:sp>
      <p:sp>
        <p:nvSpPr>
          <p:cNvPr id="3" name="Content Placeholder 2">
            <a:extLst>
              <a:ext uri="{FF2B5EF4-FFF2-40B4-BE49-F238E27FC236}">
                <a16:creationId xmlns:a16="http://schemas.microsoft.com/office/drawing/2014/main" id="{B71074B5-F228-7C42-B40F-3682D7894976}"/>
              </a:ext>
            </a:extLst>
          </p:cNvPr>
          <p:cNvSpPr>
            <a:spLocks noGrp="1"/>
          </p:cNvSpPr>
          <p:nvPr>
            <p:ph idx="1"/>
          </p:nvPr>
        </p:nvSpPr>
        <p:spPr>
          <a:xfrm>
            <a:off x="405408" y="783769"/>
            <a:ext cx="8333185" cy="1784843"/>
          </a:xfrm>
        </p:spPr>
        <p:txBody>
          <a:bodyPr>
            <a:normAutofit fontScale="77500" lnSpcReduction="20000"/>
          </a:bodyPr>
          <a:lstStyle/>
          <a:p>
            <a:r>
              <a:rPr lang="en-US" sz="1725" dirty="0"/>
              <a:t>Compared to lower bands, contains a large number of molecular resonances necessitating higher density of passive bands and a greater fraction of bandwidth needed for important passive applications such as environmental sensing and radio astronomy</a:t>
            </a:r>
          </a:p>
          <a:p>
            <a:pPr lvl="1"/>
            <a:r>
              <a:rPr lang="en-US" sz="1725" dirty="0"/>
              <a:t>Leads to unique spectrum sharing challenges</a:t>
            </a:r>
          </a:p>
          <a:p>
            <a:pPr lvl="1"/>
            <a:r>
              <a:rPr lang="en-US" sz="1725" dirty="0"/>
              <a:t>EESS(p) problem is much more difficult than RAS because                                                                                           RAS use is almost always in high arid remote areas</a:t>
            </a:r>
          </a:p>
          <a:p>
            <a:r>
              <a:rPr lang="en-US" sz="1725" dirty="0"/>
              <a:t>Good reference on passive band issues:</a:t>
            </a:r>
          </a:p>
          <a:p>
            <a:pPr lvl="1"/>
            <a:endParaRPr lang="en-US" dirty="0"/>
          </a:p>
        </p:txBody>
      </p:sp>
      <p:sp>
        <p:nvSpPr>
          <p:cNvPr id="4" name="Slide Number Placeholder 3">
            <a:extLst>
              <a:ext uri="{FF2B5EF4-FFF2-40B4-BE49-F238E27FC236}">
                <a16:creationId xmlns:a16="http://schemas.microsoft.com/office/drawing/2014/main" id="{A4362064-D0D1-F84D-BFD1-960E9404B363}"/>
              </a:ext>
            </a:extLst>
          </p:cNvPr>
          <p:cNvSpPr>
            <a:spLocks noGrp="1"/>
          </p:cNvSpPr>
          <p:nvPr>
            <p:ph type="sldNum" sz="quarter" idx="10"/>
          </p:nvPr>
        </p:nvSpPr>
        <p:spPr>
          <a:xfrm>
            <a:off x="8327280" y="4586008"/>
            <a:ext cx="608264" cy="377684"/>
          </a:xfrm>
        </p:spPr>
        <p:txBody>
          <a:bodyPr/>
          <a:lstStyle/>
          <a:p>
            <a:fld id="{118AE8F9-495A-0644-8CBB-DDB0F4290159}" type="slidenum">
              <a:rPr lang="en-US" smtClean="0"/>
              <a:pPr/>
              <a:t>4</a:t>
            </a:fld>
            <a:endParaRPr lang="en-US"/>
          </a:p>
        </p:txBody>
      </p:sp>
      <p:pic>
        <p:nvPicPr>
          <p:cNvPr id="6" name="Picture 5">
            <a:extLst>
              <a:ext uri="{FF2B5EF4-FFF2-40B4-BE49-F238E27FC236}">
                <a16:creationId xmlns:a16="http://schemas.microsoft.com/office/drawing/2014/main" id="{48CFB289-9247-2147-8C26-48B373CB136D}"/>
              </a:ext>
            </a:extLst>
          </p:cNvPr>
          <p:cNvPicPr>
            <a:picLocks noChangeAspect="1"/>
          </p:cNvPicPr>
          <p:nvPr/>
        </p:nvPicPr>
        <p:blipFill>
          <a:blip r:embed="rId2"/>
          <a:stretch>
            <a:fillRect/>
          </a:stretch>
        </p:blipFill>
        <p:spPr>
          <a:xfrm>
            <a:off x="5061184" y="1549009"/>
            <a:ext cx="3570252" cy="3348038"/>
          </a:xfrm>
          <a:prstGeom prst="rect">
            <a:avLst/>
          </a:prstGeom>
        </p:spPr>
      </p:pic>
      <p:pic>
        <p:nvPicPr>
          <p:cNvPr id="3074" name="Picture 2">
            <a:extLst>
              <a:ext uri="{FF2B5EF4-FFF2-40B4-BE49-F238E27FC236}">
                <a16:creationId xmlns:a16="http://schemas.microsoft.com/office/drawing/2014/main" id="{356050DA-4C3E-AC48-ABE4-9B9B15BEAC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712" y="2568612"/>
            <a:ext cx="1800225" cy="23284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F011AE-B109-FF47-B77D-03F2CAD1A29B}"/>
              </a:ext>
            </a:extLst>
          </p:cNvPr>
          <p:cNvSpPr txBox="1"/>
          <p:nvPr/>
        </p:nvSpPr>
        <p:spPr>
          <a:xfrm>
            <a:off x="120245" y="4897047"/>
            <a:ext cx="5561138" cy="230832"/>
          </a:xfrm>
          <a:prstGeom prst="rect">
            <a:avLst/>
          </a:prstGeom>
          <a:noFill/>
        </p:spPr>
        <p:txBody>
          <a:bodyPr wrap="none" rtlCol="0">
            <a:spAutoFit/>
          </a:bodyPr>
          <a:lstStyle/>
          <a:p>
            <a:r>
              <a:rPr lang="en-US" sz="900"/>
              <a:t>https://</a:t>
            </a:r>
            <a:r>
              <a:rPr lang="en-US" sz="900" err="1"/>
              <a:t>www.nap.edu</a:t>
            </a:r>
            <a:r>
              <a:rPr lang="en-US" sz="900"/>
              <a:t>/catalog/21774/handbook-of-frequency-allocations-and-spectrum-protection-for-scientific-uses</a:t>
            </a:r>
          </a:p>
        </p:txBody>
      </p:sp>
      <p:sp>
        <p:nvSpPr>
          <p:cNvPr id="5" name="Rectangle 4">
            <a:extLst>
              <a:ext uri="{FF2B5EF4-FFF2-40B4-BE49-F238E27FC236}">
                <a16:creationId xmlns:a16="http://schemas.microsoft.com/office/drawing/2014/main" id="{FADE78E6-27A5-730E-8D2B-0122AFBBE9FA}"/>
              </a:ext>
            </a:extLst>
          </p:cNvPr>
          <p:cNvSpPr/>
          <p:nvPr/>
        </p:nvSpPr>
        <p:spPr>
          <a:xfrm>
            <a:off x="6596310" y="1856792"/>
            <a:ext cx="448302" cy="886408"/>
          </a:xfrm>
          <a:prstGeom prst="rect">
            <a:avLst/>
          </a:prstGeom>
          <a:noFill/>
          <a:ln w="571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DD7801-54D6-ABF3-5133-277F8D76C5A6}"/>
              </a:ext>
            </a:extLst>
          </p:cNvPr>
          <p:cNvSpPr/>
          <p:nvPr/>
        </p:nvSpPr>
        <p:spPr>
          <a:xfrm>
            <a:off x="7569802" y="2774310"/>
            <a:ext cx="448302" cy="886408"/>
          </a:xfrm>
          <a:prstGeom prst="rect">
            <a:avLst/>
          </a:prstGeom>
          <a:noFill/>
          <a:ln w="571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361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513B9F9-9259-D341-863C-911E186E2AF4}"/>
              </a:ext>
            </a:extLst>
          </p:cNvPr>
          <p:cNvSpPr>
            <a:spLocks noGrp="1"/>
          </p:cNvSpPr>
          <p:nvPr>
            <p:ph sz="half" idx="1"/>
          </p:nvPr>
        </p:nvSpPr>
        <p:spPr>
          <a:xfrm>
            <a:off x="250031" y="882254"/>
            <a:ext cx="4529138" cy="1353800"/>
          </a:xfrm>
        </p:spPr>
        <p:txBody>
          <a:bodyPr>
            <a:normAutofit fontScale="85000" lnSpcReduction="10000"/>
          </a:bodyPr>
          <a:lstStyle/>
          <a:p>
            <a:r>
              <a:rPr lang="en-US" dirty="0"/>
              <a:t>ITU Rules contain 10 “prohibited bands” in 100-275 GHz</a:t>
            </a:r>
          </a:p>
          <a:p>
            <a:r>
              <a:rPr lang="en-US" dirty="0"/>
              <a:t>Plus additional bands where passive services are co-primary but fielded and mobile uses are not allowed or are secondary</a:t>
            </a:r>
          </a:p>
          <a:p>
            <a:pPr lvl="1"/>
            <a:r>
              <a:rPr lang="en-US" dirty="0"/>
              <a:t>Impact of passive allocations </a:t>
            </a:r>
            <a:r>
              <a:rPr lang="en-US" b="1" dirty="0"/>
              <a:t>much greater </a:t>
            </a:r>
            <a:r>
              <a:rPr lang="en-US" dirty="0"/>
              <a:t>than in other spectrum regions</a:t>
            </a:r>
          </a:p>
        </p:txBody>
      </p:sp>
      <p:sp>
        <p:nvSpPr>
          <p:cNvPr id="7" name="Content Placeholder 6">
            <a:extLst>
              <a:ext uri="{FF2B5EF4-FFF2-40B4-BE49-F238E27FC236}">
                <a16:creationId xmlns:a16="http://schemas.microsoft.com/office/drawing/2014/main" id="{E45C48FE-3F0B-734A-9478-9144FBADB369}"/>
              </a:ext>
            </a:extLst>
          </p:cNvPr>
          <p:cNvSpPr>
            <a:spLocks noGrp="1"/>
          </p:cNvSpPr>
          <p:nvPr>
            <p:ph sz="half" idx="2"/>
          </p:nvPr>
        </p:nvSpPr>
        <p:spPr>
          <a:xfrm>
            <a:off x="4779169" y="881063"/>
            <a:ext cx="4114800" cy="1489889"/>
          </a:xfrm>
          <a:ln w="38100">
            <a:solidFill>
              <a:schemeClr val="accent1"/>
            </a:solidFill>
          </a:ln>
        </p:spPr>
        <p:txBody>
          <a:bodyPr>
            <a:normAutofit fontScale="92500"/>
          </a:bodyPr>
          <a:lstStyle/>
          <a:p>
            <a:pPr marL="0" indent="0">
              <a:buNone/>
            </a:pPr>
            <a:r>
              <a:rPr lang="en-US" sz="1425" b="1" dirty="0"/>
              <a:t>5.340</a:t>
            </a:r>
            <a:r>
              <a:rPr lang="en-US" sz="1425" dirty="0"/>
              <a:t> </a:t>
            </a:r>
            <a:r>
              <a:rPr lang="en-US" sz="1425" u="sng" dirty="0"/>
              <a:t>All emissions are prohibited </a:t>
            </a:r>
            <a:r>
              <a:rPr lang="en-US" sz="1425" dirty="0"/>
              <a:t>in the following bands: </a:t>
            </a:r>
          </a:p>
          <a:p>
            <a:pPr marL="0" indent="0">
              <a:buNone/>
            </a:pPr>
            <a:r>
              <a:rPr lang="en-US" sz="1425" dirty="0"/>
              <a:t>… 100-102 GHz, 109.5-111.8 GHz, 114.25-116 GHz, 148.5-151.5 GHz, 164-167 GHz, 182-185 GHz, 190-191.8 GHz, 200-209 GHz, 226-231.5 GHz, 250-252 GHz</a:t>
            </a:r>
          </a:p>
          <a:p>
            <a:endParaRPr lang="en-US" sz="1425" dirty="0"/>
          </a:p>
        </p:txBody>
      </p:sp>
      <p:sp>
        <p:nvSpPr>
          <p:cNvPr id="4" name="Slide Number Placeholder 3">
            <a:extLst>
              <a:ext uri="{FF2B5EF4-FFF2-40B4-BE49-F238E27FC236}">
                <a16:creationId xmlns:a16="http://schemas.microsoft.com/office/drawing/2014/main" id="{323BA4B5-889E-A949-88DB-9721A491B3F1}"/>
              </a:ext>
            </a:extLst>
          </p:cNvPr>
          <p:cNvSpPr>
            <a:spLocks noGrp="1"/>
          </p:cNvSpPr>
          <p:nvPr>
            <p:ph type="sldNum" sz="quarter" idx="12"/>
          </p:nvPr>
        </p:nvSpPr>
        <p:spPr>
          <a:xfrm>
            <a:off x="8327280" y="4586008"/>
            <a:ext cx="608264" cy="377684"/>
          </a:xfrm>
        </p:spPr>
        <p:txBody>
          <a:bodyPr/>
          <a:lstStyle/>
          <a:p>
            <a:fld id="{118AE8F9-495A-0644-8CBB-DDB0F4290159}" type="slidenum">
              <a:rPr lang="en-US" smtClean="0"/>
              <a:pPr/>
              <a:t>5</a:t>
            </a:fld>
            <a:endParaRPr lang="en-US"/>
          </a:p>
        </p:txBody>
      </p:sp>
      <p:sp>
        <p:nvSpPr>
          <p:cNvPr id="2" name="Title 1">
            <a:extLst>
              <a:ext uri="{FF2B5EF4-FFF2-40B4-BE49-F238E27FC236}">
                <a16:creationId xmlns:a16="http://schemas.microsoft.com/office/drawing/2014/main" id="{E2340D5B-9BE6-B142-9F46-B1CA2115FFC9}"/>
              </a:ext>
            </a:extLst>
          </p:cNvPr>
          <p:cNvSpPr>
            <a:spLocks noGrp="1"/>
          </p:cNvSpPr>
          <p:nvPr>
            <p:ph type="title"/>
          </p:nvPr>
        </p:nvSpPr>
        <p:spPr>
          <a:xfrm>
            <a:off x="249841" y="239784"/>
            <a:ext cx="6311597" cy="393463"/>
          </a:xfrm>
        </p:spPr>
        <p:txBody>
          <a:bodyPr/>
          <a:lstStyle/>
          <a:p>
            <a:r>
              <a:rPr lang="en-US" dirty="0"/>
              <a:t>100+ GHz Regulatory Issues</a:t>
            </a:r>
          </a:p>
        </p:txBody>
      </p:sp>
      <p:pic>
        <p:nvPicPr>
          <p:cNvPr id="13" name="Picture 2">
            <a:extLst>
              <a:ext uri="{FF2B5EF4-FFF2-40B4-BE49-F238E27FC236}">
                <a16:creationId xmlns:a16="http://schemas.microsoft.com/office/drawing/2014/main" id="{E05C8B3A-BA9E-654F-9148-5B7D4A5951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28741" y="2843613"/>
            <a:ext cx="3420906" cy="206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861D8EAC-D4CA-C241-B364-A1A9FEF28B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2658" y="2843613"/>
            <a:ext cx="3420906" cy="206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2AD0256-F421-4D4B-AC92-DD314CA2006E}"/>
              </a:ext>
            </a:extLst>
          </p:cNvPr>
          <p:cNvSpPr txBox="1"/>
          <p:nvPr/>
        </p:nvSpPr>
        <p:spPr>
          <a:xfrm>
            <a:off x="1153513" y="2571750"/>
            <a:ext cx="5570756" cy="248209"/>
          </a:xfrm>
          <a:prstGeom prst="rect">
            <a:avLst/>
          </a:prstGeom>
          <a:noFill/>
        </p:spPr>
        <p:txBody>
          <a:bodyPr wrap="none" rtlCol="0">
            <a:spAutoFit/>
          </a:bodyPr>
          <a:lstStyle/>
          <a:p>
            <a:r>
              <a:rPr lang="en-US" sz="1013" b="1"/>
              <a:t>Number of 5.340 passive bands                                    Fraction of spectrum in 5.340 bands</a:t>
            </a:r>
          </a:p>
        </p:txBody>
      </p:sp>
    </p:spTree>
    <p:extLst>
      <p:ext uri="{BB962C8B-B14F-4D97-AF65-F5344CB8AC3E}">
        <p14:creationId xmlns:p14="http://schemas.microsoft.com/office/powerpoint/2010/main" val="382020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D7AA-4EE7-0F5E-879A-763BF18ACEC3}"/>
              </a:ext>
            </a:extLst>
          </p:cNvPr>
          <p:cNvSpPr>
            <a:spLocks noGrp="1"/>
          </p:cNvSpPr>
          <p:nvPr>
            <p:ph type="title"/>
          </p:nvPr>
        </p:nvSpPr>
        <p:spPr/>
        <p:txBody>
          <a:bodyPr/>
          <a:lstStyle/>
          <a:p>
            <a:r>
              <a:rPr lang="en-US" dirty="0"/>
              <a:t>What is special about &gt;100 GHz?</a:t>
            </a:r>
          </a:p>
        </p:txBody>
      </p:sp>
      <p:sp>
        <p:nvSpPr>
          <p:cNvPr id="3" name="Content Placeholder 2">
            <a:extLst>
              <a:ext uri="{FF2B5EF4-FFF2-40B4-BE49-F238E27FC236}">
                <a16:creationId xmlns:a16="http://schemas.microsoft.com/office/drawing/2014/main" id="{D363615C-1463-5BC0-9C02-7D99C8F25C44}"/>
              </a:ext>
            </a:extLst>
          </p:cNvPr>
          <p:cNvSpPr>
            <a:spLocks noGrp="1"/>
          </p:cNvSpPr>
          <p:nvPr>
            <p:ph idx="1"/>
          </p:nvPr>
        </p:nvSpPr>
        <p:spPr>
          <a:xfrm>
            <a:off x="553504" y="1081083"/>
            <a:ext cx="5831850" cy="3333502"/>
          </a:xfrm>
        </p:spPr>
        <p:txBody>
          <a:bodyPr/>
          <a:lstStyle/>
          <a:p>
            <a:r>
              <a:rPr lang="en-US" dirty="0"/>
              <a:t>To paraphrase US’ most famous bank robber:</a:t>
            </a:r>
          </a:p>
          <a:p>
            <a:pPr lvl="1"/>
            <a:r>
              <a:rPr lang="en-US" dirty="0"/>
              <a:t>That’s </a:t>
            </a:r>
            <a:r>
              <a:rPr lang="en-US" b="1" dirty="0"/>
              <a:t>“where the bandwidth is”</a:t>
            </a:r>
          </a:p>
          <a:p>
            <a:pPr lvl="2"/>
            <a:r>
              <a:rPr lang="en-US" dirty="0"/>
              <a:t>Bandwidth for optical fiber-like rates on Fixed Service links</a:t>
            </a:r>
          </a:p>
          <a:p>
            <a:pPr lvl="2"/>
            <a:r>
              <a:rPr lang="en-US" dirty="0"/>
              <a:t>Bandwidth for unique short ranges sensing applications</a:t>
            </a:r>
          </a:p>
          <a:p>
            <a:r>
              <a:rPr lang="en-US" dirty="0"/>
              <a:t>While it is unclear if/when &gt;10 GHz BW may be needed for IMT uplinks and downlinks, but is likely needed for 5G and 6G backhaul in places where optical fiber is not practical due to installation cost and speed issues</a:t>
            </a:r>
          </a:p>
          <a:p>
            <a:pPr lvl="1"/>
            <a:r>
              <a:rPr lang="en-US" dirty="0"/>
              <a:t>Emergency restoration of network capacity after a disaster or other severe damage damage is a key application</a:t>
            </a:r>
          </a:p>
        </p:txBody>
      </p:sp>
      <p:sp>
        <p:nvSpPr>
          <p:cNvPr id="4" name="Slide Number Placeholder 3">
            <a:extLst>
              <a:ext uri="{FF2B5EF4-FFF2-40B4-BE49-F238E27FC236}">
                <a16:creationId xmlns:a16="http://schemas.microsoft.com/office/drawing/2014/main" id="{3F1755DE-14F0-AE64-CDC8-AEBD663DB947}"/>
              </a:ext>
            </a:extLst>
          </p:cNvPr>
          <p:cNvSpPr>
            <a:spLocks noGrp="1"/>
          </p:cNvSpPr>
          <p:nvPr>
            <p:ph type="sldNum" sz="quarter" idx="10"/>
          </p:nvPr>
        </p:nvSpPr>
        <p:spPr/>
        <p:txBody>
          <a:bodyPr/>
          <a:lstStyle/>
          <a:p>
            <a:fld id="{118AE8F9-495A-0644-8CBB-DDB0F4290159}" type="slidenum">
              <a:rPr lang="en-US" smtClean="0"/>
              <a:pPr/>
              <a:t>6</a:t>
            </a:fld>
            <a:endParaRPr lang="en-US"/>
          </a:p>
        </p:txBody>
      </p:sp>
      <p:pic>
        <p:nvPicPr>
          <p:cNvPr id="6146" name="Picture 2" descr="Where the Money Was: The Memoirs of a Bank Robber by Willie Sutton">
            <a:extLst>
              <a:ext uri="{FF2B5EF4-FFF2-40B4-BE49-F238E27FC236}">
                <a16:creationId xmlns:a16="http://schemas.microsoft.com/office/drawing/2014/main" id="{B223C40A-0487-15EE-6C6F-A594E8A89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7044" y="797539"/>
            <a:ext cx="2540002" cy="434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0259-93B4-A444-AB28-307E8DD92833}"/>
              </a:ext>
            </a:extLst>
          </p:cNvPr>
          <p:cNvSpPr>
            <a:spLocks noGrp="1"/>
          </p:cNvSpPr>
          <p:nvPr>
            <p:ph type="title"/>
          </p:nvPr>
        </p:nvSpPr>
        <p:spPr/>
        <p:txBody>
          <a:bodyPr/>
          <a:lstStyle/>
          <a:p>
            <a:r>
              <a:rPr lang="en-US"/>
              <a:t>Possible Active uses of &gt;100 GHz</a:t>
            </a:r>
          </a:p>
        </p:txBody>
      </p:sp>
      <p:sp>
        <p:nvSpPr>
          <p:cNvPr id="3" name="Content Placeholder 2">
            <a:extLst>
              <a:ext uri="{FF2B5EF4-FFF2-40B4-BE49-F238E27FC236}">
                <a16:creationId xmlns:a16="http://schemas.microsoft.com/office/drawing/2014/main" id="{A0C01737-BDDD-A74B-A2CD-83B2550CB6C7}"/>
              </a:ext>
            </a:extLst>
          </p:cNvPr>
          <p:cNvSpPr>
            <a:spLocks noGrp="1"/>
          </p:cNvSpPr>
          <p:nvPr>
            <p:ph idx="1"/>
          </p:nvPr>
        </p:nvSpPr>
        <p:spPr/>
        <p:txBody>
          <a:bodyPr>
            <a:normAutofit lnSpcReduction="10000"/>
          </a:bodyPr>
          <a:lstStyle/>
          <a:p>
            <a:r>
              <a:rPr lang="en-US" dirty="0"/>
              <a:t>Fiber optic-like connectivity/latency</a:t>
            </a:r>
          </a:p>
          <a:p>
            <a:pPr lvl="1"/>
            <a:r>
              <a:rPr lang="en-US" dirty="0"/>
              <a:t>FO is generally less expensive in hardware cost, but depending on locations can have high installation costs and longer installation times</a:t>
            </a:r>
          </a:p>
          <a:p>
            <a:pPr lvl="1"/>
            <a:r>
              <a:rPr lang="en-US" dirty="0"/>
              <a:t>THz alternative may be advantageous for</a:t>
            </a:r>
          </a:p>
          <a:p>
            <a:pPr lvl="2"/>
            <a:r>
              <a:rPr lang="en-US" dirty="0"/>
              <a:t>Temporary installations</a:t>
            </a:r>
          </a:p>
          <a:p>
            <a:pPr lvl="2"/>
            <a:r>
              <a:rPr lang="en-US" dirty="0"/>
              <a:t>Emergency service restorations in disasters</a:t>
            </a:r>
          </a:p>
          <a:p>
            <a:pPr lvl="2"/>
            <a:r>
              <a:rPr lang="en-US" dirty="0"/>
              <a:t>Locations where FO installation is very time consuming or expensive</a:t>
            </a:r>
          </a:p>
          <a:p>
            <a:r>
              <a:rPr lang="en-US" dirty="0"/>
              <a:t>Nondestructive testing applications involving “Terahertz Time-Domain Spectroscopy”</a:t>
            </a:r>
          </a:p>
          <a:p>
            <a:pPr lvl="1"/>
            <a:r>
              <a:rPr lang="en-US" dirty="0"/>
              <a:t>Includes real time quality control for certain types of industrial manufacturing to increase yields</a:t>
            </a:r>
          </a:p>
          <a:p>
            <a:pPr lvl="1"/>
            <a:r>
              <a:rPr lang="en-US" dirty="0"/>
              <a:t>Unusual imaging systems </a:t>
            </a:r>
          </a:p>
          <a:p>
            <a:pPr lvl="2"/>
            <a:r>
              <a:rPr lang="en-US" sz="900" dirty="0"/>
              <a:t>https://</a:t>
            </a:r>
            <a:r>
              <a:rPr lang="en-US" sz="900" dirty="0" err="1"/>
              <a:t>raysecur.com</a:t>
            </a:r>
            <a:r>
              <a:rPr lang="en-US" sz="900" dirty="0"/>
              <a:t>/</a:t>
            </a:r>
            <a:r>
              <a:rPr lang="en-US" sz="900" dirty="0" err="1"/>
              <a:t>mailsecur</a:t>
            </a:r>
            <a:r>
              <a:rPr lang="en-US" sz="900" dirty="0"/>
              <a:t>/</a:t>
            </a:r>
          </a:p>
          <a:p>
            <a:pPr lvl="2"/>
            <a:endParaRPr lang="en-US" dirty="0"/>
          </a:p>
          <a:p>
            <a:pPr lvl="2"/>
            <a:endParaRPr lang="en-US" dirty="0"/>
          </a:p>
          <a:p>
            <a:pPr lvl="2"/>
            <a:endParaRPr lang="en-US" dirty="0"/>
          </a:p>
          <a:p>
            <a:pPr lvl="2"/>
            <a:endParaRPr lang="en-US" dirty="0"/>
          </a:p>
          <a:p>
            <a:pPr lvl="2"/>
            <a:endParaRPr lang="en-US" dirty="0"/>
          </a:p>
        </p:txBody>
      </p:sp>
      <p:sp>
        <p:nvSpPr>
          <p:cNvPr id="4" name="Slide Number Placeholder 3">
            <a:extLst>
              <a:ext uri="{FF2B5EF4-FFF2-40B4-BE49-F238E27FC236}">
                <a16:creationId xmlns:a16="http://schemas.microsoft.com/office/drawing/2014/main" id="{5DF037AE-4FEF-7E46-BDF0-6535F7A0FD57}"/>
              </a:ext>
            </a:extLst>
          </p:cNvPr>
          <p:cNvSpPr>
            <a:spLocks noGrp="1"/>
          </p:cNvSpPr>
          <p:nvPr>
            <p:ph type="sldNum" sz="quarter" idx="10"/>
          </p:nvPr>
        </p:nvSpPr>
        <p:spPr/>
        <p:txBody>
          <a:bodyPr/>
          <a:lstStyle/>
          <a:p>
            <a:fld id="{118AE8F9-495A-0644-8CBB-DDB0F4290159}" type="slidenum">
              <a:rPr lang="en-US" smtClean="0"/>
              <a:pPr/>
              <a:t>7</a:t>
            </a:fld>
            <a:endParaRPr lang="en-US"/>
          </a:p>
        </p:txBody>
      </p:sp>
      <p:pic>
        <p:nvPicPr>
          <p:cNvPr id="3074" name="Picture 2">
            <a:extLst>
              <a:ext uri="{FF2B5EF4-FFF2-40B4-BE49-F238E27FC236}">
                <a16:creationId xmlns:a16="http://schemas.microsoft.com/office/drawing/2014/main" id="{9377F925-D78F-B81E-07E5-2AEBCAE6A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4692" y="3653642"/>
            <a:ext cx="1934862" cy="1291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raMetrix™ Displays New Products for the Non-Destructive Testing Market at  ECNDT | Luna">
            <a:extLst>
              <a:ext uri="{FF2B5EF4-FFF2-40B4-BE49-F238E27FC236}">
                <a16:creationId xmlns:a16="http://schemas.microsoft.com/office/drawing/2014/main" id="{7F61C145-A8D9-BFDE-EE72-284E12B42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610332"/>
            <a:ext cx="1762446" cy="134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632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5156B-7289-304F-A8DB-8047ABBFC7BE}"/>
              </a:ext>
            </a:extLst>
          </p:cNvPr>
          <p:cNvSpPr>
            <a:spLocks noGrp="1"/>
          </p:cNvSpPr>
          <p:nvPr>
            <p:ph sz="half" idx="1"/>
          </p:nvPr>
        </p:nvSpPr>
        <p:spPr>
          <a:xfrm>
            <a:off x="250031" y="882254"/>
            <a:ext cx="5172976" cy="3543300"/>
          </a:xfrm>
        </p:spPr>
        <p:txBody>
          <a:bodyPr>
            <a:normAutofit/>
          </a:bodyPr>
          <a:lstStyle/>
          <a:p>
            <a:r>
              <a:rPr lang="en-US" dirty="0"/>
              <a:t> </a:t>
            </a:r>
            <a:r>
              <a:rPr lang="en-US" dirty="0" err="1"/>
              <a:t>Nontelecom</a:t>
            </a:r>
            <a:r>
              <a:rPr lang="en-US" dirty="0"/>
              <a:t> use developed in the 1990s is short range (~1m) radar-like technology uses picosecond pulses to probe materials’ composition</a:t>
            </a:r>
          </a:p>
          <a:p>
            <a:pPr lvl="1"/>
            <a:r>
              <a:rPr lang="en-US" dirty="0"/>
              <a:t>Useful for real time quality control in manufacturing</a:t>
            </a:r>
          </a:p>
          <a:p>
            <a:r>
              <a:rPr lang="en-US" dirty="0"/>
              <a:t>Continuous spectrum that spans 5.340 bands creates regulatory ambiguity and uncertainty for developers</a:t>
            </a:r>
          </a:p>
          <a:p>
            <a:pPr lvl="1"/>
            <a:r>
              <a:rPr lang="en-US" dirty="0"/>
              <a:t>But products are now manufactured in several countries</a:t>
            </a:r>
          </a:p>
        </p:txBody>
      </p:sp>
      <p:sp>
        <p:nvSpPr>
          <p:cNvPr id="4" name="Slide Number Placeholder 3">
            <a:extLst>
              <a:ext uri="{FF2B5EF4-FFF2-40B4-BE49-F238E27FC236}">
                <a16:creationId xmlns:a16="http://schemas.microsoft.com/office/drawing/2014/main" id="{E0FE83AC-6E56-5C4A-AD92-C0224392DEC4}"/>
              </a:ext>
            </a:extLst>
          </p:cNvPr>
          <p:cNvSpPr>
            <a:spLocks noGrp="1"/>
          </p:cNvSpPr>
          <p:nvPr>
            <p:ph type="sldNum" sz="quarter" idx="12"/>
          </p:nvPr>
        </p:nvSpPr>
        <p:spPr>
          <a:xfrm>
            <a:off x="8327280" y="4586008"/>
            <a:ext cx="608264" cy="377684"/>
          </a:xfrm>
        </p:spPr>
        <p:txBody>
          <a:bodyPr/>
          <a:lstStyle/>
          <a:p>
            <a:fld id="{118AE8F9-495A-0644-8CBB-DDB0F4290159}" type="slidenum">
              <a:rPr lang="en-US" smtClean="0"/>
              <a:pPr/>
              <a:t>8</a:t>
            </a:fld>
            <a:endParaRPr lang="en-US"/>
          </a:p>
        </p:txBody>
      </p:sp>
      <p:sp>
        <p:nvSpPr>
          <p:cNvPr id="2" name="Title 1">
            <a:extLst>
              <a:ext uri="{FF2B5EF4-FFF2-40B4-BE49-F238E27FC236}">
                <a16:creationId xmlns:a16="http://schemas.microsoft.com/office/drawing/2014/main" id="{140D8693-D9F7-9543-A7E3-DD371F2ACE03}"/>
              </a:ext>
            </a:extLst>
          </p:cNvPr>
          <p:cNvSpPr>
            <a:spLocks noGrp="1"/>
          </p:cNvSpPr>
          <p:nvPr>
            <p:ph type="title"/>
          </p:nvPr>
        </p:nvSpPr>
        <p:spPr>
          <a:xfrm>
            <a:off x="249841" y="239784"/>
            <a:ext cx="6311597" cy="393463"/>
          </a:xfrm>
        </p:spPr>
        <p:txBody>
          <a:bodyPr>
            <a:normAutofit fontScale="90000"/>
          </a:bodyPr>
          <a:lstStyle/>
          <a:p>
            <a:r>
              <a:rPr lang="en-US"/>
              <a:t>Terahertz Time-Domain Spectroscopy</a:t>
            </a:r>
            <a:br>
              <a:rPr lang="en-US"/>
            </a:br>
            <a:r>
              <a:rPr lang="en-US" sz="1200"/>
              <a:t>https://</a:t>
            </a:r>
            <a:r>
              <a:rPr lang="en-US" sz="1200" err="1"/>
              <a:t>en.wikipedia.org</a:t>
            </a:r>
            <a:r>
              <a:rPr lang="en-US" sz="1200"/>
              <a:t>/wiki/</a:t>
            </a:r>
            <a:r>
              <a:rPr lang="en-US" sz="1200" err="1"/>
              <a:t>Terahertz_time-domain_spectroscopy</a:t>
            </a:r>
            <a:endParaRPr lang="en-US" sz="1200"/>
          </a:p>
        </p:txBody>
      </p:sp>
      <p:pic>
        <p:nvPicPr>
          <p:cNvPr id="2050" name="Picture 2" descr="T-Gauge Sensor Configuration | Advancedphotonix">
            <a:extLst>
              <a:ext uri="{FF2B5EF4-FFF2-40B4-BE49-F238E27FC236}">
                <a16:creationId xmlns:a16="http://schemas.microsoft.com/office/drawing/2014/main" id="{5FE9EF02-4561-3C4F-9FEF-A1F7D1AD702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309023">
            <a:off x="6519935" y="714635"/>
            <a:ext cx="1738437" cy="1367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hlinkClick r:id="rId3"/>
            <a:extLst>
              <a:ext uri="{FF2B5EF4-FFF2-40B4-BE49-F238E27FC236}">
                <a16:creationId xmlns:a16="http://schemas.microsoft.com/office/drawing/2014/main" id="{AC69BA3C-8ACF-9244-AD84-A629F53ABD8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40276" y="3525291"/>
            <a:ext cx="2399133" cy="15158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F388AB9-1E36-C14F-803F-5DAD65D986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22040" y="2055356"/>
            <a:ext cx="2326515" cy="1469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166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75200C-1FB1-EC44-B37C-873CAFD36BDD}"/>
              </a:ext>
            </a:extLst>
          </p:cNvPr>
          <p:cNvSpPr>
            <a:spLocks noGrp="1"/>
          </p:cNvSpPr>
          <p:nvPr>
            <p:ph type="title"/>
          </p:nvPr>
        </p:nvSpPr>
        <p:spPr/>
        <p:txBody>
          <a:bodyPr>
            <a:normAutofit fontScale="90000"/>
          </a:bodyPr>
          <a:lstStyle/>
          <a:p>
            <a:r>
              <a:rPr lang="en-US"/>
              <a:t>“The Chart”: Show available bandwidths with and without sharing with passive service</a:t>
            </a:r>
          </a:p>
        </p:txBody>
      </p:sp>
      <p:sp>
        <p:nvSpPr>
          <p:cNvPr id="6" name="Slide Number Placeholder 5">
            <a:extLst>
              <a:ext uri="{FF2B5EF4-FFF2-40B4-BE49-F238E27FC236}">
                <a16:creationId xmlns:a16="http://schemas.microsoft.com/office/drawing/2014/main" id="{A30D99C3-BB95-B44B-938E-3B287BE35FB0}"/>
              </a:ext>
            </a:extLst>
          </p:cNvPr>
          <p:cNvSpPr>
            <a:spLocks noGrp="1"/>
          </p:cNvSpPr>
          <p:nvPr>
            <p:ph type="sldNum" sz="quarter" idx="10"/>
          </p:nvPr>
        </p:nvSpPr>
        <p:spPr/>
        <p:txBody>
          <a:bodyPr/>
          <a:lstStyle/>
          <a:p>
            <a:fld id="{118AE8F9-495A-0644-8CBB-DDB0F4290159}" type="slidenum">
              <a:rPr lang="en-US" smtClean="0"/>
              <a:t>9</a:t>
            </a:fld>
            <a:endParaRPr lang="en-US"/>
          </a:p>
        </p:txBody>
      </p:sp>
      <p:pic>
        <p:nvPicPr>
          <p:cNvPr id="9" name="Picture 8">
            <a:extLst>
              <a:ext uri="{FF2B5EF4-FFF2-40B4-BE49-F238E27FC236}">
                <a16:creationId xmlns:a16="http://schemas.microsoft.com/office/drawing/2014/main" id="{B0701C5F-CDC0-FA4F-A325-57B24B5BCEE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6458" b="62917"/>
          <a:stretch/>
        </p:blipFill>
        <p:spPr>
          <a:xfrm>
            <a:off x="-809046" y="727030"/>
            <a:ext cx="10539752" cy="4177155"/>
          </a:xfrm>
          <a:prstGeom prst="rect">
            <a:avLst/>
          </a:prstGeom>
        </p:spPr>
      </p:pic>
      <p:sp>
        <p:nvSpPr>
          <p:cNvPr id="11" name="TextBox 10">
            <a:extLst>
              <a:ext uri="{FF2B5EF4-FFF2-40B4-BE49-F238E27FC236}">
                <a16:creationId xmlns:a16="http://schemas.microsoft.com/office/drawing/2014/main" id="{0CEEE6D2-DE64-9C45-B0F9-24FFE94CFF17}"/>
              </a:ext>
            </a:extLst>
          </p:cNvPr>
          <p:cNvSpPr txBox="1"/>
          <p:nvPr/>
        </p:nvSpPr>
        <p:spPr>
          <a:xfrm rot="21122804">
            <a:off x="7784917" y="2602592"/>
            <a:ext cx="603050" cy="323165"/>
          </a:xfrm>
          <a:prstGeom prst="rect">
            <a:avLst/>
          </a:prstGeom>
          <a:noFill/>
          <a:ln>
            <a:noFill/>
          </a:ln>
        </p:spPr>
        <p:txBody>
          <a:bodyPr wrap="none" rtlCol="0">
            <a:spAutoFit/>
          </a:bodyPr>
          <a:lstStyle/>
          <a:p>
            <a:pPr algn="ctr"/>
            <a:r>
              <a:rPr lang="en-US" sz="750"/>
              <a:t>Horizontal</a:t>
            </a:r>
          </a:p>
          <a:p>
            <a:pPr algn="ctr"/>
            <a:r>
              <a:rPr lang="en-US" sz="750"/>
              <a:t>path</a:t>
            </a:r>
          </a:p>
        </p:txBody>
      </p:sp>
      <p:sp>
        <p:nvSpPr>
          <p:cNvPr id="12" name="TextBox 11">
            <a:extLst>
              <a:ext uri="{FF2B5EF4-FFF2-40B4-BE49-F238E27FC236}">
                <a16:creationId xmlns:a16="http://schemas.microsoft.com/office/drawing/2014/main" id="{EF93E150-E25B-6548-B6C6-77EB89600B93}"/>
              </a:ext>
            </a:extLst>
          </p:cNvPr>
          <p:cNvSpPr txBox="1"/>
          <p:nvPr/>
        </p:nvSpPr>
        <p:spPr>
          <a:xfrm>
            <a:off x="8048717" y="3285461"/>
            <a:ext cx="437940" cy="207749"/>
          </a:xfrm>
          <a:prstGeom prst="rect">
            <a:avLst/>
          </a:prstGeom>
          <a:noFill/>
        </p:spPr>
        <p:txBody>
          <a:bodyPr wrap="none" rtlCol="0">
            <a:spAutoFit/>
          </a:bodyPr>
          <a:lstStyle/>
          <a:p>
            <a:r>
              <a:rPr lang="en-US" sz="750"/>
              <a:t>5</a:t>
            </a:r>
            <a:r>
              <a:rPr lang="en-US" sz="750" baseline="58000"/>
              <a:t>o</a:t>
            </a:r>
            <a:r>
              <a:rPr lang="en-US" sz="750"/>
              <a:t>path</a:t>
            </a:r>
          </a:p>
        </p:txBody>
      </p:sp>
    </p:spTree>
    <p:extLst>
      <p:ext uri="{BB962C8B-B14F-4D97-AF65-F5344CB8AC3E}">
        <p14:creationId xmlns:p14="http://schemas.microsoft.com/office/powerpoint/2010/main" val="4071719567"/>
      </p:ext>
    </p:extLst>
  </p:cSld>
  <p:clrMapOvr>
    <a:masterClrMapping/>
  </p:clrMapOvr>
</p:sld>
</file>

<file path=ppt/theme/theme1.xml><?xml version="1.0" encoding="utf-8"?>
<a:theme xmlns:a="http://schemas.openxmlformats.org/drawingml/2006/main" name="Gallery">
  <a:themeElements>
    <a:clrScheme name="Custom 6">
      <a:dk1>
        <a:srgbClr val="000000"/>
      </a:dk1>
      <a:lt1>
        <a:srgbClr val="FFFFFF"/>
      </a:lt1>
      <a:dk2>
        <a:srgbClr val="454545"/>
      </a:dk2>
      <a:lt2>
        <a:srgbClr val="DFDBD5"/>
      </a:lt2>
      <a:accent1>
        <a:srgbClr val="D31B2B"/>
      </a:accent1>
      <a:accent2>
        <a:srgbClr val="7F807F"/>
      </a:accent2>
      <a:accent3>
        <a:srgbClr val="E5D32B"/>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1EA29187-DAE9-DE44-8918-283D40A30568}" vid="{31A05F64-9F08-A64A-B58D-1811783AF3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5194</TotalTime>
  <Words>1763</Words>
  <Application>Microsoft Macintosh PowerPoint</Application>
  <PresentationFormat>On-screen Show (16:9)</PresentationFormat>
  <Paragraphs>192</Paragraphs>
  <Slides>20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FF real head pro</vt:lpstr>
      <vt:lpstr>Arial</vt:lpstr>
      <vt:lpstr>Calibri</vt:lpstr>
      <vt:lpstr>Gill Sans MT</vt:lpstr>
      <vt:lpstr>Helvetica</vt:lpstr>
      <vt:lpstr>Segoe UI</vt:lpstr>
      <vt:lpstr>Times</vt:lpstr>
      <vt:lpstr>Times New Roman</vt:lpstr>
      <vt:lpstr>Gallery</vt:lpstr>
      <vt:lpstr>PowerPoint Presentation</vt:lpstr>
      <vt:lpstr>Spectrum policy impacts new technology and is just as real as Maxwell’s Equations for implementers of innovative technology </vt:lpstr>
      <vt:lpstr>What is special about &gt;100 GHz?</vt:lpstr>
      <vt:lpstr>What is special about &gt;100 GHz?</vt:lpstr>
      <vt:lpstr>100+ GHz Regulatory Issues</vt:lpstr>
      <vt:lpstr>What is special about &gt;100 GHz?</vt:lpstr>
      <vt:lpstr>Possible Active uses of &gt;100 GHz</vt:lpstr>
      <vt:lpstr>Terahertz Time-Domain Spectroscopy https://en.wikipedia.org/wiki/Terahertz_time-domain_spectroscopy</vt:lpstr>
      <vt:lpstr>“The Chart”: Show available bandwidths with and without sharing with passive service</vt:lpstr>
      <vt:lpstr>PowerPoint Presentation</vt:lpstr>
      <vt:lpstr>Interference/Sharing Scenario</vt:lpstr>
      <vt:lpstr>Approaches to Sharing: Suppression of high elevation angle sidelobes</vt:lpstr>
      <vt:lpstr>Approaches to Sharing: Dynamic null steering as passive satellite crosses over</vt:lpstr>
      <vt:lpstr>Approaches to Sharing: Mesh Network</vt:lpstr>
      <vt:lpstr>Propagation, Directional Antennas</vt:lpstr>
      <vt:lpstr>Recent mmW Policies in US &amp; UK</vt:lpstr>
      <vt:lpstr>Recent mmW Policies in US &amp; UK Comments</vt:lpstr>
      <vt:lpstr>Unique US Provision: Spectrum Horizons Experimental License</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Jornet, Josep M</dc:creator>
  <cp:lastModifiedBy>michael marcus</cp:lastModifiedBy>
  <cp:revision>15</cp:revision>
  <cp:lastPrinted>2018-11-02T13:58:40Z</cp:lastPrinted>
  <dcterms:created xsi:type="dcterms:W3CDTF">2019-10-15T23:50:08Z</dcterms:created>
  <dcterms:modified xsi:type="dcterms:W3CDTF">2022-04-17T21:36:13Z</dcterms:modified>
</cp:coreProperties>
</file>