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88" r:id="rId2"/>
    <p:sldId id="289" r:id="rId3"/>
    <p:sldId id="290" r:id="rId4"/>
    <p:sldId id="291" r:id="rId5"/>
    <p:sldId id="292" r:id="rId6"/>
    <p:sldId id="293" r:id="rId7"/>
    <p:sldId id="294" r:id="rId8"/>
    <p:sldId id="295" r:id="rId9"/>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gartside" initials="j"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3F7FB"/>
    <a:srgbClr val="FAFBF7"/>
    <a:srgbClr val="E3F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72" autoAdjust="0"/>
    <p:restoredTop sz="94660"/>
  </p:normalViewPr>
  <p:slideViewPr>
    <p:cSldViewPr>
      <p:cViewPr varScale="1">
        <p:scale>
          <a:sx n="86" d="100"/>
          <a:sy n="86" d="100"/>
        </p:scale>
        <p:origin x="3240" y="96"/>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0A52B33-2715-4019-939F-72DE8559320A}" type="datetimeFigureOut">
              <a:rPr lang="en-GB" smtClean="0"/>
              <a:pPr/>
              <a:t>11/10/2021</a:t>
            </a:fld>
            <a:endParaRPr lang="en-GB"/>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57A930-EAF1-4482-885D-616596743EAF}" type="slidenum">
              <a:rPr lang="en-GB" smtClean="0"/>
              <a:pPr/>
              <a:t>‹#›</a:t>
            </a:fld>
            <a:endParaRPr lang="en-GB"/>
          </a:p>
        </p:txBody>
      </p:sp>
    </p:spTree>
    <p:extLst>
      <p:ext uri="{BB962C8B-B14F-4D97-AF65-F5344CB8AC3E}">
        <p14:creationId xmlns:p14="http://schemas.microsoft.com/office/powerpoint/2010/main" val="2893751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endParaRPr lang="en-US" dirty="0"/>
          </a:p>
        </p:txBody>
      </p:sp>
      <p:sp>
        <p:nvSpPr>
          <p:cNvPr id="3" name="Subtitle 2"/>
          <p:cNvSpPr>
            <a:spLocks noGrp="1"/>
          </p:cNvSpPr>
          <p:nvPr>
            <p:ph type="subTitle" idx="1" hasCustomPrompt="1"/>
          </p:nvPr>
        </p:nvSpPr>
        <p:spPr>
          <a:xfrm>
            <a:off x="1028700" y="5181600"/>
            <a:ext cx="4800600" cy="23368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err="1"/>
              <a:t>gstyle</a:t>
            </a:r>
            <a:endParaRPr lang="en-US" dirty="0"/>
          </a:p>
        </p:txBody>
      </p:sp>
      <p:sp>
        <p:nvSpPr>
          <p:cNvPr id="4" name="Date Placeholder 3"/>
          <p:cNvSpPr>
            <a:spLocks noGrp="1"/>
          </p:cNvSpPr>
          <p:nvPr>
            <p:ph type="dt" sz="half" idx="10"/>
          </p:nvPr>
        </p:nvSpPr>
        <p:spPr/>
        <p:txBody>
          <a:bodyPr/>
          <a:lstStyle/>
          <a:p>
            <a:fld id="{23918A74-39C5-47EB-A00A-A647CFF158E4}"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9DE1FF-6945-4AD3-B490-8793E32CB549}"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CE10E9-55E2-4F99-8175-BCFB2629039C}"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6B1E0C1-4227-4F18-93F3-38B9164893BE}"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7FBC7A-CB4E-4C29-890D-9303A73B5BF6}" type="datetime1">
              <a:rPr lang="en-US" smtClean="0"/>
              <a:pPr/>
              <a:t>10/11/2021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E6E012E-45E1-4186-B53E-FD8122715598}"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8435C0-C338-4B20-9E59-63D66647A931}" type="datetime1">
              <a:rPr lang="en-US" smtClean="0"/>
              <a:pPr/>
              <a:t>10/11/2021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586270A-81DF-48ED-9B0C-B1D2017C5909}" type="datetime1">
              <a:rPr lang="en-US" smtClean="0"/>
              <a:pPr/>
              <a:t>10/11/2021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343326-07DA-4169-B3DF-0DF5D2837A12}" type="datetime1">
              <a:rPr lang="en-US" smtClean="0"/>
              <a:pPr/>
              <a:t>10/11/2021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C07283-1707-45F7-93DB-9F6300078617}"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15BEFC-B081-4304-B143-F982E9EC5B13}" type="datetime1">
              <a:rPr lang="en-US" smtClean="0"/>
              <a:pPr/>
              <a:t>10/11/2021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A3A10D-7D5E-4932-A76F-CD1632FD3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084E77A-908A-4126-A0A6-E338F9F215B1}" type="datetime1">
              <a:rPr lang="en-US" smtClean="0"/>
              <a:pPr/>
              <a:t>10/11/2021</a:t>
            </a:fld>
            <a:endParaRPr lang="en-US" dirty="0"/>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04A3A10D-7D5E-4932-A76F-CD1632FD3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ebmail.slrconsulting.com/owa/redir.aspx?C=HP4tYEErtkCZchfuClbdtVNH6bSyLtIIHSMLNfmC01F2WgExsIPJqqf8Ll3kpfEtglMyMZ_0FaU.&amp;URL=mailto:techUK@slrconsulting.com"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www.techuk.org/developing-markets/data-centre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332656" y="1087740"/>
            <a:ext cx="5976664"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spcAft>
                <a:spcPts val="1200"/>
              </a:spcAft>
            </a:pPr>
            <a:r>
              <a:rPr lang="en-GB" sz="1200" b="1" dirty="0">
                <a:latin typeface="Calibri" pitchFamily="34" charset="0"/>
              </a:rPr>
              <a:t>Climate Change Agreement for techUK</a:t>
            </a:r>
            <a:endParaRPr lang="en-GB" sz="1200" dirty="0">
              <a:latin typeface="Calibri" pitchFamily="34" charset="0"/>
            </a:endParaRPr>
          </a:p>
          <a:p>
            <a:pPr eaLnBrk="0" fontAlgn="base" hangingPunct="0">
              <a:spcBef>
                <a:spcPct val="0"/>
              </a:spcBef>
              <a:spcAft>
                <a:spcPct val="0"/>
              </a:spcAft>
            </a:pPr>
            <a:r>
              <a:rPr lang="en-GB" sz="2200" dirty="0">
                <a:latin typeface="Cambria" pitchFamily="18" charset="0"/>
              </a:rPr>
              <a:t>Note 06: Obligations under your CCA</a:t>
            </a:r>
          </a:p>
          <a:p>
            <a:pPr eaLnBrk="0" fontAlgn="base" hangingPunct="0">
              <a:spcBef>
                <a:spcPct val="0"/>
              </a:spcBef>
              <a:spcAft>
                <a:spcPct val="0"/>
              </a:spcAft>
            </a:pPr>
            <a:r>
              <a:rPr lang="en-GB" sz="2200" dirty="0">
                <a:latin typeface="Cambria" pitchFamily="18" charset="0"/>
              </a:rPr>
              <a:t>including audits</a:t>
            </a:r>
          </a:p>
        </p:txBody>
      </p:sp>
      <p:cxnSp>
        <p:nvCxnSpPr>
          <p:cNvPr id="13" name="Straight Connector 12"/>
          <p:cNvCxnSpPr/>
          <p:nvPr/>
        </p:nvCxnSpPr>
        <p:spPr>
          <a:xfrm>
            <a:off x="364765" y="2123728"/>
            <a:ext cx="6192688" cy="0"/>
          </a:xfrm>
          <a:prstGeom prst="line">
            <a:avLst/>
          </a:prstGeom>
          <a:ln>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428442" y="1699596"/>
            <a:ext cx="1485022" cy="400110"/>
          </a:xfrm>
          <a:prstGeom prst="rect">
            <a:avLst/>
          </a:prstGeom>
          <a:noFill/>
        </p:spPr>
        <p:txBody>
          <a:bodyPr wrap="none" rtlCol="0">
            <a:spAutoFit/>
          </a:bodyPr>
          <a:lstStyle/>
          <a:p>
            <a:r>
              <a:rPr lang="en-GB" sz="2000" dirty="0">
                <a:solidFill>
                  <a:schemeClr val="accent4">
                    <a:lumMod val="50000"/>
                  </a:schemeClr>
                </a:solidFill>
                <a:latin typeface="Calibri" pitchFamily="34" charset="0"/>
              </a:rPr>
              <a:t>August 2021</a:t>
            </a:r>
          </a:p>
        </p:txBody>
      </p:sp>
      <p:sp>
        <p:nvSpPr>
          <p:cNvPr id="3" name="TextBox 2"/>
          <p:cNvSpPr txBox="1"/>
          <p:nvPr/>
        </p:nvSpPr>
        <p:spPr>
          <a:xfrm>
            <a:off x="367567" y="268272"/>
            <a:ext cx="1909305" cy="631319"/>
          </a:xfrm>
          <a:prstGeom prst="rect">
            <a:avLst/>
          </a:prstGeom>
          <a:noFill/>
        </p:spPr>
        <p:txBody>
          <a:bodyPr wrap="square" rtlCol="0">
            <a:spAutoFit/>
          </a:bodyPr>
          <a:lstStyle/>
          <a:p>
            <a:endParaRPr lang="en-GB" dirty="0"/>
          </a:p>
        </p:txBody>
      </p:sp>
      <p:sp>
        <p:nvSpPr>
          <p:cNvPr id="2" name="TextBox 1"/>
          <p:cNvSpPr txBox="1"/>
          <p:nvPr/>
        </p:nvSpPr>
        <p:spPr>
          <a:xfrm>
            <a:off x="549000" y="2195736"/>
            <a:ext cx="5760000" cy="6454075"/>
          </a:xfrm>
          <a:prstGeom prst="rect">
            <a:avLst/>
          </a:prstGeom>
          <a:noFill/>
        </p:spPr>
        <p:txBody>
          <a:bodyPr wrap="square" rtlCol="0">
            <a:spAutoFit/>
          </a:bodyPr>
          <a:lstStyle/>
          <a:p>
            <a:pPr algn="just">
              <a:lnSpc>
                <a:spcPct val="120000"/>
              </a:lnSpc>
              <a:spcAft>
                <a:spcPts val="600"/>
              </a:spcAft>
            </a:pPr>
            <a:r>
              <a:rPr lang="en-GB" sz="1200" b="1" u="sng" dirty="0">
                <a:latin typeface="Calibri" pitchFamily="34" charset="0"/>
                <a:ea typeface="Calibri"/>
                <a:cs typeface="Times New Roman"/>
              </a:rPr>
              <a:t>What are our obligations under the CCA?</a:t>
            </a:r>
          </a:p>
          <a:p>
            <a:r>
              <a:rPr lang="en-GB" sz="1100" dirty="0">
                <a:latin typeface="Calibri" pitchFamily="34" charset="0"/>
              </a:rPr>
              <a:t>Your obligations under the CCA are described in the Underlying Agreement and can be summarised into the following themes:</a:t>
            </a:r>
          </a:p>
          <a:p>
            <a:pPr marL="355600" indent="-177800">
              <a:buFont typeface="Arial" pitchFamily="34" charset="0"/>
              <a:buChar char="•"/>
            </a:pPr>
            <a:r>
              <a:rPr lang="en-GB" sz="1100" dirty="0">
                <a:latin typeface="Calibri" pitchFamily="34" charset="0"/>
              </a:rPr>
              <a:t>Reporting data to allow performance against the targets to be assessed; and </a:t>
            </a:r>
          </a:p>
          <a:p>
            <a:pPr marL="355600" indent="-177800">
              <a:buFont typeface="Arial" pitchFamily="34" charset="0"/>
              <a:buChar char="•"/>
            </a:pPr>
            <a:r>
              <a:rPr lang="en-GB" sz="1100" dirty="0">
                <a:latin typeface="Calibri" pitchFamily="34" charset="0"/>
              </a:rPr>
              <a:t>Keeping the underlying agreement up to date;</a:t>
            </a:r>
          </a:p>
          <a:p>
            <a:pPr marL="355600" indent="-177800">
              <a:buFont typeface="Arial" pitchFamily="34" charset="0"/>
              <a:buChar char="•"/>
            </a:pPr>
            <a:r>
              <a:rPr lang="en-GB" sz="1100" dirty="0">
                <a:latin typeface="Calibri" pitchFamily="34" charset="0"/>
              </a:rPr>
              <a:t>Maintaining audit trails to verify all quantitative and qualitative information used to comply with your CCA.</a:t>
            </a:r>
          </a:p>
          <a:p>
            <a:endParaRPr lang="en-GB" sz="1100" dirty="0">
              <a:latin typeface="Calibri" pitchFamily="34" charset="0"/>
            </a:endParaRPr>
          </a:p>
          <a:p>
            <a:r>
              <a:rPr lang="en-GB" sz="1100" dirty="0">
                <a:latin typeface="Calibri" pitchFamily="34" charset="0"/>
              </a:rPr>
              <a:t>Further  information on the first bullet can be found in Guidance Note 7 “Reporting data at each Target Period”.  This note focusses on the last two bullets.</a:t>
            </a:r>
          </a:p>
          <a:p>
            <a:endParaRPr lang="en-GB" sz="1200" dirty="0">
              <a:latin typeface="Calibri" pitchFamily="34" charset="0"/>
            </a:endParaRPr>
          </a:p>
          <a:p>
            <a:pPr>
              <a:spcAft>
                <a:spcPts val="1200"/>
              </a:spcAft>
            </a:pPr>
            <a:r>
              <a:rPr lang="en-GB" sz="1200" b="1" u="sng" dirty="0">
                <a:latin typeface="Calibri" pitchFamily="34" charset="0"/>
              </a:rPr>
              <a:t>Variations</a:t>
            </a:r>
          </a:p>
          <a:p>
            <a:pPr algn="just">
              <a:spcAft>
                <a:spcPts val="600"/>
              </a:spcAft>
            </a:pPr>
            <a:r>
              <a:rPr lang="en-GB" sz="1100" dirty="0">
                <a:effectLst/>
                <a:latin typeface="Calibri" pitchFamily="34" charset="0"/>
                <a:ea typeface="Calibri"/>
                <a:cs typeface="Times New Roman"/>
              </a:rPr>
              <a:t>A ‘variation’ is the name of the process which </a:t>
            </a:r>
            <a:r>
              <a:rPr lang="en-GB" sz="1100" dirty="0">
                <a:latin typeface="Calibri" pitchFamily="34" charset="0"/>
                <a:ea typeface="Calibri"/>
                <a:cs typeface="Times New Roman"/>
              </a:rPr>
              <a:t>facilitates a change </a:t>
            </a:r>
            <a:r>
              <a:rPr lang="en-GB" sz="1100" dirty="0">
                <a:effectLst/>
                <a:latin typeface="Calibri" pitchFamily="34" charset="0"/>
                <a:ea typeface="Calibri"/>
                <a:cs typeface="Times New Roman"/>
              </a:rPr>
              <a:t>to your Underlying Agreement because something has changed and hence the agreement is out of date.  The list below shows when changes occur and hence a ‘variation’ may be needed.</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Change of ownership – where a site or all sites in an agreement are sold by one company to another;</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Change of company name and/or legal entity;</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Change of site name or error in site or company address;</a:t>
            </a:r>
          </a:p>
          <a:p>
            <a:pPr marL="361950" indent="-180975" algn="just">
              <a:spcAft>
                <a:spcPts val="300"/>
              </a:spcAft>
              <a:buFont typeface="Arial" pitchFamily="34" charset="0"/>
              <a:buChar char="•"/>
            </a:pPr>
            <a:r>
              <a:rPr lang="en-GB" sz="1100" dirty="0">
                <a:latin typeface="Calibri" pitchFamily="34" charset="0"/>
                <a:ea typeface="Calibri"/>
                <a:cs typeface="Times New Roman"/>
              </a:rPr>
              <a:t>The contact details for the Responsible Person or Administration Contact changes;</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Changes to the base year data due to ‘structural change’ – there are various scenarios of ‘structural change’ in the official definition however in practice, this includes</a:t>
            </a:r>
          </a:p>
          <a:p>
            <a:pPr marL="714375" indent="-171450" algn="just">
              <a:spcAft>
                <a:spcPts val="300"/>
              </a:spcAft>
              <a:buFont typeface="Arial" pitchFamily="34" charset="0"/>
              <a:buChar char="•"/>
            </a:pPr>
            <a:r>
              <a:rPr lang="en-GB" sz="1100" dirty="0">
                <a:latin typeface="Calibri" pitchFamily="34" charset="0"/>
                <a:ea typeface="Calibri"/>
                <a:cs typeface="Times New Roman"/>
              </a:rPr>
              <a:t>Ceasing the eligible process within the site or your 70/30 status changes from pass to fail (or vice-versa);</a:t>
            </a:r>
          </a:p>
          <a:p>
            <a:pPr marL="714375" indent="-171450" algn="just">
              <a:spcAft>
                <a:spcPts val="300"/>
              </a:spcAft>
              <a:buFont typeface="Arial" pitchFamily="34" charset="0"/>
              <a:buChar char="•"/>
            </a:pPr>
            <a:r>
              <a:rPr lang="en-GB" sz="1100" dirty="0">
                <a:latin typeface="Calibri" pitchFamily="34" charset="0"/>
                <a:ea typeface="Calibri"/>
                <a:cs typeface="Times New Roman"/>
              </a:rPr>
              <a:t>Changes to what you include under 3/7ths provision of the 70/30 rule;</a:t>
            </a:r>
          </a:p>
          <a:p>
            <a:pPr marL="714375" indent="-171450" algn="just">
              <a:spcAft>
                <a:spcPts val="300"/>
              </a:spcAft>
              <a:buFont typeface="Arial" pitchFamily="34" charset="0"/>
              <a:buChar char="•"/>
            </a:pPr>
            <a:r>
              <a:rPr lang="en-GB" sz="1100" dirty="0">
                <a:latin typeface="Calibri" pitchFamily="34" charset="0"/>
                <a:ea typeface="Calibri"/>
                <a:cs typeface="Times New Roman"/>
              </a:rPr>
              <a:t>An eligible process moves into or out of the site boundary .</a:t>
            </a:r>
          </a:p>
          <a:p>
            <a:pPr marL="361950" indent="-180975" algn="just">
              <a:spcAft>
                <a:spcPts val="300"/>
              </a:spcAft>
              <a:buFont typeface="Arial" pitchFamily="34" charset="0"/>
              <a:buChar char="•"/>
            </a:pPr>
            <a:r>
              <a:rPr lang="en-GB" sz="1100" dirty="0">
                <a:latin typeface="Calibri" pitchFamily="34" charset="0"/>
                <a:ea typeface="Calibri"/>
                <a:cs typeface="Times New Roman"/>
              </a:rPr>
              <a:t>Discovery of an error in base year data;</a:t>
            </a:r>
          </a:p>
          <a:p>
            <a:pPr marL="361950" indent="-180975" algn="just">
              <a:spcAft>
                <a:spcPts val="300"/>
              </a:spcAft>
              <a:buFont typeface="Arial" pitchFamily="34" charset="0"/>
              <a:buChar char="•"/>
            </a:pPr>
            <a:r>
              <a:rPr lang="en-GB" sz="1100" dirty="0">
                <a:latin typeface="Calibri" pitchFamily="34" charset="0"/>
                <a:ea typeface="Calibri"/>
                <a:cs typeface="Times New Roman"/>
              </a:rPr>
              <a:t>The UK/EU ETS permit number changes.</a:t>
            </a:r>
          </a:p>
          <a:p>
            <a:pPr algn="just"/>
            <a:r>
              <a:rPr lang="en-GB" sz="1100" dirty="0">
                <a:latin typeface="Calibri" pitchFamily="34" charset="0"/>
                <a:ea typeface="Calibri"/>
                <a:cs typeface="Times New Roman"/>
              </a:rPr>
              <a:t>Certain changes needs to be notified to the Environment Agency (EA) within 20 working days so please contact us as soon as possible if any change may affect your CCA and we will advise you. Sometimes a change may not require a variation, however failure to notify the EA within 20 days could result in a penalty.</a:t>
            </a:r>
          </a:p>
          <a:p>
            <a:pPr algn="just"/>
            <a:endParaRPr lang="en-GB" sz="1100" dirty="0">
              <a:effectLst/>
              <a:latin typeface="Calibri" pitchFamily="34" charset="0"/>
              <a:ea typeface="Calibri"/>
              <a:cs typeface="Times New Roman"/>
            </a:endParaRP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1</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5" name="Picture 14" descr="techUK logo image.png">
            <a:extLst>
              <a:ext uri="{FF2B5EF4-FFF2-40B4-BE49-F238E27FC236}">
                <a16:creationId xmlns:a16="http://schemas.microsoft.com/office/drawing/2014/main" id="{6DADA37C-BEE0-44C0-892A-2A26453F2C3C}"/>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9000" y="1115616"/>
            <a:ext cx="5760000" cy="7494359"/>
          </a:xfrm>
          <a:prstGeom prst="rect">
            <a:avLst/>
          </a:prstGeom>
          <a:noFill/>
        </p:spPr>
        <p:txBody>
          <a:bodyPr wrap="square" rtlCol="0">
            <a:spAutoFit/>
          </a:bodyPr>
          <a:lstStyle/>
          <a:p>
            <a:r>
              <a:rPr lang="en-GB" sz="1200" b="1" u="sng" dirty="0">
                <a:latin typeface="Calibri" pitchFamily="34" charset="0"/>
              </a:rPr>
              <a:t>Variations (cont’d)</a:t>
            </a:r>
          </a:p>
          <a:p>
            <a:pPr algn="just"/>
            <a:endParaRPr lang="en-GB" sz="1100" dirty="0">
              <a:latin typeface="Calibri" pitchFamily="34" charset="0"/>
              <a:ea typeface="Calibri"/>
              <a:cs typeface="Times New Roman"/>
            </a:endParaRPr>
          </a:p>
          <a:p>
            <a:pPr algn="just">
              <a:spcAft>
                <a:spcPts val="600"/>
              </a:spcAft>
            </a:pPr>
            <a:r>
              <a:rPr lang="en-GB" sz="1100" dirty="0">
                <a:latin typeface="Calibri" pitchFamily="34" charset="0"/>
                <a:ea typeface="Calibri"/>
                <a:cs typeface="Times New Roman"/>
              </a:rPr>
              <a:t>Changes that will not be allowed include: </a:t>
            </a:r>
          </a:p>
          <a:p>
            <a:pPr marL="361950" indent="-180975" algn="just">
              <a:spcAft>
                <a:spcPts val="300"/>
              </a:spcAft>
              <a:buFont typeface="Arial" pitchFamily="34" charset="0"/>
              <a:buChar char="•"/>
            </a:pPr>
            <a:r>
              <a:rPr lang="en-GB" sz="1100" dirty="0">
                <a:latin typeface="Calibri" pitchFamily="34" charset="0"/>
                <a:ea typeface="Calibri"/>
                <a:cs typeface="Times New Roman"/>
              </a:rPr>
              <a:t>A change to the percentage reduction applied to base year to derive targets;</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Change to the base year dates;</a:t>
            </a:r>
          </a:p>
          <a:p>
            <a:pPr marL="361950" indent="-180975" algn="just">
              <a:spcAft>
                <a:spcPts val="300"/>
              </a:spcAft>
              <a:buFont typeface="Arial" pitchFamily="34" charset="0"/>
              <a:buChar char="•"/>
            </a:pPr>
            <a:r>
              <a:rPr lang="en-GB" sz="1100" dirty="0">
                <a:latin typeface="Calibri" pitchFamily="34" charset="0"/>
                <a:ea typeface="Calibri"/>
                <a:cs typeface="Times New Roman"/>
              </a:rPr>
              <a:t>Changing to another CCA (unless the eligibility of the sites changing and thus another sector is more appropriate).</a:t>
            </a:r>
          </a:p>
          <a:p>
            <a:pPr algn="just">
              <a:spcAft>
                <a:spcPts val="300"/>
              </a:spcAft>
            </a:pPr>
            <a:endParaRPr lang="en-GB" sz="1100" dirty="0">
              <a:latin typeface="Calibri" pitchFamily="34" charset="0"/>
              <a:ea typeface="Calibri"/>
              <a:cs typeface="Times New Roman"/>
            </a:endParaRPr>
          </a:p>
          <a:p>
            <a:pPr>
              <a:spcAft>
                <a:spcPts val="1200"/>
              </a:spcAft>
            </a:pPr>
            <a:r>
              <a:rPr lang="en-GB" sz="1200" b="1" u="sng" dirty="0">
                <a:latin typeface="Calibri" pitchFamily="34" charset="0"/>
              </a:rPr>
              <a:t>Maintaining an audit trail – the ‘Evidence Pack’</a:t>
            </a:r>
          </a:p>
          <a:p>
            <a:pPr algn="just">
              <a:spcAft>
                <a:spcPts val="600"/>
              </a:spcAft>
            </a:pPr>
            <a:r>
              <a:rPr lang="en-GB" sz="1100" dirty="0">
                <a:latin typeface="Calibri" pitchFamily="34" charset="0"/>
                <a:ea typeface="Calibri"/>
                <a:cs typeface="Times New Roman"/>
              </a:rPr>
              <a:t>An important requirement of your CCA is to make sure that comprehensive records are retained and kept up to date.   You should keep all data and documentation relating to your CCA in an ‘Evidence Pack’.  It is important that records are complete and current as this is the prime evidence base of compliance should you be audited by the Environment Agency (EA) or Her Majesty’s Customs &amp; Revenue (HMRC).</a:t>
            </a:r>
          </a:p>
          <a:p>
            <a:pPr algn="just">
              <a:spcAft>
                <a:spcPts val="600"/>
              </a:spcAft>
            </a:pPr>
            <a:r>
              <a:rPr lang="en-GB" sz="1100" dirty="0">
                <a:latin typeface="Calibri" pitchFamily="34" charset="0"/>
                <a:ea typeface="Calibri"/>
                <a:cs typeface="Times New Roman"/>
              </a:rPr>
              <a:t>The evidence pack could include the type of information below: </a:t>
            </a:r>
          </a:p>
          <a:p>
            <a:pPr marL="361950" indent="-180975" algn="just">
              <a:spcAft>
                <a:spcPts val="600"/>
              </a:spcAft>
              <a:buFont typeface="Arial" pitchFamily="34" charset="0"/>
              <a:buChar char="•"/>
            </a:pPr>
            <a:r>
              <a:rPr lang="en-GB" sz="1100" dirty="0">
                <a:latin typeface="Calibri" pitchFamily="34" charset="0"/>
                <a:ea typeface="Calibri"/>
                <a:cs typeface="Times New Roman"/>
              </a:rPr>
              <a:t>Copies of the documents you supplied for your CCA application (e.g. site plan);</a:t>
            </a:r>
          </a:p>
          <a:p>
            <a:pPr marL="361950" indent="-180975" algn="just">
              <a:spcAft>
                <a:spcPts val="600"/>
              </a:spcAft>
              <a:buFont typeface="Arial" pitchFamily="34" charset="0"/>
              <a:buChar char="•"/>
            </a:pPr>
            <a:r>
              <a:rPr lang="en-GB" sz="1100" dirty="0">
                <a:latin typeface="Calibri" pitchFamily="34" charset="0"/>
                <a:ea typeface="Calibri"/>
                <a:cs typeface="Times New Roman"/>
              </a:rPr>
              <a:t>Records of 70/30 rule calculations; </a:t>
            </a:r>
          </a:p>
          <a:p>
            <a:pPr marL="361950" indent="-180975" algn="just">
              <a:spcAft>
                <a:spcPts val="600"/>
              </a:spcAft>
              <a:buFont typeface="Arial" pitchFamily="34" charset="0"/>
              <a:buChar char="•"/>
            </a:pPr>
            <a:r>
              <a:rPr lang="en-GB" sz="1100" dirty="0">
                <a:latin typeface="Calibri" pitchFamily="34" charset="0"/>
                <a:ea typeface="Calibri"/>
                <a:cs typeface="Times New Roman"/>
              </a:rPr>
              <a:t>Details of sub metering; </a:t>
            </a:r>
          </a:p>
          <a:p>
            <a:pPr marL="361950" indent="-180975" algn="just">
              <a:spcAft>
                <a:spcPts val="600"/>
              </a:spcAft>
              <a:buFont typeface="Arial" pitchFamily="34" charset="0"/>
              <a:buChar char="•"/>
            </a:pPr>
            <a:r>
              <a:rPr lang="en-GB" sz="1100" dirty="0">
                <a:latin typeface="Calibri" pitchFamily="34" charset="0"/>
                <a:ea typeface="Calibri"/>
                <a:cs typeface="Times New Roman"/>
              </a:rPr>
              <a:t>Copies of your Underlying Agreement and any subsequent amendments;</a:t>
            </a:r>
          </a:p>
          <a:p>
            <a:pPr marL="361950" indent="-180975" algn="just">
              <a:spcAft>
                <a:spcPts val="600"/>
              </a:spcAft>
              <a:buFont typeface="Arial" pitchFamily="34" charset="0"/>
              <a:buChar char="•"/>
            </a:pPr>
            <a:r>
              <a:rPr lang="en-GB" sz="1100" dirty="0">
                <a:latin typeface="Calibri" pitchFamily="34" charset="0"/>
                <a:ea typeface="Calibri"/>
                <a:cs typeface="Times New Roman"/>
              </a:rPr>
              <a:t>Audit trails for energy data for Base Year and subsequent Target Periods, including weekly or monthly summaries, invoices and credit notes, explanation of where and how estimations have been used;</a:t>
            </a:r>
          </a:p>
          <a:p>
            <a:pPr marL="361950" indent="-180975" algn="just">
              <a:spcAft>
                <a:spcPts val="600"/>
              </a:spcAft>
              <a:buFont typeface="Arial" pitchFamily="34" charset="0"/>
              <a:buChar char="•"/>
            </a:pPr>
            <a:r>
              <a:rPr lang="en-GB" sz="1100" dirty="0">
                <a:latin typeface="Calibri" pitchFamily="34" charset="0"/>
                <a:ea typeface="Calibri"/>
                <a:cs typeface="Times New Roman"/>
              </a:rPr>
              <a:t>Meter calibration records (where appropriate);</a:t>
            </a:r>
          </a:p>
          <a:p>
            <a:pPr marL="361950" indent="-180975" algn="just">
              <a:spcAft>
                <a:spcPts val="600"/>
              </a:spcAft>
              <a:buFont typeface="Arial" pitchFamily="34" charset="0"/>
              <a:buChar char="•"/>
            </a:pPr>
            <a:r>
              <a:rPr lang="en-GB" sz="1100" dirty="0">
                <a:latin typeface="Calibri" pitchFamily="34" charset="0"/>
                <a:ea typeface="Calibri"/>
                <a:cs typeface="Times New Roman"/>
              </a:rPr>
              <a:t>Target period reporting data forms; </a:t>
            </a:r>
          </a:p>
          <a:p>
            <a:pPr marL="361950" indent="-180975" algn="just">
              <a:spcAft>
                <a:spcPts val="600"/>
              </a:spcAft>
              <a:buFont typeface="Arial" pitchFamily="34" charset="0"/>
              <a:buChar char="•"/>
            </a:pPr>
            <a:r>
              <a:rPr lang="en-GB" sz="1100" dirty="0">
                <a:latin typeface="Calibri" pitchFamily="34" charset="0"/>
                <a:ea typeface="Calibri"/>
                <a:cs typeface="Times New Roman"/>
              </a:rPr>
              <a:t>Any documentation relating to buy-out (if applicable);</a:t>
            </a:r>
          </a:p>
          <a:p>
            <a:pPr marL="361950" indent="-180975" algn="just">
              <a:spcAft>
                <a:spcPts val="600"/>
              </a:spcAft>
              <a:buFont typeface="Arial" pitchFamily="34" charset="0"/>
              <a:buChar char="•"/>
            </a:pPr>
            <a:r>
              <a:rPr lang="en-GB" sz="1100" dirty="0">
                <a:latin typeface="Calibri" pitchFamily="34" charset="0"/>
                <a:ea typeface="Calibri"/>
                <a:cs typeface="Times New Roman"/>
              </a:rPr>
              <a:t>Any documentation and evidence relating to variations (if applicable);</a:t>
            </a:r>
          </a:p>
          <a:p>
            <a:pPr marL="361950" indent="-180975" algn="just">
              <a:spcAft>
                <a:spcPts val="600"/>
              </a:spcAft>
              <a:buFont typeface="Arial" pitchFamily="34" charset="0"/>
              <a:buChar char="•"/>
            </a:pPr>
            <a:r>
              <a:rPr lang="en-GB" sz="1100" dirty="0">
                <a:latin typeface="Calibri" pitchFamily="34" charset="0"/>
                <a:ea typeface="Calibri"/>
                <a:cs typeface="Times New Roman"/>
              </a:rPr>
              <a:t>Copies of all PP10 and PP11 forms &amp; any subsequent updates;</a:t>
            </a:r>
          </a:p>
          <a:p>
            <a:pPr marL="361950" indent="-180975" algn="just">
              <a:spcAft>
                <a:spcPts val="600"/>
              </a:spcAft>
              <a:buFont typeface="Arial" pitchFamily="34" charset="0"/>
              <a:buChar char="•"/>
            </a:pPr>
            <a:r>
              <a:rPr lang="en-GB" sz="1100" dirty="0">
                <a:latin typeface="Calibri" pitchFamily="34" charset="0"/>
                <a:ea typeface="Calibri"/>
                <a:cs typeface="Times New Roman"/>
              </a:rPr>
              <a:t>Internal procedures (e.g. for collecting, checking and storing data, energy policies, energy efficiency studies and projects implemented);</a:t>
            </a:r>
          </a:p>
          <a:p>
            <a:pPr marL="361950" indent="-180975" algn="just">
              <a:spcAft>
                <a:spcPts val="600"/>
              </a:spcAft>
              <a:buFont typeface="Arial" pitchFamily="34" charset="0"/>
              <a:buChar char="•"/>
            </a:pPr>
            <a:r>
              <a:rPr lang="en-GB" sz="1100" dirty="0">
                <a:latin typeface="Calibri" pitchFamily="34" charset="0"/>
                <a:ea typeface="Calibri"/>
                <a:cs typeface="Times New Roman"/>
              </a:rPr>
              <a:t>Correspondence with the sector association (i.e. techUK, SLR Consulting Ltd) or Environment Agency;</a:t>
            </a:r>
          </a:p>
          <a:p>
            <a:pPr marL="361950" indent="-180975" algn="just">
              <a:spcAft>
                <a:spcPts val="600"/>
              </a:spcAft>
              <a:buFont typeface="Arial" pitchFamily="34" charset="0"/>
              <a:buChar char="•"/>
            </a:pPr>
            <a:r>
              <a:rPr lang="en-GB" sz="1100" dirty="0">
                <a:latin typeface="Calibri" pitchFamily="34" charset="0"/>
                <a:ea typeface="Calibri"/>
                <a:cs typeface="Times New Roman"/>
              </a:rPr>
              <a:t>Copies of any audits undertaken at the site or company.</a:t>
            </a:r>
          </a:p>
          <a:p>
            <a:pPr algn="just">
              <a:spcBef>
                <a:spcPts val="600"/>
              </a:spcBef>
              <a:spcAft>
                <a:spcPts val="600"/>
              </a:spcAft>
            </a:pPr>
            <a:r>
              <a:rPr lang="en-GB" sz="1100" dirty="0">
                <a:latin typeface="Calibri" pitchFamily="34" charset="0"/>
                <a:ea typeface="Calibri"/>
                <a:cs typeface="Times New Roman"/>
              </a:rPr>
              <a:t>The above list is not exhaustive and you may not have/need records of all the items listed, however it can be used as an aide memoire for your record keeping process.</a:t>
            </a:r>
          </a:p>
        </p:txBody>
      </p:sp>
      <p:sp>
        <p:nvSpPr>
          <p:cNvPr id="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2</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9" name="Picture 8" descr="techUK logo image.png">
            <a:extLst>
              <a:ext uri="{FF2B5EF4-FFF2-40B4-BE49-F238E27FC236}">
                <a16:creationId xmlns:a16="http://schemas.microsoft.com/office/drawing/2014/main" id="{70167B13-008D-44A8-A8C3-667CC2231B40}"/>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9000" y="1115616"/>
            <a:ext cx="5760000" cy="1692771"/>
          </a:xfrm>
          <a:prstGeom prst="rect">
            <a:avLst/>
          </a:prstGeom>
          <a:noFill/>
        </p:spPr>
        <p:txBody>
          <a:bodyPr wrap="square" rtlCol="0">
            <a:spAutoFit/>
          </a:bodyPr>
          <a:lstStyle/>
          <a:p>
            <a:pPr>
              <a:spcAft>
                <a:spcPts val="600"/>
              </a:spcAft>
            </a:pPr>
            <a:r>
              <a:rPr lang="en-GB" sz="1200" b="1" u="sng" dirty="0">
                <a:latin typeface="Calibri" pitchFamily="34" charset="0"/>
              </a:rPr>
              <a:t>Audits</a:t>
            </a:r>
          </a:p>
          <a:p>
            <a:pPr algn="just">
              <a:spcAft>
                <a:spcPts val="600"/>
              </a:spcAft>
            </a:pPr>
            <a:r>
              <a:rPr lang="en-GB" sz="1100" dirty="0">
                <a:latin typeface="Calibri" pitchFamily="34" charset="0"/>
                <a:ea typeface="Calibri"/>
                <a:cs typeface="Times New Roman"/>
              </a:rPr>
              <a:t>The EA and HMRC may choose to audit you to check that your CCA is correct or to check that you have correctly claimed the CCL discount.</a:t>
            </a:r>
          </a:p>
          <a:p>
            <a:pPr algn="just">
              <a:spcAft>
                <a:spcPts val="600"/>
              </a:spcAft>
            </a:pPr>
            <a:r>
              <a:rPr lang="en-GB" sz="1100" u="sng" dirty="0">
                <a:latin typeface="Calibri" pitchFamily="34" charset="0"/>
                <a:ea typeface="Calibri"/>
                <a:cs typeface="Times New Roman"/>
              </a:rPr>
              <a:t>Environment Agency Audits</a:t>
            </a:r>
          </a:p>
          <a:p>
            <a:pPr algn="just">
              <a:spcAft>
                <a:spcPts val="600"/>
              </a:spcAft>
            </a:pPr>
            <a:r>
              <a:rPr lang="en-GB" sz="1100" dirty="0">
                <a:latin typeface="Calibri" pitchFamily="34" charset="0"/>
                <a:ea typeface="Calibri"/>
                <a:cs typeface="Times New Roman"/>
              </a:rPr>
              <a:t>The EA undertake audits to verify your eligibility for a CCA and your performance against the targets. These audits concentrate on eligibility, baseline data and any target period performance data. Selection for audit may be risk based or random selection. The EA audit process flow is shown below.  </a:t>
            </a:r>
          </a:p>
        </p:txBody>
      </p:sp>
      <p:pic>
        <p:nvPicPr>
          <p:cNvPr id="7" name="Picture 2"/>
          <p:cNvPicPr>
            <a:picLocks noChangeAspect="1" noChangeArrowheads="1"/>
          </p:cNvPicPr>
          <p:nvPr/>
        </p:nvPicPr>
        <p:blipFill>
          <a:blip r:embed="rId2" cstate="print"/>
          <a:srcRect b="1282"/>
          <a:stretch>
            <a:fillRect/>
          </a:stretch>
        </p:blipFill>
        <p:spPr bwMode="auto">
          <a:xfrm>
            <a:off x="1428741" y="2987824"/>
            <a:ext cx="4000518" cy="5472608"/>
          </a:xfrm>
          <a:prstGeom prst="rect">
            <a:avLst/>
          </a:prstGeom>
          <a:noFill/>
          <a:ln w="9525">
            <a:noFill/>
            <a:miter lim="800000"/>
            <a:headEnd/>
            <a:tailEnd/>
          </a:ln>
        </p:spPr>
      </p:pic>
      <p:sp>
        <p:nvSpPr>
          <p:cNvPr id="9"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3</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1" name="Picture 10" descr="techUK logo image.png">
            <a:extLst>
              <a:ext uri="{FF2B5EF4-FFF2-40B4-BE49-F238E27FC236}">
                <a16:creationId xmlns:a16="http://schemas.microsoft.com/office/drawing/2014/main" id="{EE59B9DF-E2DE-4890-BC09-A2E0406EF27F}"/>
              </a:ext>
            </a:extLst>
          </p:cNvPr>
          <p:cNvPicPr>
            <a:picLocks noChangeAspect="1"/>
          </p:cNvPicPr>
          <p:nvPr/>
        </p:nvPicPr>
        <p:blipFill>
          <a:blip r:embed="rId4" cstate="print"/>
          <a:stretch>
            <a:fillRect/>
          </a:stretch>
        </p:blipFill>
        <p:spPr>
          <a:xfrm>
            <a:off x="343514" y="195575"/>
            <a:ext cx="1512168" cy="5726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9000" y="1115616"/>
            <a:ext cx="5760000" cy="7371249"/>
          </a:xfrm>
          <a:prstGeom prst="rect">
            <a:avLst/>
          </a:prstGeom>
          <a:noFill/>
        </p:spPr>
        <p:txBody>
          <a:bodyPr wrap="square" rtlCol="0">
            <a:spAutoFit/>
          </a:bodyPr>
          <a:lstStyle/>
          <a:p>
            <a:pPr algn="just">
              <a:spcAft>
                <a:spcPts val="600"/>
              </a:spcAft>
            </a:pPr>
            <a:r>
              <a:rPr lang="en-GB" sz="1100" dirty="0">
                <a:latin typeface="Calibri" pitchFamily="34" charset="0"/>
                <a:ea typeface="Calibri"/>
                <a:cs typeface="Times New Roman"/>
              </a:rPr>
              <a:t>The following pages contain detail of what to expect from an Environment Agency audit. As the techUK Helpdesk and the Sector Association contact will be notified of planned audits, they can help you to prepare and provide specific advice in relation to queries.</a:t>
            </a:r>
          </a:p>
          <a:p>
            <a:pPr algn="just">
              <a:spcAft>
                <a:spcPts val="600"/>
              </a:spcAft>
            </a:pPr>
            <a:endParaRPr lang="en-GB" sz="1100" dirty="0">
              <a:latin typeface="Calibri" pitchFamily="34" charset="0"/>
              <a:ea typeface="Calibri"/>
              <a:cs typeface="Times New Roman"/>
            </a:endParaRPr>
          </a:p>
          <a:p>
            <a:pPr algn="just">
              <a:spcAft>
                <a:spcPts val="600"/>
              </a:spcAft>
            </a:pPr>
            <a:r>
              <a:rPr lang="en-GB" sz="1100" u="sng" dirty="0">
                <a:latin typeface="Calibri" pitchFamily="34" charset="0"/>
                <a:ea typeface="Calibri"/>
                <a:cs typeface="Times New Roman"/>
              </a:rPr>
              <a:t>How the EA carry out audits:</a:t>
            </a:r>
          </a:p>
          <a:p>
            <a:pPr algn="just">
              <a:spcAft>
                <a:spcPts val="600"/>
              </a:spcAft>
            </a:pPr>
            <a:r>
              <a:rPr lang="en-GB" sz="1100" dirty="0">
                <a:latin typeface="Calibri" pitchFamily="34" charset="0"/>
                <a:ea typeface="Calibri"/>
                <a:cs typeface="Times New Roman"/>
              </a:rPr>
              <a:t>The EA will inform the operator of a facility (i.e. the company that runs the site) via an emailed letter to the administrative contact. The auditor will then contact the administrative contact to discuss and agree a date for the audit. They will also copy the sector association (i.e. techUK/SLR) into the e-mail. </a:t>
            </a:r>
          </a:p>
          <a:p>
            <a:pPr algn="just">
              <a:spcAft>
                <a:spcPts val="600"/>
              </a:spcAft>
            </a:pPr>
            <a:r>
              <a:rPr lang="en-GB" sz="1100" dirty="0">
                <a:latin typeface="Calibri" pitchFamily="34" charset="0"/>
                <a:ea typeface="Calibri"/>
                <a:cs typeface="Times New Roman"/>
              </a:rPr>
              <a:t>There are two types of audit: a desktop audit or a full site audit.  A desktop audit is intended to be less extensive than a full site audit and is normally used for lower risk or random audits.  </a:t>
            </a:r>
          </a:p>
          <a:p>
            <a:pPr algn="just"/>
            <a:r>
              <a:rPr lang="en-GB" sz="1100" b="1" dirty="0">
                <a:latin typeface="Calibri" pitchFamily="34" charset="0"/>
                <a:ea typeface="Calibri"/>
                <a:cs typeface="Times New Roman"/>
              </a:rPr>
              <a:t>Desktop audits: </a:t>
            </a:r>
          </a:p>
          <a:p>
            <a:pPr algn="just">
              <a:spcAft>
                <a:spcPts val="600"/>
              </a:spcAft>
            </a:pPr>
            <a:r>
              <a:rPr lang="en-GB" sz="1100" dirty="0">
                <a:latin typeface="Calibri" pitchFamily="34" charset="0"/>
                <a:ea typeface="Calibri"/>
                <a:cs typeface="Times New Roman"/>
              </a:rPr>
              <a:t>The EA will ask the company selected for audit to provide them with data for the site before the agreed date of the audit.  The auditor will review the data at their own place of work and hold a phone call on the agreed audit date with the company being audited. A desktop audit phone call typically takes a few hours. </a:t>
            </a:r>
          </a:p>
          <a:p>
            <a:pPr algn="just">
              <a:spcAft>
                <a:spcPts val="600"/>
              </a:spcAft>
            </a:pPr>
            <a:r>
              <a:rPr lang="en-GB" sz="1100" dirty="0">
                <a:latin typeface="Calibri" pitchFamily="34" charset="0"/>
                <a:ea typeface="Calibri"/>
                <a:cs typeface="Times New Roman"/>
              </a:rPr>
              <a:t>The auditor will then produce an initial report based on the data supplied and the responses obtained during the phone call.  If issues are identified that cannot be resolved over the phone or by email within an agreed follow-up period, the EA may escalate the facility to a full site audit.   A final report will be sent once the deadline for resolving any issues from the desktop audit has passed. </a:t>
            </a:r>
          </a:p>
          <a:p>
            <a:pPr algn="just"/>
            <a:r>
              <a:rPr lang="en-GB" sz="1100" b="1" dirty="0">
                <a:latin typeface="Calibri" pitchFamily="34" charset="0"/>
                <a:ea typeface="Calibri"/>
                <a:cs typeface="Times New Roman"/>
              </a:rPr>
              <a:t>Full site audits: </a:t>
            </a:r>
          </a:p>
          <a:p>
            <a:pPr algn="just">
              <a:spcAft>
                <a:spcPts val="600"/>
              </a:spcAft>
            </a:pPr>
            <a:r>
              <a:rPr lang="en-GB" sz="1100" dirty="0">
                <a:latin typeface="Calibri" pitchFamily="34" charset="0"/>
                <a:ea typeface="Calibri"/>
                <a:cs typeface="Times New Roman"/>
              </a:rPr>
              <a:t>When the auditor arranges the audit date, they will ask the company being audited to provide data for the site based on the risk(s) identified or outstanding issues from an escalated desk-based audit.  The company should provide this information by an agreed date in advance of the site audit.  The auditor will then visit the site to examine the data and facility eligibility in greater detail. </a:t>
            </a:r>
          </a:p>
          <a:p>
            <a:pPr algn="just">
              <a:spcAft>
                <a:spcPts val="600"/>
              </a:spcAft>
            </a:pPr>
            <a:r>
              <a:rPr lang="en-GB" sz="1100" dirty="0">
                <a:latin typeface="Calibri" pitchFamily="34" charset="0"/>
                <a:ea typeface="Calibri"/>
                <a:cs typeface="Times New Roman"/>
              </a:rPr>
              <a:t>The auditor will produce an initial report detailing their findings and setting out any recommended actions by the site. This report will also contain a deadline by when any remaining actions need to be completed.   When this deadline passes the auditor will check that these actions have been completed and will then produce a final report which states the final audit outcome. </a:t>
            </a:r>
          </a:p>
          <a:p>
            <a:pPr algn="just">
              <a:spcBef>
                <a:spcPts val="600"/>
              </a:spcBef>
              <a:spcAft>
                <a:spcPts val="600"/>
              </a:spcAft>
            </a:pPr>
            <a:r>
              <a:rPr lang="en-GB" sz="1100" dirty="0">
                <a:latin typeface="Calibri" pitchFamily="34" charset="0"/>
                <a:ea typeface="Calibri"/>
                <a:cs typeface="Times New Roman"/>
              </a:rPr>
              <a:t>During both desktop and site audits, the auditor will ask about the site's eligibility, baseline and target period performance data. Companies must provide evidence on request to answer the auditor's questions (for example calculations to support compliance with the 70% rule). The operator needs to keep records throughout the duration of the agreement and for a period of four years following the termination of the agreement.  If not, they should ensure the sector or their consultants retain a copy. </a:t>
            </a:r>
          </a:p>
        </p:txBody>
      </p:sp>
      <p:sp>
        <p:nvSpPr>
          <p:cNvPr id="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4</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9" name="Picture 8" descr="techUK logo image.png">
            <a:extLst>
              <a:ext uri="{FF2B5EF4-FFF2-40B4-BE49-F238E27FC236}">
                <a16:creationId xmlns:a16="http://schemas.microsoft.com/office/drawing/2014/main" id="{747799D5-FE3E-4CFC-8D32-A7E428A7412B}"/>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8840" y="1115616"/>
            <a:ext cx="5760000" cy="507831"/>
          </a:xfrm>
          <a:prstGeom prst="rect">
            <a:avLst/>
          </a:prstGeom>
          <a:noFill/>
        </p:spPr>
        <p:txBody>
          <a:bodyPr wrap="square" rtlCol="0">
            <a:spAutoFit/>
          </a:bodyPr>
          <a:lstStyle/>
          <a:p>
            <a:pPr>
              <a:spcAft>
                <a:spcPts val="600"/>
              </a:spcAft>
            </a:pPr>
            <a:r>
              <a:rPr lang="en-GB" sz="1100" b="1" u="sng" dirty="0">
                <a:latin typeface="Calibri" pitchFamily="34" charset="0"/>
                <a:ea typeface="Calibri"/>
                <a:cs typeface="Times New Roman"/>
              </a:rPr>
              <a:t>What will the EA’s auditors be looking for and what questions may be asked during an audit?</a:t>
            </a:r>
          </a:p>
          <a:p>
            <a:pPr algn="ctr">
              <a:spcAft>
                <a:spcPts val="600"/>
              </a:spcAft>
            </a:pPr>
            <a:endParaRPr lang="en-GB" sz="1100" b="1" dirty="0">
              <a:latin typeface="Calibri" pitchFamily="34" charset="0"/>
              <a:ea typeface="Calibri"/>
              <a:cs typeface="Times New Roman"/>
            </a:endParaRPr>
          </a:p>
        </p:txBody>
      </p:sp>
      <p:sp>
        <p:nvSpPr>
          <p:cNvPr id="9" name="TextBox 8"/>
          <p:cNvSpPr txBox="1"/>
          <p:nvPr/>
        </p:nvSpPr>
        <p:spPr>
          <a:xfrm>
            <a:off x="548840" y="1543889"/>
            <a:ext cx="5760000" cy="2627249"/>
          </a:xfrm>
          <a:prstGeom prst="rect">
            <a:avLst/>
          </a:prstGeom>
          <a:solidFill>
            <a:schemeClr val="accent1">
              <a:lumMod val="20000"/>
              <a:lumOff val="80000"/>
            </a:schemeClr>
          </a:solidFill>
          <a:ln>
            <a:solidFill>
              <a:schemeClr val="tx2">
                <a:lumMod val="50000"/>
              </a:schemeClr>
            </a:solidFill>
          </a:ln>
        </p:spPr>
        <p:txBody>
          <a:bodyPr wrap="square" tIns="72000" rtlCol="0">
            <a:spAutoFit/>
          </a:bodyPr>
          <a:lstStyle/>
          <a:p>
            <a:pPr algn="just">
              <a:spcAft>
                <a:spcPts val="300"/>
              </a:spcAft>
            </a:pPr>
            <a:r>
              <a:rPr lang="en-GB" sz="1100" b="1" dirty="0">
                <a:latin typeface="Calibri" pitchFamily="34" charset="0"/>
              </a:rPr>
              <a:t>Eligibility</a:t>
            </a:r>
          </a:p>
          <a:p>
            <a:pPr algn="just">
              <a:spcAft>
                <a:spcPts val="300"/>
              </a:spcAft>
            </a:pPr>
            <a:r>
              <a:rPr lang="en-GB" sz="1100" dirty="0">
                <a:latin typeface="Calibri" pitchFamily="34" charset="0"/>
              </a:rPr>
              <a:t>This will assess documentation supplied during scheme application and supporting information, especially the process description and a site plan, will be examined.  In some cases the EA will already hold these documents, if not you will be asked to supply copies.</a:t>
            </a:r>
          </a:p>
          <a:p>
            <a:pPr algn="just">
              <a:spcAft>
                <a:spcPts val="300"/>
              </a:spcAft>
            </a:pPr>
            <a:r>
              <a:rPr lang="en-GB" sz="1100" dirty="0">
                <a:latin typeface="Calibri" pitchFamily="34" charset="0"/>
              </a:rPr>
              <a:t>This should include:- </a:t>
            </a:r>
          </a:p>
          <a:p>
            <a:pPr marL="361950" lvl="1" indent="-180975" algn="just">
              <a:spcAft>
                <a:spcPts val="300"/>
              </a:spcAft>
              <a:buFont typeface="Arial" pitchFamily="34" charset="0"/>
              <a:buChar char="•"/>
              <a:tabLst>
                <a:tab pos="0" algn="l"/>
              </a:tabLst>
            </a:pPr>
            <a:r>
              <a:rPr lang="en-GB" sz="1100" dirty="0">
                <a:latin typeface="Calibri" pitchFamily="34" charset="0"/>
              </a:rPr>
              <a:t>what areas of the site/process meet the eligibility criteria;</a:t>
            </a:r>
          </a:p>
          <a:p>
            <a:pPr marL="361950" lvl="1" indent="-180975" algn="just">
              <a:spcAft>
                <a:spcPts val="300"/>
              </a:spcAft>
              <a:buFont typeface="Arial" pitchFamily="34" charset="0"/>
              <a:buChar char="•"/>
              <a:tabLst>
                <a:tab pos="0" algn="l"/>
              </a:tabLst>
            </a:pPr>
            <a:r>
              <a:rPr lang="en-GB" sz="1100" dirty="0">
                <a:latin typeface="Calibri" pitchFamily="34" charset="0"/>
              </a:rPr>
              <a:t>evidence that the site boundary is correctly defined in the eligibility calculations; </a:t>
            </a:r>
          </a:p>
          <a:p>
            <a:pPr marL="361950" lvl="1" indent="-180975" algn="just">
              <a:spcAft>
                <a:spcPts val="300"/>
              </a:spcAft>
              <a:buFont typeface="Arial" pitchFamily="34" charset="0"/>
              <a:buChar char="•"/>
              <a:tabLst>
                <a:tab pos="0" algn="l"/>
              </a:tabLst>
            </a:pPr>
            <a:r>
              <a:rPr lang="en-GB" sz="1100" dirty="0">
                <a:latin typeface="Calibri" pitchFamily="34" charset="0"/>
              </a:rPr>
              <a:t>how much of the site is eligible to claim the CCL discount, including the 70% and any additional 3/7ths or energy included in the eligible facility; </a:t>
            </a:r>
          </a:p>
          <a:p>
            <a:pPr marL="361950" lvl="1" indent="-180975" algn="just">
              <a:spcAft>
                <a:spcPts val="300"/>
              </a:spcAft>
              <a:buFont typeface="Arial" pitchFamily="34" charset="0"/>
              <a:buChar char="•"/>
              <a:tabLst>
                <a:tab pos="0" algn="l"/>
              </a:tabLst>
            </a:pPr>
            <a:r>
              <a:rPr lang="en-GB" sz="1100" dirty="0">
                <a:latin typeface="Calibri" pitchFamily="34" charset="0"/>
              </a:rPr>
              <a:t>clear identification of the directly associated activities which support the eligible process; </a:t>
            </a:r>
          </a:p>
          <a:p>
            <a:pPr marL="361950" lvl="1" indent="-180975" algn="just">
              <a:spcAft>
                <a:spcPts val="300"/>
              </a:spcAft>
              <a:buFont typeface="Arial" pitchFamily="34" charset="0"/>
              <a:buChar char="•"/>
              <a:tabLst>
                <a:tab pos="0" algn="l"/>
              </a:tabLst>
            </a:pPr>
            <a:r>
              <a:rPr lang="en-GB" sz="1100" dirty="0">
                <a:latin typeface="Calibri" pitchFamily="34" charset="0"/>
              </a:rPr>
              <a:t>where a site fails the 70/30: evidence that permanent sub-metering is recording kWh of energy used by either the eligible, directly associated or ineligible activities. </a:t>
            </a:r>
          </a:p>
          <a:p>
            <a:pPr marL="361950" lvl="1" indent="-180975" algn="just">
              <a:spcAft>
                <a:spcPts val="300"/>
              </a:spcAft>
              <a:buFont typeface="Arial" pitchFamily="34" charset="0"/>
              <a:buChar char="•"/>
              <a:tabLst>
                <a:tab pos="0" algn="l"/>
              </a:tabLst>
            </a:pPr>
            <a:endParaRPr lang="en-GB" sz="1100" dirty="0">
              <a:latin typeface="Calibri" pitchFamily="34" charset="0"/>
              <a:ea typeface="Calibri"/>
              <a:cs typeface="Times New Roman"/>
            </a:endParaRPr>
          </a:p>
        </p:txBody>
      </p:sp>
      <p:sp>
        <p:nvSpPr>
          <p:cNvPr id="11" name="TextBox 10"/>
          <p:cNvSpPr txBox="1"/>
          <p:nvPr/>
        </p:nvSpPr>
        <p:spPr>
          <a:xfrm>
            <a:off x="548680" y="4284141"/>
            <a:ext cx="5760000" cy="2304083"/>
          </a:xfrm>
          <a:prstGeom prst="rect">
            <a:avLst/>
          </a:prstGeom>
          <a:solidFill>
            <a:schemeClr val="accent1">
              <a:lumMod val="20000"/>
              <a:lumOff val="80000"/>
            </a:schemeClr>
          </a:solidFill>
          <a:ln>
            <a:solidFill>
              <a:schemeClr val="tx2">
                <a:lumMod val="50000"/>
              </a:schemeClr>
            </a:solidFill>
          </a:ln>
        </p:spPr>
        <p:txBody>
          <a:bodyPr wrap="square" tIns="72000" rtlCol="0">
            <a:spAutoFit/>
          </a:bodyPr>
          <a:lstStyle/>
          <a:p>
            <a:pPr>
              <a:spcAft>
                <a:spcPts val="300"/>
              </a:spcAft>
            </a:pPr>
            <a:r>
              <a:rPr lang="en-GB" sz="1100" b="1" dirty="0">
                <a:latin typeface="Calibri" pitchFamily="34" charset="0"/>
              </a:rPr>
              <a:t>The 70/30 Rule</a:t>
            </a:r>
          </a:p>
          <a:p>
            <a:pPr>
              <a:spcAft>
                <a:spcPts val="300"/>
              </a:spcAft>
            </a:pPr>
            <a:r>
              <a:rPr lang="en-GB" sz="1100" dirty="0">
                <a:latin typeface="Calibri" pitchFamily="34" charset="0"/>
              </a:rPr>
              <a:t>For eligibility there should be a clear analysis of the eligible and non-eligible energy use on the site to demonstrate whether the site meets the 70/30 rule. </a:t>
            </a:r>
          </a:p>
          <a:p>
            <a:pPr>
              <a:spcAft>
                <a:spcPts val="300"/>
              </a:spcAft>
            </a:pPr>
            <a:r>
              <a:rPr lang="en-GB" sz="1100" dirty="0">
                <a:latin typeface="Calibri" pitchFamily="34" charset="0"/>
              </a:rPr>
              <a:t>Where the eligible energy use is very high and well over 70%, the site may choose to demonstrate this by a calculation, preferably in a spreadsheet showing a list of the non-eligible equipment, the energy ratings (for example in kW), the relevant hours of operation and the level of utilisation (that is, how long each item of equipment is used during the hours of operation).  All of this can be reasonably estimated.   Alternatively the site may have used temporary meters to check actual eligible or non-eligible energy for a period.  </a:t>
            </a:r>
          </a:p>
          <a:p>
            <a:pPr>
              <a:spcAft>
                <a:spcPts val="300"/>
              </a:spcAft>
            </a:pPr>
            <a:r>
              <a:rPr lang="en-GB" sz="1100" dirty="0">
                <a:latin typeface="Calibri" pitchFamily="34" charset="0"/>
              </a:rPr>
              <a:t>Where the eligible energy use is less than 70%, it must be sub-metered and recorded.  This data must also be current as per the requirement to review the PP10/11 forms annually. </a:t>
            </a:r>
          </a:p>
          <a:p>
            <a:pPr>
              <a:spcAft>
                <a:spcPts val="300"/>
              </a:spcAft>
            </a:pPr>
            <a:endParaRPr lang="en-GB" sz="1100" dirty="0">
              <a:latin typeface="Calibri" pitchFamily="34" charset="0"/>
            </a:endParaRPr>
          </a:p>
        </p:txBody>
      </p:sp>
      <p:sp>
        <p:nvSpPr>
          <p:cNvPr id="13" name="TextBox 12"/>
          <p:cNvSpPr txBox="1"/>
          <p:nvPr/>
        </p:nvSpPr>
        <p:spPr>
          <a:xfrm>
            <a:off x="548680" y="6723414"/>
            <a:ext cx="5760000" cy="872922"/>
          </a:xfrm>
          <a:prstGeom prst="rect">
            <a:avLst/>
          </a:prstGeom>
          <a:solidFill>
            <a:schemeClr val="accent1">
              <a:lumMod val="20000"/>
              <a:lumOff val="80000"/>
            </a:schemeClr>
          </a:solidFill>
          <a:ln>
            <a:solidFill>
              <a:schemeClr val="tx2">
                <a:lumMod val="50000"/>
              </a:schemeClr>
            </a:solidFill>
          </a:ln>
        </p:spPr>
        <p:txBody>
          <a:bodyPr wrap="square" tIns="72000" rtlCol="0">
            <a:spAutoFit/>
          </a:bodyPr>
          <a:lstStyle/>
          <a:p>
            <a:pPr>
              <a:spcAft>
                <a:spcPts val="300"/>
              </a:spcAft>
            </a:pPr>
            <a:r>
              <a:rPr lang="en-GB" sz="1100" b="1" dirty="0">
                <a:latin typeface="Calibri" pitchFamily="34" charset="0"/>
              </a:rPr>
              <a:t>CCA Governance</a:t>
            </a:r>
          </a:p>
          <a:p>
            <a:pPr>
              <a:spcAft>
                <a:spcPts val="300"/>
              </a:spcAft>
            </a:pPr>
            <a:r>
              <a:rPr lang="en-GB" sz="1100" dirty="0">
                <a:latin typeface="Calibri" pitchFamily="34" charset="0"/>
              </a:rPr>
              <a:t>The audit will look at the processes and procedures that companies have for managing their CCA data collection and reporting and checking the accuracy of the data before submission.</a:t>
            </a:r>
          </a:p>
          <a:p>
            <a:pPr>
              <a:spcAft>
                <a:spcPts val="300"/>
              </a:spcAft>
            </a:pPr>
            <a:endParaRPr lang="en-GB" sz="1100" dirty="0">
              <a:latin typeface="Calibri" pitchFamily="34" charset="0"/>
            </a:endParaRP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5</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5" name="Picture 14" descr="techUK logo image.png">
            <a:extLst>
              <a:ext uri="{FF2B5EF4-FFF2-40B4-BE49-F238E27FC236}">
                <a16:creationId xmlns:a16="http://schemas.microsoft.com/office/drawing/2014/main" id="{4667480F-9651-444C-B54C-840C9060B76C}"/>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8840" y="1115616"/>
            <a:ext cx="5760000" cy="677108"/>
          </a:xfrm>
          <a:prstGeom prst="rect">
            <a:avLst/>
          </a:prstGeom>
          <a:noFill/>
        </p:spPr>
        <p:txBody>
          <a:bodyPr wrap="square" rtlCol="0">
            <a:spAutoFit/>
          </a:bodyPr>
          <a:lstStyle/>
          <a:p>
            <a:pPr>
              <a:spcAft>
                <a:spcPts val="600"/>
              </a:spcAft>
            </a:pPr>
            <a:r>
              <a:rPr lang="en-GB" sz="1100" b="1" u="sng" dirty="0">
                <a:latin typeface="Calibri" pitchFamily="34" charset="0"/>
                <a:ea typeface="Calibri"/>
                <a:cs typeface="Times New Roman"/>
              </a:rPr>
              <a:t>What will the EA’s auditors be looking for and what questions may be asked during an audit? (cont’)</a:t>
            </a:r>
          </a:p>
          <a:p>
            <a:pPr algn="ctr">
              <a:spcAft>
                <a:spcPts val="600"/>
              </a:spcAft>
            </a:pPr>
            <a:endParaRPr lang="en-GB" sz="1100" b="1" dirty="0">
              <a:latin typeface="Calibri" pitchFamily="34" charset="0"/>
              <a:ea typeface="Calibri"/>
              <a:cs typeface="Times New Roman"/>
            </a:endParaRPr>
          </a:p>
        </p:txBody>
      </p:sp>
      <p:sp>
        <p:nvSpPr>
          <p:cNvPr id="9" name="TextBox 8"/>
          <p:cNvSpPr txBox="1"/>
          <p:nvPr/>
        </p:nvSpPr>
        <p:spPr>
          <a:xfrm>
            <a:off x="548840" y="1615897"/>
            <a:ext cx="5760000" cy="3927605"/>
          </a:xfrm>
          <a:prstGeom prst="rect">
            <a:avLst/>
          </a:prstGeom>
          <a:solidFill>
            <a:schemeClr val="accent1">
              <a:lumMod val="20000"/>
              <a:lumOff val="80000"/>
            </a:schemeClr>
          </a:solidFill>
          <a:ln>
            <a:solidFill>
              <a:schemeClr val="tx2">
                <a:lumMod val="50000"/>
              </a:schemeClr>
            </a:solidFill>
          </a:ln>
        </p:spPr>
        <p:txBody>
          <a:bodyPr wrap="square" tIns="72000" rtlCol="0">
            <a:spAutoFit/>
          </a:bodyPr>
          <a:lstStyle/>
          <a:p>
            <a:pPr algn="just">
              <a:spcAft>
                <a:spcPts val="300"/>
              </a:spcAft>
            </a:pPr>
            <a:r>
              <a:rPr lang="en-GB" sz="1100" b="1" dirty="0">
                <a:latin typeface="Calibri" pitchFamily="34" charset="0"/>
              </a:rPr>
              <a:t>Data Management and retention</a:t>
            </a:r>
          </a:p>
          <a:p>
            <a:pPr algn="just">
              <a:spcAft>
                <a:spcPts val="300"/>
              </a:spcAft>
            </a:pPr>
            <a:r>
              <a:rPr lang="en-GB" sz="1100" dirty="0">
                <a:latin typeface="Calibri" pitchFamily="34" charset="0"/>
              </a:rPr>
              <a:t>This will include the energy and throughput data for base year and each target period.  The review of the data will include an examination of: </a:t>
            </a:r>
          </a:p>
          <a:p>
            <a:pPr marL="361950" indent="-180975" algn="just">
              <a:spcAft>
                <a:spcPts val="300"/>
              </a:spcAft>
              <a:buFont typeface="Arial" pitchFamily="34" charset="0"/>
              <a:buChar char="•"/>
            </a:pPr>
            <a:r>
              <a:rPr lang="en-GB" sz="1100" dirty="0">
                <a:latin typeface="Calibri" pitchFamily="34" charset="0"/>
              </a:rPr>
              <a:t>the energy units, calorific values and conversion factors used for each fuel or energy source;</a:t>
            </a:r>
          </a:p>
          <a:p>
            <a:pPr marL="361950" indent="-180975" algn="just">
              <a:spcAft>
                <a:spcPts val="300"/>
              </a:spcAft>
              <a:buFont typeface="Arial" pitchFamily="34" charset="0"/>
              <a:buChar char="•"/>
            </a:pPr>
            <a:r>
              <a:rPr lang="en-GB" sz="1100" dirty="0">
                <a:latin typeface="Calibri" pitchFamily="34" charset="0"/>
              </a:rPr>
              <a:t>meter information or records for each fuel or energy source in the baseline;</a:t>
            </a:r>
          </a:p>
          <a:p>
            <a:pPr marL="361950" indent="-180975" algn="just">
              <a:spcAft>
                <a:spcPts val="300"/>
              </a:spcAft>
              <a:buFont typeface="Arial" pitchFamily="34" charset="0"/>
              <a:buChar char="•"/>
            </a:pPr>
            <a:r>
              <a:rPr lang="en-GB" sz="1100" dirty="0">
                <a:latin typeface="Calibri" pitchFamily="34" charset="0"/>
              </a:rPr>
              <a:t>a clear audit trail to account for the figures reported in the register  (via techUK);</a:t>
            </a:r>
          </a:p>
          <a:p>
            <a:pPr marL="361950" indent="-180975" algn="just">
              <a:spcAft>
                <a:spcPts val="300"/>
              </a:spcAft>
              <a:buFont typeface="Arial" pitchFamily="34" charset="0"/>
              <a:buChar char="•"/>
            </a:pPr>
            <a:r>
              <a:rPr lang="en-GB" sz="1100" dirty="0">
                <a:latin typeface="Calibri" pitchFamily="34" charset="0"/>
              </a:rPr>
              <a:t>evidence of standards of accuracy;</a:t>
            </a:r>
          </a:p>
          <a:p>
            <a:pPr marL="361950" indent="-180975" algn="just">
              <a:spcAft>
                <a:spcPts val="300"/>
              </a:spcAft>
              <a:buFont typeface="Arial" pitchFamily="34" charset="0"/>
              <a:buChar char="•"/>
            </a:pPr>
            <a:r>
              <a:rPr lang="en-GB" sz="1100" dirty="0">
                <a:latin typeface="Calibri" pitchFamily="34" charset="0"/>
              </a:rPr>
              <a:t>evidence of calibration of meters (if necessary). </a:t>
            </a:r>
          </a:p>
          <a:p>
            <a:pPr algn="just">
              <a:spcAft>
                <a:spcPts val="300"/>
              </a:spcAft>
            </a:pPr>
            <a:r>
              <a:rPr lang="en-GB" sz="1100" dirty="0">
                <a:latin typeface="Calibri" pitchFamily="34" charset="0"/>
              </a:rPr>
              <a:t>The Environment Agency only hold data for the total target unit (i.e. a site or group of sites).  Hence if a site chosen for audit is in a ‘bubble’ (i.e. a target unit with a number of sites), the auditor will expect to see evidence of how the data for the site fits into the overall target unit’s data.  </a:t>
            </a:r>
          </a:p>
          <a:p>
            <a:pPr algn="just">
              <a:spcAft>
                <a:spcPts val="300"/>
              </a:spcAft>
            </a:pPr>
            <a:r>
              <a:rPr lang="en-GB" sz="1100" dirty="0">
                <a:latin typeface="Calibri" pitchFamily="34" charset="0"/>
              </a:rPr>
              <a:t>The auditor will expect to see primary evidence records of energy use such as supplier invoices or the site’s own meter/fuel gauge readings, and sample records from the IT load data. </a:t>
            </a:r>
          </a:p>
          <a:p>
            <a:pPr algn="just">
              <a:spcAft>
                <a:spcPts val="300"/>
              </a:spcAft>
            </a:pPr>
            <a:r>
              <a:rPr lang="en-GB" sz="1100" dirty="0">
                <a:latin typeface="Calibri" pitchFamily="34" charset="0"/>
              </a:rPr>
              <a:t>If a significant error is found in the energy or throughput data the auditor may raise an action for the operator to correct this through a variation. </a:t>
            </a:r>
          </a:p>
          <a:p>
            <a:pPr algn="just">
              <a:spcAft>
                <a:spcPts val="300"/>
              </a:spcAft>
            </a:pPr>
            <a:r>
              <a:rPr lang="en-GB" sz="1100" dirty="0">
                <a:latin typeface="Calibri" pitchFamily="34" charset="0"/>
              </a:rPr>
              <a:t>If the company has an energy management system or quality system accredited to a recognised standard, then it will be used as the starting point of the audit to recognise this good practice and check it is being used effectively. </a:t>
            </a:r>
          </a:p>
          <a:p>
            <a:pPr algn="just">
              <a:spcAft>
                <a:spcPts val="300"/>
              </a:spcAft>
            </a:pPr>
            <a:endParaRPr lang="en-GB" sz="1100" dirty="0">
              <a:latin typeface="Calibri" pitchFamily="34" charset="0"/>
            </a:endParaRPr>
          </a:p>
        </p:txBody>
      </p:sp>
      <p:sp>
        <p:nvSpPr>
          <p:cNvPr id="13" name="TextBox 12"/>
          <p:cNvSpPr txBox="1"/>
          <p:nvPr/>
        </p:nvSpPr>
        <p:spPr>
          <a:xfrm>
            <a:off x="548680" y="5724128"/>
            <a:ext cx="5760000" cy="1496170"/>
          </a:xfrm>
          <a:prstGeom prst="rect">
            <a:avLst/>
          </a:prstGeom>
          <a:solidFill>
            <a:schemeClr val="accent1">
              <a:lumMod val="20000"/>
              <a:lumOff val="80000"/>
            </a:schemeClr>
          </a:solidFill>
          <a:ln>
            <a:solidFill>
              <a:schemeClr val="tx2">
                <a:lumMod val="50000"/>
              </a:schemeClr>
            </a:solidFill>
          </a:ln>
        </p:spPr>
        <p:txBody>
          <a:bodyPr wrap="square" tIns="72000" rtlCol="0">
            <a:spAutoFit/>
          </a:bodyPr>
          <a:lstStyle/>
          <a:p>
            <a:pPr marL="179388" indent="-179388">
              <a:spcAft>
                <a:spcPts val="300"/>
              </a:spcAft>
            </a:pPr>
            <a:r>
              <a:rPr lang="en-GB" sz="1100" b="1" dirty="0">
                <a:latin typeface="Calibri" pitchFamily="34" charset="0"/>
              </a:rPr>
              <a:t>UK/EU ETS</a:t>
            </a:r>
          </a:p>
          <a:p>
            <a:pPr>
              <a:spcAft>
                <a:spcPts val="300"/>
              </a:spcAft>
            </a:pPr>
            <a:r>
              <a:rPr lang="en-GB" sz="1100" dirty="0">
                <a:latin typeface="Calibri" pitchFamily="34" charset="0"/>
              </a:rPr>
              <a:t>If a site is in UK/EU ETS the auditor will ask for evidence of which areas of the site are covered by ETS.  Questions will include: </a:t>
            </a:r>
          </a:p>
          <a:p>
            <a:pPr marL="361950" indent="-180975">
              <a:spcAft>
                <a:spcPts val="300"/>
              </a:spcAft>
              <a:buFont typeface="Arial" pitchFamily="34" charset="0"/>
              <a:buChar char="•"/>
            </a:pPr>
            <a:r>
              <a:rPr lang="en-GB" sz="1100" dirty="0">
                <a:latin typeface="Calibri" pitchFamily="34" charset="0"/>
              </a:rPr>
              <a:t>Was the site included in Phase II and is it included in Phase III of ETS?  </a:t>
            </a:r>
          </a:p>
          <a:p>
            <a:pPr marL="361950" indent="-180975">
              <a:spcAft>
                <a:spcPts val="300"/>
              </a:spcAft>
              <a:buFont typeface="Arial" pitchFamily="34" charset="0"/>
              <a:buChar char="•"/>
            </a:pPr>
            <a:r>
              <a:rPr lang="en-GB" sz="1100" dirty="0">
                <a:latin typeface="Calibri" pitchFamily="34" charset="0"/>
              </a:rPr>
              <a:t>What's the difference between the energy consumed in Phase II and III (if any)?</a:t>
            </a:r>
          </a:p>
          <a:p>
            <a:pPr marL="361950" indent="-180975">
              <a:spcAft>
                <a:spcPts val="300"/>
              </a:spcAft>
              <a:buFont typeface="Arial" pitchFamily="34" charset="0"/>
              <a:buChar char="•"/>
            </a:pPr>
            <a:r>
              <a:rPr lang="en-GB" sz="1100" dirty="0">
                <a:latin typeface="Calibri" pitchFamily="34" charset="0"/>
              </a:rPr>
              <a:t>Is ETS consumed energy accounted for correctly in the CCA baseline? </a:t>
            </a:r>
          </a:p>
          <a:p>
            <a:pPr marL="361950" indent="-180975">
              <a:spcAft>
                <a:spcPts val="300"/>
              </a:spcAft>
              <a:buFont typeface="Arial" pitchFamily="34" charset="0"/>
              <a:buChar char="•"/>
            </a:pPr>
            <a:endParaRPr lang="en-GB" sz="1100" dirty="0">
              <a:latin typeface="Calibri" pitchFamily="34" charset="0"/>
            </a:endParaRPr>
          </a:p>
        </p:txBody>
      </p:sp>
      <p:sp>
        <p:nvSpPr>
          <p:cNvPr id="12"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6</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14" name="Picture 13" descr="techUK logo image.png">
            <a:extLst>
              <a:ext uri="{FF2B5EF4-FFF2-40B4-BE49-F238E27FC236}">
                <a16:creationId xmlns:a16="http://schemas.microsoft.com/office/drawing/2014/main" id="{D4153DAF-E8DF-4D46-A745-161081811302}"/>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 name="TextBox 1"/>
          <p:cNvSpPr txBox="1"/>
          <p:nvPr/>
        </p:nvSpPr>
        <p:spPr>
          <a:xfrm>
            <a:off x="549000" y="1115616"/>
            <a:ext cx="5760000" cy="3662541"/>
          </a:xfrm>
          <a:prstGeom prst="rect">
            <a:avLst/>
          </a:prstGeom>
          <a:noFill/>
        </p:spPr>
        <p:txBody>
          <a:bodyPr wrap="square" rtlCol="0">
            <a:spAutoFit/>
          </a:bodyPr>
          <a:lstStyle/>
          <a:p>
            <a:pPr algn="just">
              <a:spcAft>
                <a:spcPts val="600"/>
              </a:spcAft>
            </a:pPr>
            <a:r>
              <a:rPr lang="en-GB" sz="1100" b="1" dirty="0">
                <a:latin typeface="Calibri" pitchFamily="34" charset="0"/>
                <a:ea typeface="Calibri"/>
                <a:cs typeface="Times New Roman"/>
              </a:rPr>
              <a:t>Possible audit outcomes </a:t>
            </a:r>
          </a:p>
          <a:p>
            <a:pPr algn="just">
              <a:spcAft>
                <a:spcPts val="600"/>
              </a:spcAft>
            </a:pPr>
            <a:r>
              <a:rPr lang="en-GB" sz="1100" dirty="0">
                <a:latin typeface="Calibri" pitchFamily="34" charset="0"/>
                <a:ea typeface="Calibri"/>
                <a:cs typeface="Times New Roman"/>
              </a:rPr>
              <a:t>An audit has two possible outcomes: </a:t>
            </a:r>
          </a:p>
          <a:p>
            <a:pPr marL="354013" algn="just">
              <a:spcAft>
                <a:spcPts val="600"/>
              </a:spcAft>
            </a:pPr>
            <a:r>
              <a:rPr lang="en-GB" sz="1100" dirty="0">
                <a:latin typeface="Calibri" pitchFamily="34" charset="0"/>
                <a:ea typeface="Calibri"/>
                <a:cs typeface="Times New Roman"/>
              </a:rPr>
              <a:t>Pass – no further action required</a:t>
            </a:r>
          </a:p>
          <a:p>
            <a:pPr marL="354013" algn="just">
              <a:spcAft>
                <a:spcPts val="600"/>
              </a:spcAft>
            </a:pPr>
            <a:r>
              <a:rPr lang="en-GB" sz="1100" dirty="0">
                <a:latin typeface="Calibri" pitchFamily="34" charset="0"/>
                <a:ea typeface="Calibri"/>
                <a:cs typeface="Times New Roman"/>
              </a:rPr>
              <a:t>Requires further action – the report will contain recommendations to address current issues and to reduce future risks of non-compliance (for example, the need for one or more variations to the agreement) </a:t>
            </a:r>
          </a:p>
          <a:p>
            <a:pPr algn="just">
              <a:spcAft>
                <a:spcPts val="600"/>
              </a:spcAft>
            </a:pPr>
            <a:r>
              <a:rPr lang="en-GB" sz="1100" dirty="0">
                <a:latin typeface="Calibri" pitchFamily="34" charset="0"/>
                <a:ea typeface="Calibri"/>
                <a:cs typeface="Times New Roman"/>
              </a:rPr>
              <a:t>The audit report will be sent to the companies. techUK/SLR as the sector association will be informed of the audit outcome. </a:t>
            </a:r>
          </a:p>
          <a:p>
            <a:pPr algn="just">
              <a:spcAft>
                <a:spcPts val="600"/>
              </a:spcAft>
            </a:pPr>
            <a:endParaRPr lang="en-GB" sz="1100" dirty="0">
              <a:latin typeface="Calibri" pitchFamily="34" charset="0"/>
              <a:ea typeface="Calibri"/>
              <a:cs typeface="Times New Roman"/>
            </a:endParaRPr>
          </a:p>
          <a:p>
            <a:pPr algn="just">
              <a:spcAft>
                <a:spcPts val="600"/>
              </a:spcAft>
            </a:pPr>
            <a:r>
              <a:rPr lang="en-GB" sz="1100" b="1" dirty="0">
                <a:latin typeface="Calibri" pitchFamily="34" charset="0"/>
                <a:ea typeface="Calibri"/>
                <a:cs typeface="Times New Roman"/>
              </a:rPr>
              <a:t>What happens next</a:t>
            </a:r>
          </a:p>
          <a:p>
            <a:pPr algn="just">
              <a:spcAft>
                <a:spcPts val="600"/>
              </a:spcAft>
            </a:pPr>
            <a:r>
              <a:rPr lang="en-GB" sz="1100" dirty="0">
                <a:latin typeface="Calibri" pitchFamily="34" charset="0"/>
                <a:ea typeface="Calibri"/>
                <a:cs typeface="Times New Roman"/>
              </a:rPr>
              <a:t>If the facility passes the audit, no further action is required by the company. </a:t>
            </a:r>
          </a:p>
          <a:p>
            <a:pPr algn="just">
              <a:spcAft>
                <a:spcPts val="600"/>
              </a:spcAft>
            </a:pPr>
            <a:r>
              <a:rPr lang="en-GB" sz="1100" dirty="0">
                <a:latin typeface="Calibri" pitchFamily="34" charset="0"/>
                <a:ea typeface="Calibri"/>
                <a:cs typeface="Times New Roman"/>
              </a:rPr>
              <a:t>If follow-up actions are recommended, the Environment Agency will work with the company to agree a timescale for those actions.  They may suggest a follow-up meeting and possibly carry out a further audit depending on the severity of the issues requiring attention. </a:t>
            </a:r>
          </a:p>
          <a:p>
            <a:pPr algn="just">
              <a:spcAft>
                <a:spcPts val="600"/>
              </a:spcAft>
            </a:pPr>
            <a:r>
              <a:rPr lang="en-GB" sz="1100" dirty="0">
                <a:latin typeface="Calibri" pitchFamily="34" charset="0"/>
                <a:ea typeface="Calibri"/>
                <a:cs typeface="Times New Roman"/>
              </a:rPr>
              <a:t>If the company does not take action in response to the audit's recommendations within the agreed timescale, it is possible that the EA may impose a penalty on the operator or, in the worst case, terminate the agreement due to non-compliance. </a:t>
            </a:r>
          </a:p>
        </p:txBody>
      </p:sp>
      <p:sp>
        <p:nvSpPr>
          <p:cNvPr id="7"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7</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pic>
        <p:nvPicPr>
          <p:cNvPr id="9" name="Picture 8" descr="techUK logo image.png">
            <a:extLst>
              <a:ext uri="{FF2B5EF4-FFF2-40B4-BE49-F238E27FC236}">
                <a16:creationId xmlns:a16="http://schemas.microsoft.com/office/drawing/2014/main" id="{390FA5AD-AF24-4A2E-9757-D6AB8C99F558}"/>
              </a:ext>
            </a:extLst>
          </p:cNvPr>
          <p:cNvPicPr>
            <a:picLocks noChangeAspect="1"/>
          </p:cNvPicPr>
          <p:nvPr/>
        </p:nvPicPr>
        <p:blipFill>
          <a:blip r:embed="rId3" cstate="print"/>
          <a:stretch>
            <a:fillRect/>
          </a:stretch>
        </p:blipFill>
        <p:spPr>
          <a:xfrm>
            <a:off x="343514" y="195575"/>
            <a:ext cx="1512168" cy="5726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0"/>
            <a:ext cx="6858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14" name="TextBox 13"/>
          <p:cNvSpPr txBox="1"/>
          <p:nvPr/>
        </p:nvSpPr>
        <p:spPr>
          <a:xfrm>
            <a:off x="608039" y="3867480"/>
            <a:ext cx="5688632" cy="430887"/>
          </a:xfrm>
          <a:prstGeom prst="rect">
            <a:avLst/>
          </a:prstGeom>
          <a:noFill/>
        </p:spPr>
        <p:txBody>
          <a:bodyPr wrap="square" rtlCol="0">
            <a:spAutoFit/>
          </a:bodyPr>
          <a:lstStyle/>
          <a:p>
            <a:r>
              <a:rPr lang="en-GB" sz="1100" dirty="0">
                <a:latin typeface="Calibri" pitchFamily="34" charset="0"/>
              </a:rPr>
              <a:t>The full suite of techUK CCA Guidance Notes are listed below and can be accessed via contacting the helpdesk or visiting the website.</a:t>
            </a:r>
          </a:p>
        </p:txBody>
      </p:sp>
      <p:sp>
        <p:nvSpPr>
          <p:cNvPr id="9" name="Rectangle 3"/>
          <p:cNvSpPr>
            <a:spLocks noChangeArrowheads="1"/>
          </p:cNvSpPr>
          <p:nvPr/>
        </p:nvSpPr>
        <p:spPr bwMode="auto">
          <a:xfrm>
            <a:off x="549000" y="8748464"/>
            <a:ext cx="5760000" cy="2462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Climate Change Agreement for techUK 	Page </a:t>
            </a:r>
            <a:fld id="{21684679-339F-4BC9-B73B-5EEB1B3FA67B}" type="slidenum">
              <a:rPr kumimoji="0" lang="en-GB" sz="1000" b="1" i="0" u="none" strike="noStrike" cap="none" normalizeH="0" baseline="0" smtClean="0">
                <a:ln>
                  <a:noFill/>
                </a:ln>
                <a:solidFill>
                  <a:schemeClr val="tx1">
                    <a:lumMod val="50000"/>
                    <a:lumOff val="50000"/>
                  </a:schemeClr>
                </a:solidFill>
                <a:effectLst/>
                <a:latin typeface="Calibri" pitchFamily="34" charset="0"/>
                <a:ea typeface="Calibri" pitchFamily="34" charset="0"/>
                <a:cs typeface="Calibri" pitchFamily="34" charset="0"/>
              </a:rPr>
              <a:pPr marL="0" marR="0" lvl="0" indent="0" algn="l" defTabSz="914400" rtl="0" eaLnBrk="1" fontAlgn="base" latinLnBrk="0" hangingPunct="1">
                <a:lnSpc>
                  <a:spcPct val="100000"/>
                </a:lnSpc>
                <a:spcBef>
                  <a:spcPct val="0"/>
                </a:spcBef>
                <a:spcAft>
                  <a:spcPct val="0"/>
                </a:spcAft>
                <a:buClrTx/>
                <a:buSzTx/>
                <a:buFontTx/>
                <a:buNone/>
                <a:tabLst>
                  <a:tab pos="2880000" algn="ctr"/>
                  <a:tab pos="5760000" algn="r"/>
                </a:tabLst>
              </a:pPr>
              <a:t>8</a:t>
            </a:fld>
            <a:r>
              <a:rPr kumimoji="0" lang="en-GB" sz="1000" b="1" i="0" u="none" strike="noStrike" cap="none" normalizeH="0" baseline="0" dirty="0">
                <a:ln>
                  <a:noFill/>
                </a:ln>
                <a:solidFill>
                  <a:schemeClr val="tx1">
                    <a:lumMod val="50000"/>
                    <a:lumOff val="50000"/>
                  </a:schemeClr>
                </a:solidFill>
                <a:effectLst/>
                <a:latin typeface="Calibri" pitchFamily="34" charset="0"/>
                <a:ea typeface="Calibri" pitchFamily="34" charset="0"/>
                <a:cs typeface="Calibri" pitchFamily="34" charset="0"/>
              </a:rPr>
              <a:t> of 8	Obligations under your CCA</a:t>
            </a:r>
            <a:endParaRPr kumimoji="0" lang="en-GB" sz="1000" b="0" i="0" u="none" strike="noStrike" cap="none" normalizeH="0" baseline="0" dirty="0">
              <a:ln>
                <a:noFill/>
              </a:ln>
              <a:solidFill>
                <a:schemeClr val="tx1">
                  <a:lumMod val="50000"/>
                  <a:lumOff val="50000"/>
                </a:schemeClr>
              </a:solidFill>
              <a:effectLst/>
              <a:latin typeface="Calibri" pitchFamily="34" charset="0"/>
              <a:cs typeface="Arial" pitchFamily="34" charset="0"/>
            </a:endParaRPr>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54275" y="146939"/>
            <a:ext cx="1003178" cy="601907"/>
          </a:xfrm>
          <a:prstGeom prst="rect">
            <a:avLst/>
          </a:prstGeom>
        </p:spPr>
      </p:pic>
      <p:sp>
        <p:nvSpPr>
          <p:cNvPr id="12" name="TextBox 11">
            <a:extLst>
              <a:ext uri="{FF2B5EF4-FFF2-40B4-BE49-F238E27FC236}">
                <a16:creationId xmlns:a16="http://schemas.microsoft.com/office/drawing/2014/main" id="{081C7EF8-A013-455E-A20B-C75D07041797}"/>
              </a:ext>
            </a:extLst>
          </p:cNvPr>
          <p:cNvSpPr txBox="1"/>
          <p:nvPr/>
        </p:nvSpPr>
        <p:spPr>
          <a:xfrm>
            <a:off x="620688" y="1453005"/>
            <a:ext cx="5544616" cy="2110884"/>
          </a:xfrm>
          <a:prstGeom prst="rect">
            <a:avLst/>
          </a:prstGeom>
          <a:solidFill>
            <a:schemeClr val="accent1">
              <a:lumMod val="20000"/>
              <a:lumOff val="80000"/>
            </a:schemeClr>
          </a:solidFill>
          <a:ln>
            <a:solidFill>
              <a:schemeClr val="accent1"/>
            </a:solidFill>
          </a:ln>
        </p:spPr>
        <p:txBody>
          <a:bodyPr wrap="square" rtlCol="0">
            <a:noAutofit/>
          </a:bodyPr>
          <a:lstStyle/>
          <a:p>
            <a:pPr algn="ctr"/>
            <a:endParaRPr lang="en-GB" sz="1400" u="sng" dirty="0">
              <a:solidFill>
                <a:schemeClr val="accent4">
                  <a:lumMod val="50000"/>
                </a:schemeClr>
              </a:solidFill>
              <a:latin typeface="Calibri" pitchFamily="34" charset="0"/>
            </a:endParaRPr>
          </a:p>
          <a:p>
            <a:pPr algn="ctr"/>
            <a:r>
              <a:rPr lang="en-GB" sz="1400" b="1" i="1" dirty="0">
                <a:solidFill>
                  <a:schemeClr val="accent4">
                    <a:lumMod val="50000"/>
                  </a:schemeClr>
                </a:solidFill>
                <a:latin typeface="Calibri" pitchFamily="34" charset="0"/>
              </a:rPr>
              <a:t>For further information please contact SLR’s techUK CCA helpdesk:</a:t>
            </a:r>
          </a:p>
          <a:p>
            <a:pPr algn="ctr"/>
            <a:endParaRPr lang="en-GB" sz="1400" u="sng"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+44 (0)844 800 1880</a:t>
            </a:r>
          </a:p>
          <a:p>
            <a:pPr algn="ctr"/>
            <a:endParaRPr lang="en-GB" sz="1400" dirty="0">
              <a:solidFill>
                <a:schemeClr val="accent4">
                  <a:lumMod val="50000"/>
                </a:schemeClr>
              </a:solidFill>
              <a:latin typeface="Calibri" pitchFamily="34" charset="0"/>
            </a:endParaRPr>
          </a:p>
          <a:p>
            <a:pPr algn="ctr"/>
            <a:r>
              <a:rPr lang="fr-FR" sz="1400" u="sng" dirty="0">
                <a:solidFill>
                  <a:schemeClr val="accent4">
                    <a:lumMod val="50000"/>
                  </a:schemeClr>
                </a:solidFill>
                <a:latin typeface="Calibri" pitchFamily="34" charset="0"/>
                <a:hlinkClick r:id="rId3"/>
              </a:rPr>
              <a:t>techUK@slrconsulting.com</a:t>
            </a:r>
            <a:endParaRPr lang="fr-FR" sz="1400" dirty="0">
              <a:solidFill>
                <a:schemeClr val="accent4">
                  <a:lumMod val="50000"/>
                </a:schemeClr>
              </a:solidFill>
              <a:latin typeface="Calibri" pitchFamily="34" charset="0"/>
            </a:endParaRPr>
          </a:p>
          <a:p>
            <a:pPr algn="ctr"/>
            <a:endParaRPr lang="fr-FR" sz="1400" dirty="0">
              <a:solidFill>
                <a:schemeClr val="accent4">
                  <a:lumMod val="50000"/>
                </a:schemeClr>
              </a:solidFill>
              <a:latin typeface="Calibri" pitchFamily="34" charset="0"/>
            </a:endParaRPr>
          </a:p>
          <a:p>
            <a:pPr algn="ctr"/>
            <a:r>
              <a:rPr lang="fr-FR" sz="1400" dirty="0">
                <a:solidFill>
                  <a:schemeClr val="accent4">
                    <a:lumMod val="50000"/>
                  </a:schemeClr>
                </a:solidFill>
                <a:latin typeface="Calibri" pitchFamily="34" charset="0"/>
              </a:rPr>
              <a:t>or </a:t>
            </a:r>
            <a:r>
              <a:rPr lang="fr-FR" sz="1400" dirty="0" err="1">
                <a:solidFill>
                  <a:schemeClr val="accent4">
                    <a:lumMod val="50000"/>
                  </a:schemeClr>
                </a:solidFill>
                <a:latin typeface="Calibri" pitchFamily="34" charset="0"/>
              </a:rPr>
              <a:t>visit</a:t>
            </a:r>
            <a:r>
              <a:rPr lang="fr-FR" sz="1400" dirty="0">
                <a:solidFill>
                  <a:schemeClr val="accent4">
                    <a:lumMod val="50000"/>
                  </a:schemeClr>
                </a:solidFill>
                <a:latin typeface="Calibri" pitchFamily="34" charset="0"/>
              </a:rPr>
              <a:t> </a:t>
            </a:r>
            <a:r>
              <a:rPr lang="fr-FR" sz="1400" dirty="0">
                <a:solidFill>
                  <a:schemeClr val="accent4">
                    <a:lumMod val="50000"/>
                  </a:schemeClr>
                </a:solidFill>
                <a:latin typeface="Calibri" pitchFamily="34" charset="0"/>
                <a:hlinkClick r:id="rId4"/>
              </a:rPr>
              <a:t>www.techuk.org/developing-markets/data-centres.html</a:t>
            </a:r>
            <a:r>
              <a:rPr lang="fr-FR" sz="1400" dirty="0">
                <a:solidFill>
                  <a:schemeClr val="accent4">
                    <a:lumMod val="50000"/>
                  </a:schemeClr>
                </a:solidFill>
                <a:latin typeface="Calibri" pitchFamily="34" charset="0"/>
              </a:rPr>
              <a:t> </a:t>
            </a:r>
          </a:p>
          <a:p>
            <a:pPr algn="ctr"/>
            <a:endParaRPr lang="en-GB" sz="1400" dirty="0">
              <a:solidFill>
                <a:schemeClr val="accent4">
                  <a:lumMod val="50000"/>
                </a:schemeClr>
              </a:solidFill>
              <a:latin typeface="Calibri" pitchFamily="34" charset="0"/>
            </a:endParaRPr>
          </a:p>
        </p:txBody>
      </p:sp>
      <p:graphicFrame>
        <p:nvGraphicFramePr>
          <p:cNvPr id="15" name="Table 14">
            <a:extLst>
              <a:ext uri="{FF2B5EF4-FFF2-40B4-BE49-F238E27FC236}">
                <a16:creationId xmlns:a16="http://schemas.microsoft.com/office/drawing/2014/main" id="{ED82F6E6-77C9-4935-A3F8-8762FDFA6B33}"/>
              </a:ext>
            </a:extLst>
          </p:cNvPr>
          <p:cNvGraphicFramePr>
            <a:graphicFrameLocks noGrp="1"/>
          </p:cNvGraphicFramePr>
          <p:nvPr>
            <p:extLst>
              <p:ext uri="{D42A27DB-BD31-4B8C-83A1-F6EECF244321}">
                <p14:modId xmlns:p14="http://schemas.microsoft.com/office/powerpoint/2010/main" val="509735335"/>
              </p:ext>
            </p:extLst>
          </p:nvPr>
        </p:nvGraphicFramePr>
        <p:xfrm>
          <a:off x="872716" y="4436345"/>
          <a:ext cx="5112568" cy="3939425"/>
        </p:xfrm>
        <a:graphic>
          <a:graphicData uri="http://schemas.openxmlformats.org/drawingml/2006/table">
            <a:tbl>
              <a:tblPr/>
              <a:tblGrid>
                <a:gridCol w="1126247">
                  <a:extLst>
                    <a:ext uri="{9D8B030D-6E8A-4147-A177-3AD203B41FA5}">
                      <a16:colId xmlns:a16="http://schemas.microsoft.com/office/drawing/2014/main" val="804519977"/>
                    </a:ext>
                  </a:extLst>
                </a:gridCol>
                <a:gridCol w="3986321">
                  <a:extLst>
                    <a:ext uri="{9D8B030D-6E8A-4147-A177-3AD203B41FA5}">
                      <a16:colId xmlns:a16="http://schemas.microsoft.com/office/drawing/2014/main" val="2265281513"/>
                    </a:ext>
                  </a:extLst>
                </a:gridCol>
              </a:tblGrid>
              <a:tr h="227449">
                <a:tc>
                  <a:txBody>
                    <a:bodyPr/>
                    <a:lstStyle/>
                    <a:p>
                      <a:pPr algn="ctr" rtl="0" fontAlgn="ctr"/>
                      <a:r>
                        <a:rPr lang="en-GB" sz="1100" b="1" i="0" u="none" strike="noStrike" dirty="0">
                          <a:solidFill>
                            <a:srgbClr val="FFFFFF"/>
                          </a:solidFill>
                          <a:effectLst/>
                          <a:latin typeface="Calibri" panose="020F0502020204030204" pitchFamily="34" charset="0"/>
                        </a:rPr>
                        <a:t>Guidance Note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tc>
                  <a:txBody>
                    <a:bodyPr/>
                    <a:lstStyle/>
                    <a:p>
                      <a:pPr algn="l" rtl="0" fontAlgn="ctr"/>
                      <a:r>
                        <a:rPr lang="en-GB" sz="1100" b="1" i="0" u="none" strike="noStrike">
                          <a:solidFill>
                            <a:srgbClr val="FFFFFF"/>
                          </a:solidFill>
                          <a:effectLst/>
                          <a:latin typeface="Calibri" panose="020F0502020204030204" pitchFamily="34" charset="0"/>
                        </a:rPr>
                        <a:t>Title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305496"/>
                    </a:solidFill>
                  </a:tcPr>
                </a:tc>
                <a:extLst>
                  <a:ext uri="{0D108BD9-81ED-4DB2-BD59-A6C34878D82A}">
                    <a16:rowId xmlns:a16="http://schemas.microsoft.com/office/drawing/2014/main" val="3191973578"/>
                  </a:ext>
                </a:extLst>
              </a:tr>
              <a:tr h="236548">
                <a:tc>
                  <a:txBody>
                    <a:bodyPr/>
                    <a:lstStyle/>
                    <a:p>
                      <a:pPr algn="ctr" rtl="0" fontAlgn="ctr"/>
                      <a:r>
                        <a:rPr lang="en-GB" sz="1100" b="0" i="0" u="none" strike="noStrike" dirty="0">
                          <a:solidFill>
                            <a:srgbClr val="000000"/>
                          </a:solidFill>
                          <a:effectLst/>
                          <a:latin typeface="Calibri" panose="020F0502020204030204" pitchFamily="34" charset="0"/>
                        </a:rPr>
                        <a:t>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What is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46964000"/>
                  </a:ext>
                </a:extLst>
              </a:tr>
              <a:tr h="227449">
                <a:tc>
                  <a:txBody>
                    <a:bodyPr/>
                    <a:lstStyle/>
                    <a:p>
                      <a:pPr algn="ctr" rtl="0" fontAlgn="ctr"/>
                      <a:r>
                        <a:rPr lang="en-GB" sz="1100" b="0" i="0" u="none" strike="noStrike">
                          <a:solidFill>
                            <a:srgbClr val="000000"/>
                          </a:solidFill>
                          <a:effectLst/>
                          <a:latin typeface="Calibri" panose="020F0502020204030204" pitchFamily="34" charset="0"/>
                        </a:rPr>
                        <a:t>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Transferring Ownership of a CCA</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821604717"/>
                  </a:ext>
                </a:extLst>
              </a:tr>
              <a:tr h="236548">
                <a:tc>
                  <a:txBody>
                    <a:bodyPr/>
                    <a:lstStyle/>
                    <a:p>
                      <a:pPr algn="ctr" rtl="0" fontAlgn="ctr"/>
                      <a:r>
                        <a:rPr lang="en-GB" sz="1100" b="0" i="0" u="none" strike="noStrike">
                          <a:solidFill>
                            <a:srgbClr val="000000"/>
                          </a:solidFill>
                          <a:effectLst/>
                          <a:latin typeface="Calibri" panose="020F0502020204030204" pitchFamily="34" charset="0"/>
                        </a:rPr>
                        <a:t>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techUK CCA Administration Charges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940641820"/>
                  </a:ext>
                </a:extLst>
              </a:tr>
              <a:tr h="227449">
                <a:tc>
                  <a:txBody>
                    <a:bodyPr/>
                    <a:lstStyle/>
                    <a:p>
                      <a:pPr algn="ctr" rtl="0" fontAlgn="ctr"/>
                      <a:r>
                        <a:rPr lang="en-GB" sz="1100" b="0" i="0" u="none" strike="noStrike">
                          <a:solidFill>
                            <a:srgbClr val="000000"/>
                          </a:solidFill>
                          <a:effectLst/>
                          <a:latin typeface="Calibri" panose="020F0502020204030204" pitchFamily="34" charset="0"/>
                        </a:rPr>
                        <a:t>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Completing HMRC PP10 and PP11 Forms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29116604"/>
                  </a:ext>
                </a:extLst>
              </a:tr>
              <a:tr h="236548">
                <a:tc>
                  <a:txBody>
                    <a:bodyPr/>
                    <a:lstStyle/>
                    <a:p>
                      <a:pPr algn="ctr" rtl="0" fontAlgn="ctr"/>
                      <a:r>
                        <a:rPr lang="en-GB" sz="1100" b="0" i="0" u="none" strike="noStrike">
                          <a:solidFill>
                            <a:srgbClr val="000000"/>
                          </a:solidFill>
                          <a:effectLst/>
                          <a:latin typeface="Calibri" panose="020F0502020204030204" pitchFamily="34" charset="0"/>
                        </a:rPr>
                        <a:t>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dirty="0">
                          <a:solidFill>
                            <a:srgbClr val="000000"/>
                          </a:solidFill>
                          <a:effectLst/>
                          <a:latin typeface="Calibri" panose="020F0502020204030204" pitchFamily="34" charset="0"/>
                        </a:rPr>
                        <a:t>Timetable of techUK CCA Activities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508928115"/>
                  </a:ext>
                </a:extLst>
              </a:tr>
              <a:tr h="227449">
                <a:tc>
                  <a:txBody>
                    <a:bodyPr/>
                    <a:lstStyle/>
                    <a:p>
                      <a:pPr algn="ctr" rtl="0" fontAlgn="ctr"/>
                      <a:r>
                        <a:rPr lang="en-GB" sz="1100" b="0" i="0" u="none" strike="noStrike">
                          <a:solidFill>
                            <a:srgbClr val="000000"/>
                          </a:solidFill>
                          <a:effectLst/>
                          <a:latin typeface="Calibri" panose="020F0502020204030204" pitchFamily="34" charset="0"/>
                        </a:rPr>
                        <a:t>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Obligations under your CCA including audits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2435595621"/>
                  </a:ext>
                </a:extLst>
              </a:tr>
              <a:tr h="236548">
                <a:tc>
                  <a:txBody>
                    <a:bodyPr/>
                    <a:lstStyle/>
                    <a:p>
                      <a:pPr algn="ctr" rtl="0" fontAlgn="ctr"/>
                      <a:r>
                        <a:rPr lang="en-GB" sz="1100" b="0" i="0" u="none" strike="noStrike">
                          <a:solidFill>
                            <a:srgbClr val="000000"/>
                          </a:solidFill>
                          <a:effectLst/>
                          <a:latin typeface="Calibri" panose="020F0502020204030204" pitchFamily="34" charset="0"/>
                        </a:rPr>
                        <a:t>7</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Reporting data at each Target Period</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834719161"/>
                  </a:ext>
                </a:extLst>
              </a:tr>
              <a:tr h="227449">
                <a:tc>
                  <a:txBody>
                    <a:bodyPr/>
                    <a:lstStyle/>
                    <a:p>
                      <a:pPr algn="ctr" rtl="0" fontAlgn="ctr"/>
                      <a:r>
                        <a:rPr lang="en-GB" sz="1100" b="0" i="0" u="none" strike="noStrike">
                          <a:solidFill>
                            <a:srgbClr val="000000"/>
                          </a:solidFill>
                          <a:effectLst/>
                          <a:latin typeface="Calibri" panose="020F0502020204030204" pitchFamily="34" charset="0"/>
                        </a:rPr>
                        <a:t>8</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How CCAs interact with other schemes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036526448"/>
                  </a:ext>
                </a:extLst>
              </a:tr>
              <a:tr h="236548">
                <a:tc>
                  <a:txBody>
                    <a:bodyPr/>
                    <a:lstStyle/>
                    <a:p>
                      <a:pPr algn="ctr" rtl="0" fontAlgn="ctr"/>
                      <a:r>
                        <a:rPr lang="en-GB" sz="1100" b="0" i="0" u="none" strike="noStrike">
                          <a:solidFill>
                            <a:srgbClr val="000000"/>
                          </a:solidFill>
                          <a:effectLst/>
                          <a:latin typeface="Calibri" panose="020F0502020204030204" pitchFamily="34" charset="0"/>
                        </a:rPr>
                        <a:t>9</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Glossary and Abbreviations</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884124896"/>
                  </a:ext>
                </a:extLst>
              </a:tr>
              <a:tr h="227449">
                <a:tc>
                  <a:txBody>
                    <a:bodyPr/>
                    <a:lstStyle/>
                    <a:p>
                      <a:pPr algn="ctr" rtl="0" fontAlgn="ctr"/>
                      <a:r>
                        <a:rPr lang="en-GB" sz="1100" b="0" i="0" u="none" strike="noStrike">
                          <a:solidFill>
                            <a:srgbClr val="000000"/>
                          </a:solidFill>
                          <a:effectLst/>
                          <a:latin typeface="Calibri" panose="020F0502020204030204" pitchFamily="34" charset="0"/>
                        </a:rPr>
                        <a:t>10</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What happens if...</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508446292"/>
                  </a:ext>
                </a:extLst>
              </a:tr>
              <a:tr h="236548">
                <a:tc>
                  <a:txBody>
                    <a:bodyPr/>
                    <a:lstStyle/>
                    <a:p>
                      <a:pPr algn="ctr" rtl="0" fontAlgn="ctr"/>
                      <a:r>
                        <a:rPr lang="en-GB" sz="1100" b="0" i="0" u="none" strike="noStrike">
                          <a:solidFill>
                            <a:srgbClr val="000000"/>
                          </a:solidFill>
                          <a:effectLst/>
                          <a:latin typeface="Calibri" panose="020F0502020204030204" pitchFamily="34" charset="0"/>
                        </a:rPr>
                        <a:t>11</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Submetering and base year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3149804086"/>
                  </a:ext>
                </a:extLst>
              </a:tr>
              <a:tr h="227449">
                <a:tc>
                  <a:txBody>
                    <a:bodyPr/>
                    <a:lstStyle/>
                    <a:p>
                      <a:pPr algn="ctr" rtl="0" fontAlgn="ctr"/>
                      <a:r>
                        <a:rPr lang="en-GB" sz="1100" b="0" i="0" u="none" strike="noStrike">
                          <a:solidFill>
                            <a:srgbClr val="000000"/>
                          </a:solidFill>
                          <a:effectLst/>
                          <a:latin typeface="Calibri" panose="020F0502020204030204" pitchFamily="34" charset="0"/>
                        </a:rPr>
                        <a:t>12</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Measuring Generator Fuel </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1121176871"/>
                  </a:ext>
                </a:extLst>
              </a:tr>
              <a:tr h="236548">
                <a:tc>
                  <a:txBody>
                    <a:bodyPr/>
                    <a:lstStyle/>
                    <a:p>
                      <a:pPr algn="ctr" rtl="0" fontAlgn="ctr"/>
                      <a:r>
                        <a:rPr lang="en-GB" sz="1100" b="0" i="0" u="none" strike="noStrike">
                          <a:solidFill>
                            <a:srgbClr val="000000"/>
                          </a:solidFill>
                          <a:effectLst/>
                          <a:latin typeface="Calibri" panose="020F0502020204030204" pitchFamily="34" charset="0"/>
                        </a:rPr>
                        <a:t>13</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State Aid Transparency reporting</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1387275525"/>
                  </a:ext>
                </a:extLst>
              </a:tr>
              <a:tr h="227449">
                <a:tc>
                  <a:txBody>
                    <a:bodyPr/>
                    <a:lstStyle/>
                    <a:p>
                      <a:pPr algn="ctr" rtl="0" fontAlgn="ctr"/>
                      <a:r>
                        <a:rPr lang="en-GB" sz="1100" b="0" i="0" u="none" strike="noStrike">
                          <a:solidFill>
                            <a:srgbClr val="000000"/>
                          </a:solidFill>
                          <a:effectLst/>
                          <a:latin typeface="Calibri" panose="020F0502020204030204" pitchFamily="34" charset="0"/>
                        </a:rPr>
                        <a:t>14</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a:solidFill>
                            <a:srgbClr val="000000"/>
                          </a:solidFill>
                          <a:effectLst/>
                          <a:latin typeface="Calibri" panose="020F0502020204030204" pitchFamily="34" charset="0"/>
                        </a:rPr>
                        <a:t>Penalties for non compliance</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4046959368"/>
                  </a:ext>
                </a:extLst>
              </a:tr>
              <a:tr h="236548">
                <a:tc>
                  <a:txBody>
                    <a:bodyPr/>
                    <a:lstStyle/>
                    <a:p>
                      <a:pPr algn="ctr" rtl="0" fontAlgn="ctr"/>
                      <a:r>
                        <a:rPr lang="en-GB" sz="1100" b="0" i="0" u="none" strike="noStrike">
                          <a:solidFill>
                            <a:srgbClr val="000000"/>
                          </a:solidFill>
                          <a:effectLst/>
                          <a:latin typeface="Calibri" panose="020F0502020204030204" pitchFamily="34" charset="0"/>
                        </a:rPr>
                        <a:t>15</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tc>
                  <a:txBody>
                    <a:bodyPr/>
                    <a:lstStyle/>
                    <a:p>
                      <a:pPr algn="l" rtl="0" fontAlgn="ctr"/>
                      <a:r>
                        <a:rPr lang="en-GB" sz="1100" b="0" i="0" u="none" strike="noStrike">
                          <a:solidFill>
                            <a:srgbClr val="000000"/>
                          </a:solidFill>
                          <a:effectLst/>
                          <a:latin typeface="Calibri" panose="020F0502020204030204" pitchFamily="34" charset="0"/>
                        </a:rPr>
                        <a:t>Application Documentation</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B4C6E7"/>
                    </a:solidFill>
                  </a:tcPr>
                </a:tc>
                <a:extLst>
                  <a:ext uri="{0D108BD9-81ED-4DB2-BD59-A6C34878D82A}">
                    <a16:rowId xmlns:a16="http://schemas.microsoft.com/office/drawing/2014/main" val="783993431"/>
                  </a:ext>
                </a:extLst>
              </a:tr>
              <a:tr h="227449">
                <a:tc>
                  <a:txBody>
                    <a:bodyPr/>
                    <a:lstStyle/>
                    <a:p>
                      <a:pPr algn="ctr" rtl="0" fontAlgn="ctr"/>
                      <a:r>
                        <a:rPr lang="en-GB" sz="1100" b="0" i="0" u="none" strike="noStrike">
                          <a:solidFill>
                            <a:srgbClr val="000000"/>
                          </a:solidFill>
                          <a:effectLst/>
                          <a:latin typeface="Calibri" panose="020F0502020204030204" pitchFamily="34" charset="0"/>
                        </a:rPr>
                        <a:t>16</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tc>
                  <a:txBody>
                    <a:bodyPr/>
                    <a:lstStyle/>
                    <a:p>
                      <a:pPr algn="l" rtl="0" fontAlgn="ctr"/>
                      <a:r>
                        <a:rPr lang="en-GB" sz="1100" b="0" i="0" u="none" strike="noStrike" dirty="0">
                          <a:solidFill>
                            <a:srgbClr val="000000"/>
                          </a:solidFill>
                          <a:effectLst/>
                          <a:latin typeface="Calibri" panose="020F0502020204030204" pitchFamily="34" charset="0"/>
                        </a:rPr>
                        <a:t>Datacentre CCA eligibility</a:t>
                      </a:r>
                    </a:p>
                  </a:txBody>
                  <a:tcPr marL="7620" marR="7620" marT="762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9E1F2"/>
                    </a:solidFill>
                  </a:tcPr>
                </a:tc>
                <a:extLst>
                  <a:ext uri="{0D108BD9-81ED-4DB2-BD59-A6C34878D82A}">
                    <a16:rowId xmlns:a16="http://schemas.microsoft.com/office/drawing/2014/main" val="3925068217"/>
                  </a:ext>
                </a:extLst>
              </a:tr>
            </a:tbl>
          </a:graphicData>
        </a:graphic>
      </p:graphicFrame>
      <p:pic>
        <p:nvPicPr>
          <p:cNvPr id="16" name="Picture 15" descr="techUK logo image.png">
            <a:extLst>
              <a:ext uri="{FF2B5EF4-FFF2-40B4-BE49-F238E27FC236}">
                <a16:creationId xmlns:a16="http://schemas.microsoft.com/office/drawing/2014/main" id="{877C19D7-CF17-400B-A578-9642F8C131F3}"/>
              </a:ext>
            </a:extLst>
          </p:cNvPr>
          <p:cNvPicPr>
            <a:picLocks noChangeAspect="1"/>
          </p:cNvPicPr>
          <p:nvPr/>
        </p:nvPicPr>
        <p:blipFill>
          <a:blip r:embed="rId5" cstate="print"/>
          <a:stretch>
            <a:fillRect/>
          </a:stretch>
        </p:blipFill>
        <p:spPr>
          <a:xfrm>
            <a:off x="343514" y="195575"/>
            <a:ext cx="1512168" cy="572655"/>
          </a:xfrm>
          <a:prstGeom prst="rect">
            <a:avLst/>
          </a:prstGeom>
        </p:spPr>
      </p:pic>
    </p:spTree>
    <p:extLst>
      <p:ext uri="{BB962C8B-B14F-4D97-AF65-F5344CB8AC3E}">
        <p14:creationId xmlns:p14="http://schemas.microsoft.com/office/powerpoint/2010/main" val="265584670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2311</TotalTime>
  <Words>2533</Words>
  <Application>Microsoft Office PowerPoint</Application>
  <PresentationFormat>On-screen Show (4:3)</PresentationFormat>
  <Paragraphs>158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Cambria</vt:lpstr>
      <vt:lpstr>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SLR Consulting Ltd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lpeart</dc:creator>
  <cp:lastModifiedBy>Lucinda Peart</cp:lastModifiedBy>
  <cp:revision>248</cp:revision>
  <dcterms:created xsi:type="dcterms:W3CDTF">2015-03-10T10:45:51Z</dcterms:created>
  <dcterms:modified xsi:type="dcterms:W3CDTF">2021-10-11T09:21:34Z</dcterms:modified>
</cp:coreProperties>
</file>