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76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gartside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7FB"/>
    <a:srgbClr val="FAFBF7"/>
    <a:srgbClr val="E3F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53" autoAdjust="0"/>
    <p:restoredTop sz="94660"/>
  </p:normalViewPr>
  <p:slideViewPr>
    <p:cSldViewPr>
      <p:cViewPr varScale="1">
        <p:scale>
          <a:sx n="86" d="100"/>
          <a:sy n="86" d="100"/>
        </p:scale>
        <p:origin x="311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52B33-2715-4019-939F-72DE8559320A}" type="datetimeFigureOut">
              <a:rPr lang="en-GB" smtClean="0"/>
              <a:pPr/>
              <a:t>11/10/2021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7A930-EAF1-4482-885D-616596743EA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73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gstyle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18A74-39C5-47EB-A00A-A647CFF158E4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E1FF-6945-4AD3-B490-8793E32CB549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10E9-55E2-4F99-8175-BCFB2629039C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1E0C1-4227-4F18-93F3-38B9164893BE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BC7A-CB4E-4C29-890D-9303A73B5BF6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12E-45E1-4186-B53E-FD8122715598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35C0-C338-4B20-9E59-63D66647A931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270A-81DF-48ED-9B0C-B1D2017C5909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3326-07DA-4169-B3DF-0DF5D2837A12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7283-1707-45F7-93DB-9F6300078617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EFC-B081-4304-B143-F982E9EC5B13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4E77A-908A-4126-A0A6-E338F9F215B1}" type="datetime1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A10D-7D5E-4932-A76F-CD1632FD3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echuk.org/developing-markets/data-centres.html" TargetMode="External"/><Relationship Id="rId4" Type="http://schemas.openxmlformats.org/officeDocument/2006/relationships/hyperlink" Target="https://webmail.slrconsulting.com/owa/redir.aspx?C=HP4tYEErtkCZchfuClbdtVNH6bSyLtIIHSMLNfmC01F2WgExsIPJqqf8Ll3kpfEtglMyMZ_0FaU.&amp;URL=mailto:techUK@slrconsulting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32656" y="2051720"/>
            <a:ext cx="6192688" cy="655564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1200" b="1" u="sng" dirty="0">
                <a:latin typeface="Calibri" panose="020F0502020204030204" pitchFamily="34" charset="0"/>
              </a:rPr>
              <a:t>Introduction</a:t>
            </a:r>
          </a:p>
          <a:p>
            <a:pPr algn="just">
              <a:spcBef>
                <a:spcPts val="1200"/>
              </a:spcBef>
            </a:pPr>
            <a:r>
              <a:rPr lang="en-GB" sz="1100" dirty="0">
                <a:latin typeface="Calibri" panose="020F0502020204030204" pitchFamily="34" charset="0"/>
              </a:rPr>
              <a:t>The Climate Change Agreement (Administration) Regulations 2012 sets out when the Environment Agency may issue penalties to companies with CCAs for failing to comply with the scheme rules.</a:t>
            </a:r>
          </a:p>
          <a:p>
            <a:pPr algn="just">
              <a:spcBef>
                <a:spcPts val="1200"/>
              </a:spcBef>
            </a:pPr>
            <a:r>
              <a:rPr lang="en-GB" sz="1100" dirty="0">
                <a:latin typeface="Calibri" panose="020F0502020204030204" pitchFamily="34" charset="0"/>
              </a:rPr>
              <a:t>There are two types of penalty that can be issued:</a:t>
            </a:r>
          </a:p>
          <a:p>
            <a:pPr marL="228600" indent="-228600" algn="just">
              <a:spcBef>
                <a:spcPts val="600"/>
              </a:spcBef>
              <a:buFont typeface="+mj-lt"/>
              <a:buAutoNum type="arabicPeriod"/>
            </a:pPr>
            <a:r>
              <a:rPr lang="en-GB" sz="1100" dirty="0">
                <a:latin typeface="Calibri" panose="020F0502020204030204" pitchFamily="34" charset="0"/>
              </a:rPr>
              <a:t>10% of the Climate Change Levy discount that could have been claimed during the base year.</a:t>
            </a:r>
          </a:p>
          <a:p>
            <a:pPr marL="628650" lvl="1" indent="-171450" algn="just">
              <a:buFont typeface="Wingdings" panose="05000000000000000000" pitchFamily="2" charset="2"/>
              <a:buChar char="Ø"/>
            </a:pPr>
            <a:r>
              <a:rPr lang="en-GB" sz="1100" dirty="0">
                <a:latin typeface="Calibri" panose="020F0502020204030204" pitchFamily="34" charset="0"/>
              </a:rPr>
              <a:t>This penalty will be applied if scheme rules are not complied with.</a:t>
            </a:r>
          </a:p>
          <a:p>
            <a:pPr marL="228600" indent="-228600" algn="just">
              <a:spcBef>
                <a:spcPts val="600"/>
              </a:spcBef>
              <a:buFont typeface="+mj-lt"/>
              <a:buAutoNum type="arabicPeriod"/>
            </a:pPr>
            <a:r>
              <a:rPr lang="en-GB" sz="1100" dirty="0">
                <a:latin typeface="Calibri" panose="020F0502020204030204" pitchFamily="34" charset="0"/>
              </a:rPr>
              <a:t>£12 per tonne of CO2 that a target period 1, 2, 3 or 4 result is incorrect.</a:t>
            </a:r>
          </a:p>
          <a:p>
            <a:pPr marL="685800" lvl="1" indent="-2286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100" dirty="0">
                <a:latin typeface="Calibri" panose="020F0502020204030204" pitchFamily="34" charset="0"/>
              </a:rPr>
              <a:t>This penalty applies when a correction is made to base year or target periods 1 - 4 data and hence the target period result changes.</a:t>
            </a:r>
          </a:p>
          <a:p>
            <a:pPr marL="228600" indent="-228600" algn="just">
              <a:spcBef>
                <a:spcPts val="600"/>
              </a:spcBef>
              <a:buFont typeface="+mj-lt"/>
              <a:buAutoNum type="arabicPeriod"/>
            </a:pPr>
            <a:r>
              <a:rPr lang="en-GB" sz="1100" dirty="0">
                <a:latin typeface="Calibri" panose="020F0502020204030204" pitchFamily="34" charset="0"/>
              </a:rPr>
              <a:t>£18 per tonne of CO2 that a target period 5 result is incorrect.</a:t>
            </a:r>
          </a:p>
          <a:p>
            <a:pPr marL="685800" lvl="1" indent="-2286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100" dirty="0">
                <a:latin typeface="Calibri" panose="020F0502020204030204" pitchFamily="34" charset="0"/>
              </a:rPr>
              <a:t>This penalty applies when a correction is made to base year or target period 5 data and hence the target period result changes.</a:t>
            </a:r>
          </a:p>
          <a:p>
            <a:pPr algn="just">
              <a:spcBef>
                <a:spcPts val="600"/>
              </a:spcBef>
            </a:pPr>
            <a:r>
              <a:rPr lang="en-GB" sz="1100" dirty="0">
                <a:latin typeface="Calibri" panose="020F0502020204030204" pitchFamily="34" charset="0"/>
              </a:rPr>
              <a:t>The minimum penalty amount under (1), (2) and (3) above is £250.</a:t>
            </a:r>
          </a:p>
          <a:p>
            <a:pPr algn="just">
              <a:spcBef>
                <a:spcPts val="600"/>
              </a:spcBef>
            </a:pPr>
            <a:r>
              <a:rPr lang="en-GB" sz="1100" dirty="0">
                <a:latin typeface="Calibri" panose="020F0502020204030204" pitchFamily="34" charset="0"/>
              </a:rPr>
              <a:t>This guidance note describes the different circumstances when a non compliance may occur and the Environment Agency’s stated position on whether they would issue a penalty.  The Environment Agency can apply discretion when deciding to issue a penalty, however, they do not have discretion over the penalty amount as that is specified within the Regulations.</a:t>
            </a:r>
          </a:p>
          <a:p>
            <a:pPr algn="just">
              <a:spcBef>
                <a:spcPts val="1200"/>
              </a:spcBef>
            </a:pPr>
            <a:r>
              <a:rPr lang="en-GB" sz="1200" b="1" u="sng" dirty="0">
                <a:latin typeface="Calibri" panose="020F0502020204030204" pitchFamily="34" charset="0"/>
              </a:rPr>
              <a:t>Non compliances and the Environment Agency’s approach</a:t>
            </a:r>
          </a:p>
          <a:p>
            <a:pPr algn="just">
              <a:spcBef>
                <a:spcPts val="1200"/>
              </a:spcBef>
            </a:pPr>
            <a:r>
              <a:rPr lang="en-GB" sz="1100" dirty="0">
                <a:latin typeface="Calibri" panose="020F0502020204030204" pitchFamily="34" charset="0"/>
              </a:rPr>
              <a:t>The table overleaf summaries the scenarios when a company does not comply with the CCA Rules and how the Environment Agency will respond.</a:t>
            </a:r>
          </a:p>
          <a:p>
            <a:pPr algn="just">
              <a:spcBef>
                <a:spcPts val="1200"/>
              </a:spcBef>
            </a:pPr>
            <a:r>
              <a:rPr lang="en-GB" sz="1100" dirty="0">
                <a:latin typeface="Calibri" panose="020F0502020204030204" pitchFamily="34" charset="0"/>
              </a:rPr>
              <a:t>If a company does discover a non compliance then our advice is to:</a:t>
            </a:r>
          </a:p>
          <a:p>
            <a:pPr marL="228600" indent="-228600" algn="just">
              <a:spcBef>
                <a:spcPts val="600"/>
              </a:spcBef>
              <a:buFont typeface="+mj-lt"/>
              <a:buAutoNum type="alphaLcParenR"/>
            </a:pPr>
            <a:r>
              <a:rPr lang="en-GB" sz="1100" dirty="0">
                <a:latin typeface="Calibri" panose="020F0502020204030204" pitchFamily="34" charset="0"/>
              </a:rPr>
              <a:t>Report it to us as soon as possible.</a:t>
            </a:r>
          </a:p>
          <a:p>
            <a:pPr marL="228600" indent="-228600" algn="just">
              <a:spcBef>
                <a:spcPts val="600"/>
              </a:spcBef>
              <a:buFont typeface="+mj-lt"/>
              <a:buAutoNum type="alphaLcParenR"/>
            </a:pPr>
            <a:r>
              <a:rPr lang="en-GB" sz="1100" dirty="0">
                <a:latin typeface="Calibri" panose="020F0502020204030204" pitchFamily="34" charset="0"/>
              </a:rPr>
              <a:t>Find out why the non compliance occurred.</a:t>
            </a:r>
          </a:p>
          <a:p>
            <a:pPr marL="228600" indent="-228600" algn="just">
              <a:spcBef>
                <a:spcPts val="600"/>
              </a:spcBef>
              <a:buFont typeface="+mj-lt"/>
              <a:buAutoNum type="alphaLcParenR"/>
            </a:pPr>
            <a:r>
              <a:rPr lang="en-GB" sz="1100" dirty="0">
                <a:latin typeface="Calibri" panose="020F0502020204030204" pitchFamily="34" charset="0"/>
              </a:rPr>
              <a:t>Provide us with the information needed to address the non compliance together with a short narrative on why the non compliance occurred and the measures taken since to prevent further non-compliances.</a:t>
            </a:r>
          </a:p>
          <a:p>
            <a:pPr algn="just">
              <a:spcBef>
                <a:spcPts val="1200"/>
              </a:spcBef>
            </a:pPr>
            <a:r>
              <a:rPr lang="en-GB" sz="1100" dirty="0">
                <a:latin typeface="Calibri" panose="020F0502020204030204" pitchFamily="34" charset="0"/>
              </a:rPr>
              <a:t>We will share (c) with the Environment Agency so they can take the background into account when deciding whether to issue a penalty.</a:t>
            </a:r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32656" y="1403648"/>
            <a:ext cx="59766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Note 14: Penalties for non compliance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4765" y="1859718"/>
            <a:ext cx="6192688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7567" y="268272"/>
            <a:ext cx="1909305" cy="631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150" y="218171"/>
            <a:ext cx="1135700" cy="681420"/>
          </a:xfrm>
          <a:prstGeom prst="rect">
            <a:avLst/>
          </a:prstGeom>
        </p:spPr>
      </p:pic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49000" y="8748464"/>
            <a:ext cx="576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80000" algn="ctr"/>
                <a:tab pos="5760000" algn="r"/>
              </a:tabLst>
            </a:pPr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Climate Change Agreement for techUK 	Page </a:t>
            </a:r>
            <a:fld id="{21684679-339F-4BC9-B73B-5EEB1B3FA67B}" type="slidenum">
              <a:rPr kumimoji="0" lang="en-GB" sz="10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80000" algn="ctr"/>
                  <a:tab pos="5760000" algn="r"/>
                </a:tabLst>
              </a:pPr>
              <a:t>1</a:t>
            </a:fld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of 3	Penalties for non compliance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1" name="Picture 10" descr="techUK logo image.png">
            <a:extLst>
              <a:ext uri="{FF2B5EF4-FFF2-40B4-BE49-F238E27FC236}">
                <a16:creationId xmlns:a16="http://schemas.microsoft.com/office/drawing/2014/main" id="{580DA934-E778-4108-B644-FCAE983BB25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2656" y="260648"/>
            <a:ext cx="1687212" cy="63894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53A7AB2-05E5-43ED-8ACC-86D0379AC0BF}"/>
              </a:ext>
            </a:extLst>
          </p:cNvPr>
          <p:cNvSpPr txBox="1"/>
          <p:nvPr/>
        </p:nvSpPr>
        <p:spPr>
          <a:xfrm>
            <a:off x="5203489" y="1431882"/>
            <a:ext cx="1485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August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67567" y="268272"/>
            <a:ext cx="1909305" cy="631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150" y="218171"/>
            <a:ext cx="1135700" cy="68142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A9B6D45-2731-4363-AEED-248A8D05E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678216"/>
              </p:ext>
            </p:extLst>
          </p:nvPr>
        </p:nvGraphicFramePr>
        <p:xfrm>
          <a:off x="338548" y="1506373"/>
          <a:ext cx="6114790" cy="6583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78284">
                  <a:extLst>
                    <a:ext uri="{9D8B030D-6E8A-4147-A177-3AD203B41FA5}">
                      <a16:colId xmlns:a16="http://schemas.microsoft.com/office/drawing/2014/main" val="1922701800"/>
                    </a:ext>
                  </a:extLst>
                </a:gridCol>
                <a:gridCol w="2268253">
                  <a:extLst>
                    <a:ext uri="{9D8B030D-6E8A-4147-A177-3AD203B41FA5}">
                      <a16:colId xmlns:a16="http://schemas.microsoft.com/office/drawing/2014/main" val="2886820285"/>
                    </a:ext>
                  </a:extLst>
                </a:gridCol>
                <a:gridCol w="2268253">
                  <a:extLst>
                    <a:ext uri="{9D8B030D-6E8A-4147-A177-3AD203B41FA5}">
                      <a16:colId xmlns:a16="http://schemas.microsoft.com/office/drawing/2014/main" val="1397473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Non compliance: </a:t>
                      </a:r>
                    </a:p>
                    <a:p>
                      <a:r>
                        <a:rPr lang="en-GB" sz="1100" dirty="0"/>
                        <a:t>  Failure to…</a:t>
                      </a:r>
                      <a:endParaRPr lang="en-GB" sz="11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When the Environment Agency usually WON’T issue a penalty</a:t>
                      </a:r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When the Environment Agency usually WILL issue a penalty</a:t>
                      </a:r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195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.. submit target period data by the due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it’s a first offence.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 data is submitted within 10 working days of the deadline.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 data is submitted 10 working days after the deadline.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485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.. provide information when requested.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 information is provided after the deadline.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321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.. withdraw a facility/site before the deadline of 20 working days of when it is no longer eligible.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 action is taken within 10 working days of the original deadline and it’s the first or second offence.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 action is taken after 10 working days of the original deadline and it’s the first or second offence but there are mitigating circumstances.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 action is taken after 10 working days of the original deadline and there are no mitigating circumstances.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674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.. submit correct base year data when the Agreement was assented to hence the data needs correcting.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 correction leads to historic target period results being better (i.e. now passes by a greater amount or fails by a smaller amount) hence the company did not benefit from the original mistake.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 correction leads to historic target period results being worse (i.e. now passes by a smaller amount or fails by a greater amount) hence the company did benefit from the original mistake.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494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.. submit correct target period data.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 correction leads to the most recent historic target period results being better (i.e. now passes by a greater amount or fails by a smaller amount) hence the company did not benefit from the original mistake.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 correction leads to the most recent target period results being worse (i.e. now passes by a smaller amount or fails by a greater amount) hence the company did benefit from the original mistake.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 correction leads to a change in target period results prior to the most recent one (i.e. correcting TP1 data during 2019 when TP2 and TP3 have been reported since).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172111"/>
                  </a:ext>
                </a:extLst>
              </a:tr>
            </a:tbl>
          </a:graphicData>
        </a:graphic>
      </p:graphicFrame>
      <p:sp>
        <p:nvSpPr>
          <p:cNvPr id="7" name="Rectangle 3">
            <a:extLst>
              <a:ext uri="{FF2B5EF4-FFF2-40B4-BE49-F238E27FC236}">
                <a16:creationId xmlns:a16="http://schemas.microsoft.com/office/drawing/2014/main" id="{4745374A-6459-437B-8446-C1D4CCD33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000" y="8748464"/>
            <a:ext cx="576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80000" algn="ctr"/>
                <a:tab pos="5760000" algn="r"/>
              </a:tabLst>
            </a:pPr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Climate Change Agreement for techUK 	Page </a:t>
            </a:r>
            <a:fld id="{21684679-339F-4BC9-B73B-5EEB1B3FA67B}" type="slidenum">
              <a:rPr kumimoji="0" lang="en-GB" sz="10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80000" algn="ctr"/>
                  <a:tab pos="5760000" algn="r"/>
                </a:tabLst>
              </a:pPr>
              <a:t>2</a:t>
            </a:fld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of 3	Penalties for non compliance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8" name="Picture 7" descr="techUK logo image.png">
            <a:extLst>
              <a:ext uri="{FF2B5EF4-FFF2-40B4-BE49-F238E27FC236}">
                <a16:creationId xmlns:a16="http://schemas.microsoft.com/office/drawing/2014/main" id="{1846E2EE-AF98-4341-96F7-DA275E5DB4C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2656" y="260648"/>
            <a:ext cx="1687212" cy="63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92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275" y="146939"/>
            <a:ext cx="1003178" cy="601907"/>
          </a:xfrm>
          <a:prstGeom prst="rect">
            <a:avLst/>
          </a:prstGeom>
        </p:spPr>
      </p:pic>
      <p:pic>
        <p:nvPicPr>
          <p:cNvPr id="10" name="Picture 9" descr="techUK logo ima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2656" y="260648"/>
            <a:ext cx="1687212" cy="638944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B392B7AD-7D93-4CE3-8A1E-0F5755A8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000" y="8748464"/>
            <a:ext cx="576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80000" algn="ctr"/>
                <a:tab pos="5760000" algn="r"/>
              </a:tabLst>
            </a:pPr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Climate Change Agreement for techUK 	Page </a:t>
            </a:r>
            <a:fld id="{21684679-339F-4BC9-B73B-5EEB1B3FA67B}" type="slidenum">
              <a:rPr kumimoji="0" lang="en-GB" sz="10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80000" algn="ctr"/>
                  <a:tab pos="5760000" algn="r"/>
                </a:tabLst>
              </a:pPr>
              <a:t>3</a:t>
            </a:fld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of 3	Penalties for non compliance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8A27C3-350A-4DA2-BFB1-EEAE45C55FB1}"/>
              </a:ext>
            </a:extLst>
          </p:cNvPr>
          <p:cNvSpPr txBox="1"/>
          <p:nvPr/>
        </p:nvSpPr>
        <p:spPr>
          <a:xfrm>
            <a:off x="620688" y="1453005"/>
            <a:ext cx="5544616" cy="2110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GB" sz="1400" u="sng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GB" sz="1400" b="1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For further information please contact SLR’s techUK CCA helpdesk:</a:t>
            </a:r>
          </a:p>
          <a:p>
            <a:pPr algn="ctr"/>
            <a:endParaRPr lang="en-GB" sz="1400" u="sng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  <a:p>
            <a:pPr algn="ctr"/>
            <a:r>
              <a:rPr lang="fr-FR" sz="14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+44 (0)844 800 1880</a:t>
            </a:r>
          </a:p>
          <a:p>
            <a:pPr algn="ctr"/>
            <a:endParaRPr lang="en-GB" sz="14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  <a:p>
            <a:pPr algn="ctr"/>
            <a:r>
              <a:rPr lang="fr-FR" sz="1400" u="sng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hlinkClick r:id="rId4"/>
              </a:rPr>
              <a:t>techUK@slrconsulting.com</a:t>
            </a:r>
            <a:endParaRPr lang="fr-FR" sz="14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  <a:p>
            <a:pPr algn="ctr"/>
            <a:endParaRPr lang="fr-FR" sz="14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  <a:p>
            <a:pPr algn="ctr"/>
            <a:r>
              <a:rPr lang="fr-FR" sz="14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or </a:t>
            </a:r>
            <a:r>
              <a:rPr lang="fr-FR" sz="14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visit</a:t>
            </a:r>
            <a:r>
              <a:rPr lang="fr-FR" sz="14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fr-FR" sz="14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hlinkClick r:id="rId5"/>
              </a:rPr>
              <a:t>www.techuk.org/developing-markets/data-centres.html</a:t>
            </a:r>
            <a:r>
              <a:rPr lang="fr-FR" sz="14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algn="ctr"/>
            <a:endParaRPr lang="en-GB" sz="14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E416A5-C370-446B-B9AB-BBB33738B363}"/>
              </a:ext>
            </a:extLst>
          </p:cNvPr>
          <p:cNvSpPr txBox="1"/>
          <p:nvPr/>
        </p:nvSpPr>
        <p:spPr>
          <a:xfrm>
            <a:off x="584684" y="3815325"/>
            <a:ext cx="5688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" pitchFamily="34" charset="0"/>
              </a:rPr>
              <a:t>The full suite of techUK CCA Guidance Notes are listed below and can be accessed via contacting the helpdesk or visiting the website.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53CA86A-89C8-4B66-BFAB-E4854DC16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975047"/>
              </p:ext>
            </p:extLst>
          </p:nvPr>
        </p:nvGraphicFramePr>
        <p:xfrm>
          <a:off x="872716" y="4436345"/>
          <a:ext cx="5112568" cy="3939425"/>
        </p:xfrm>
        <a:graphic>
          <a:graphicData uri="http://schemas.openxmlformats.org/drawingml/2006/table">
            <a:tbl>
              <a:tblPr/>
              <a:tblGrid>
                <a:gridCol w="1126247">
                  <a:extLst>
                    <a:ext uri="{9D8B030D-6E8A-4147-A177-3AD203B41FA5}">
                      <a16:colId xmlns:a16="http://schemas.microsoft.com/office/drawing/2014/main" val="804519977"/>
                    </a:ext>
                  </a:extLst>
                </a:gridCol>
                <a:gridCol w="3986321">
                  <a:extLst>
                    <a:ext uri="{9D8B030D-6E8A-4147-A177-3AD203B41FA5}">
                      <a16:colId xmlns:a16="http://schemas.microsoft.com/office/drawing/2014/main" val="2265281513"/>
                    </a:ext>
                  </a:extLst>
                </a:gridCol>
              </a:tblGrid>
              <a:tr h="227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Guidance Note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973578"/>
                  </a:ext>
                </a:extLst>
              </a:tr>
              <a:tr h="2365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is a CCA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64000"/>
                  </a:ext>
                </a:extLst>
              </a:tr>
              <a:tr h="227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Transferring Ownership of a CCA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604717"/>
                  </a:ext>
                </a:extLst>
              </a:tr>
              <a:tr h="2365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techUK CCA Administration Charges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641820"/>
                  </a:ext>
                </a:extLst>
              </a:tr>
              <a:tr h="227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Completing HMRC PP10 and PP11 Forms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6604"/>
                  </a:ext>
                </a:extLst>
              </a:tr>
              <a:tr h="2365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Timetable of techUK CCA Activities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928115"/>
                  </a:ext>
                </a:extLst>
              </a:tr>
              <a:tr h="227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Obligations under your CCA including audits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595621"/>
                  </a:ext>
                </a:extLst>
              </a:tr>
              <a:tr h="2365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Reporting data at each Target Period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719161"/>
                  </a:ext>
                </a:extLst>
              </a:tr>
              <a:tr h="227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CCAs interact with other schemes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526448"/>
                  </a:ext>
                </a:extLst>
              </a:tr>
              <a:tr h="2365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Glossary and Abbreviations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24896"/>
                  </a:ext>
                </a:extLst>
              </a:tr>
              <a:tr h="227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happens if...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446292"/>
                  </a:ext>
                </a:extLst>
              </a:tr>
              <a:tr h="2365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Submetering and base year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04086"/>
                  </a:ext>
                </a:extLst>
              </a:tr>
              <a:tr h="227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Measuring Generator Fuel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76871"/>
                  </a:ext>
                </a:extLst>
              </a:tr>
              <a:tr h="2365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Aid Transparency reporting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275525"/>
                  </a:ext>
                </a:extLst>
              </a:tr>
              <a:tr h="227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Penalties for non compliance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959368"/>
                  </a:ext>
                </a:extLst>
              </a:tr>
              <a:tr h="2365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Documentation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993431"/>
                  </a:ext>
                </a:extLst>
              </a:tr>
              <a:tr h="227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Datacentre CCA eligibility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068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94899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2781</TotalTime>
  <Words>954</Words>
  <Application>Microsoft Office PowerPoint</Application>
  <PresentationFormat>On-screen Show (4:3)</PresentationFormat>
  <Paragraphs>87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Wingdings</vt:lpstr>
      <vt:lpstr>Blank</vt:lpstr>
      <vt:lpstr>PowerPoint Presentation</vt:lpstr>
      <vt:lpstr>PowerPoint Presentation</vt:lpstr>
      <vt:lpstr>PowerPoint Presentation</vt:lpstr>
    </vt:vector>
  </TitlesOfParts>
  <Company>SLR Consulting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lpeart</dc:creator>
  <cp:lastModifiedBy>Lucinda Peart</cp:lastModifiedBy>
  <cp:revision>278</cp:revision>
  <dcterms:created xsi:type="dcterms:W3CDTF">2015-03-10T10:45:51Z</dcterms:created>
  <dcterms:modified xsi:type="dcterms:W3CDTF">2021-10-11T10:01:35Z</dcterms:modified>
</cp:coreProperties>
</file>